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5"/>
    <p:sldMasterId id="214748367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Lst>
  <p:sldSz cy="6858000" cx="12192000"/>
  <p:notesSz cx="6858000" cy="9144000"/>
  <p:embeddedFontLst>
    <p:embeddedFont>
      <p:font typeface="Raleway"/>
      <p:regular r:id="rId66"/>
      <p:bold r:id="rId67"/>
      <p:italic r:id="rId68"/>
      <p:boldItalic r:id="rId69"/>
    </p:embeddedFont>
    <p:embeddedFont>
      <p:font typeface="Roboto"/>
      <p:regular r:id="rId70"/>
      <p:bold r:id="rId71"/>
      <p:italic r:id="rId72"/>
      <p:boldItalic r:id="rId73"/>
    </p:embeddedFont>
    <p:embeddedFont>
      <p:font typeface="Nunito"/>
      <p:regular r:id="rId74"/>
      <p:bold r:id="rId75"/>
      <p:italic r:id="rId76"/>
      <p:boldItalic r:id="rId77"/>
    </p:embeddedFont>
    <p:embeddedFont>
      <p:font typeface="Poppins"/>
      <p:regular r:id="rId78"/>
      <p:bold r:id="rId79"/>
      <p:italic r:id="rId80"/>
      <p:boldItalic r:id="rId81"/>
    </p:embeddedFont>
    <p:embeddedFont>
      <p:font typeface="Raleway Light"/>
      <p:regular r:id="rId82"/>
      <p:bold r:id="rId83"/>
      <p:italic r:id="rId84"/>
      <p:boldItalic r:id="rId85"/>
    </p:embeddedFont>
    <p:embeddedFont>
      <p:font typeface="Raleway Medium"/>
      <p:regular r:id="rId86"/>
      <p:bold r:id="rId87"/>
      <p:italic r:id="rId88"/>
      <p:boldItalic r:id="rId89"/>
    </p:embeddedFont>
    <p:embeddedFont>
      <p:font typeface="Helvetica Neue"/>
      <p:regular r:id="rId90"/>
      <p:bold r:id="rId91"/>
      <p:italic r:id="rId92"/>
      <p:boldItalic r:id="rId93"/>
    </p:embeddedFont>
    <p:embeddedFont>
      <p:font typeface="Nunito Sans"/>
      <p:regular r:id="rId94"/>
      <p:bold r:id="rId95"/>
      <p:italic r:id="rId96"/>
      <p:boldItalic r:id="rId9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0BA2FEE-F5A8-4D24-B216-6E2F1D1CE988}">
  <a:tblStyle styleId="{60BA2FEE-F5A8-4D24-B216-6E2F1D1CE988}" styleName="Table_0">
    <a:wholeTbl>
      <a:tcTxStyle b="off" i="off">
        <a:font>
          <a:latin typeface="RALEWAY"/>
          <a:ea typeface="RALEWAY"/>
          <a:cs typeface="RALEWAY"/>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F8C5E890-9786-47CE-A73C-AC5EF4FB87A0}" styleName="Table_1">
    <a:wholeTbl>
      <a:tcTxStyle b="off" i="off">
        <a:font>
          <a:latin typeface="Arial"/>
          <a:ea typeface="Arial"/>
          <a:cs typeface="Arial"/>
        </a:font>
        <a:srgbClr val="000000"/>
      </a:tcTxStyle>
      <a:tcStyle>
        <a:tcBdr>
          <a:left>
            <a:ln cap="flat" cmpd="sng" w="9525">
              <a:solidFill>
                <a:srgbClr val="000000"/>
              </a:solidFill>
              <a:prstDash val="solid"/>
              <a:round/>
              <a:headEnd len="sm" w="sm" type="none"/>
              <a:tailEnd len="sm" w="sm" type="none"/>
            </a:ln>
          </a:left>
          <a:right>
            <a:ln cap="flat" cmpd="sng" w="9525">
              <a:solidFill>
                <a:srgbClr val="000000"/>
              </a:solidFill>
              <a:prstDash val="solid"/>
              <a:round/>
              <a:headEnd len="sm" w="sm" type="none"/>
              <a:tailEnd len="sm" w="sm" type="none"/>
            </a:ln>
          </a:right>
          <a:top>
            <a:ln cap="flat" cmpd="sng" w="9525">
              <a:solidFill>
                <a:srgbClr val="000000"/>
              </a:solidFill>
              <a:prstDash val="solid"/>
              <a:round/>
              <a:headEnd len="sm" w="sm" type="none"/>
              <a:tailEnd len="sm" w="sm" type="none"/>
            </a:ln>
          </a:top>
          <a:bottom>
            <a:ln cap="flat" cmpd="sng" w="9525">
              <a:solidFill>
                <a:srgbClr val="000000"/>
              </a:solidFill>
              <a:prstDash val="solid"/>
              <a:round/>
              <a:headEnd len="sm" w="sm" type="none"/>
              <a:tailEnd len="sm" w="sm" type="none"/>
            </a:ln>
          </a:bottom>
          <a:insideH>
            <a:ln cap="flat" cmpd="sng" w="9525">
              <a:solidFill>
                <a:srgbClr val="000000"/>
              </a:solidFill>
              <a:prstDash val="solid"/>
              <a:round/>
              <a:headEnd len="sm" w="sm" type="none"/>
              <a:tailEnd len="sm" w="sm" type="none"/>
            </a:ln>
          </a:insideH>
          <a:insideV>
            <a:ln cap="flat" cmpd="sng" w="9525">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95" Type="http://schemas.openxmlformats.org/officeDocument/2006/relationships/font" Target="fonts/NunitoSans-bold.fntdata"/><Relationship Id="rId94" Type="http://schemas.openxmlformats.org/officeDocument/2006/relationships/font" Target="fonts/NunitoSans-regular.fntdata"/><Relationship Id="rId97" Type="http://schemas.openxmlformats.org/officeDocument/2006/relationships/font" Target="fonts/NunitoSans-boldItalic.fntdata"/><Relationship Id="rId96" Type="http://schemas.openxmlformats.org/officeDocument/2006/relationships/font" Target="fonts/NunitoSans-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91" Type="http://schemas.openxmlformats.org/officeDocument/2006/relationships/font" Target="fonts/HelveticaNeue-bold.fntdata"/><Relationship Id="rId90" Type="http://schemas.openxmlformats.org/officeDocument/2006/relationships/font" Target="fonts/HelveticaNeue-regular.fntdata"/><Relationship Id="rId93" Type="http://schemas.openxmlformats.org/officeDocument/2006/relationships/font" Target="fonts/HelveticaNeue-boldItalic.fntdata"/><Relationship Id="rId92" Type="http://schemas.openxmlformats.org/officeDocument/2006/relationships/font" Target="fonts/HelveticaNeue-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 Id="rId84" Type="http://schemas.openxmlformats.org/officeDocument/2006/relationships/font" Target="fonts/RalewayLight-italic.fntdata"/><Relationship Id="rId83" Type="http://schemas.openxmlformats.org/officeDocument/2006/relationships/font" Target="fonts/RalewayLight-bold.fntdata"/><Relationship Id="rId86" Type="http://schemas.openxmlformats.org/officeDocument/2006/relationships/font" Target="fonts/RalewayMedium-regular.fntdata"/><Relationship Id="rId85" Type="http://schemas.openxmlformats.org/officeDocument/2006/relationships/font" Target="fonts/RalewayLight-boldItalic.fntdata"/><Relationship Id="rId88" Type="http://schemas.openxmlformats.org/officeDocument/2006/relationships/font" Target="fonts/RalewayMedium-italic.fntdata"/><Relationship Id="rId87" Type="http://schemas.openxmlformats.org/officeDocument/2006/relationships/font" Target="fonts/RalewayMedium-bold.fntdata"/><Relationship Id="rId89" Type="http://schemas.openxmlformats.org/officeDocument/2006/relationships/font" Target="fonts/RalewayMedium-boldItalic.fntdata"/><Relationship Id="rId80" Type="http://schemas.openxmlformats.org/officeDocument/2006/relationships/font" Target="fonts/Poppins-italic.fntdata"/><Relationship Id="rId82" Type="http://schemas.openxmlformats.org/officeDocument/2006/relationships/font" Target="fonts/RalewayLight-regular.fntdata"/><Relationship Id="rId81" Type="http://schemas.openxmlformats.org/officeDocument/2006/relationships/font" Target="fonts/Poppi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73" Type="http://schemas.openxmlformats.org/officeDocument/2006/relationships/font" Target="fonts/Roboto-boldItalic.fntdata"/><Relationship Id="rId72" Type="http://schemas.openxmlformats.org/officeDocument/2006/relationships/font" Target="fonts/Roboto-italic.fntdata"/><Relationship Id="rId75" Type="http://schemas.openxmlformats.org/officeDocument/2006/relationships/font" Target="fonts/Nunito-bold.fntdata"/><Relationship Id="rId74" Type="http://schemas.openxmlformats.org/officeDocument/2006/relationships/font" Target="fonts/Nunito-regular.fntdata"/><Relationship Id="rId77" Type="http://schemas.openxmlformats.org/officeDocument/2006/relationships/font" Target="fonts/Nunito-boldItalic.fntdata"/><Relationship Id="rId76" Type="http://schemas.openxmlformats.org/officeDocument/2006/relationships/font" Target="fonts/Nunito-italic.fntdata"/><Relationship Id="rId79" Type="http://schemas.openxmlformats.org/officeDocument/2006/relationships/font" Target="fonts/Poppins-bold.fntdata"/><Relationship Id="rId78" Type="http://schemas.openxmlformats.org/officeDocument/2006/relationships/font" Target="fonts/Poppins-regular.fntdata"/><Relationship Id="rId71" Type="http://schemas.openxmlformats.org/officeDocument/2006/relationships/font" Target="fonts/Roboto-bold.fntdata"/><Relationship Id="rId70" Type="http://schemas.openxmlformats.org/officeDocument/2006/relationships/font" Target="fonts/Roboto-regular.fntdata"/><Relationship Id="rId62" Type="http://schemas.openxmlformats.org/officeDocument/2006/relationships/slide" Target="slides/slide55.xml"/><Relationship Id="rId61" Type="http://schemas.openxmlformats.org/officeDocument/2006/relationships/slide" Target="slides/slide54.xml"/><Relationship Id="rId64" Type="http://schemas.openxmlformats.org/officeDocument/2006/relationships/slide" Target="slides/slide57.xml"/><Relationship Id="rId63" Type="http://schemas.openxmlformats.org/officeDocument/2006/relationships/slide" Target="slides/slide56.xml"/><Relationship Id="rId66" Type="http://schemas.openxmlformats.org/officeDocument/2006/relationships/font" Target="fonts/Raleway-regular.fntdata"/><Relationship Id="rId65" Type="http://schemas.openxmlformats.org/officeDocument/2006/relationships/slide" Target="slides/slide58.xml"/><Relationship Id="rId68" Type="http://schemas.openxmlformats.org/officeDocument/2006/relationships/font" Target="fonts/Raleway-italic.fntdata"/><Relationship Id="rId67" Type="http://schemas.openxmlformats.org/officeDocument/2006/relationships/font" Target="fonts/Raleway-bold.fntdata"/><Relationship Id="rId60" Type="http://schemas.openxmlformats.org/officeDocument/2006/relationships/slide" Target="slides/slide53.xml"/><Relationship Id="rId69" Type="http://schemas.openxmlformats.org/officeDocument/2006/relationships/font" Target="fonts/Raleway-boldItalic.fntdata"/><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55" Type="http://schemas.openxmlformats.org/officeDocument/2006/relationships/slide" Target="slides/slide48.xml"/><Relationship Id="rId54" Type="http://schemas.openxmlformats.org/officeDocument/2006/relationships/slide" Target="slides/slide47.xml"/><Relationship Id="rId57" Type="http://schemas.openxmlformats.org/officeDocument/2006/relationships/slide" Target="slides/slide50.xml"/><Relationship Id="rId56" Type="http://schemas.openxmlformats.org/officeDocument/2006/relationships/slide" Target="slides/slide49.xml"/><Relationship Id="rId59" Type="http://schemas.openxmlformats.org/officeDocument/2006/relationships/slide" Target="slides/slide52.xml"/><Relationship Id="rId58"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CO"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1" name="Google Shape;121;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7502e3c9a3_0_4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3" name="Google Shape;253;g37502e3c9a3_0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76d243a0c8_0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9" name="Google Shape;259;g376d243a0c8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5" name="Google Shape;26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1" name="Google Shape;2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0" name="Google Shape;28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8" name="Google Shape;28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3644bcded92_1_1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0" name="Google Shape;330;g3644bcded92_1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3644bcded92_1_9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3" name="Google Shape;353;g3644bcded92_1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2" name="Google Shape;432;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g37502e3c9a3_0_5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8" name="Google Shape;438;g37502e3c9a3_0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7502e3c9a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7502e3c9a3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g37502e3c9a3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CO"/>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37502e3c9a3_2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51" name="Google Shape;451;g37502e3c9a3_2_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2" name="Google Shape;452;g37502e3c9a3_2_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s-CO"/>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37540bb097c_1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3" name="Google Shape;463;g37540bb097c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p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1" name="Google Shape;471;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1" name="Google Shape;481;p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82" name="Google Shape;482;p2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s-CO"/>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g3644bcded92_1_27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93" name="Google Shape;493;g3644bcded92_1_2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g37540bb097c_1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0" name="Google Shape;500;g37540bb097c_1_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1" name="Google Shape;501;g37540bb097c_1_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s-CO"/>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0" name="Google Shape;510;p2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1" name="Google Shape;511;p2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s-CO"/>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0" name="Google Shape;520;p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1" name="Google Shape;521;p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s-CO"/>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g37540bb097c_1_9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32" name="Google Shape;532;g37540bb097c_1_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 name="Shape 537"/>
        <p:cNvGrpSpPr/>
        <p:nvPr/>
      </p:nvGrpSpPr>
      <p:grpSpPr>
        <a:xfrm>
          <a:off x="0" y="0"/>
          <a:ext cx="0" cy="0"/>
          <a:chOff x="0" y="0"/>
          <a:chExt cx="0" cy="0"/>
        </a:xfrm>
      </p:grpSpPr>
      <p:sp>
        <p:nvSpPr>
          <p:cNvPr id="538" name="Google Shape;538;g37540bb097c_1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9" name="Google Shape;539;g37540bb097c_1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40" name="Google Shape;540;g37540bb097c_1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s-CO"/>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8" name="Google Shape;13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2" name="Google Shape;552;p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53" name="Google Shape;553;p3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s-CO"/>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2" name="Shape 562"/>
        <p:cNvGrpSpPr/>
        <p:nvPr/>
      </p:nvGrpSpPr>
      <p:grpSpPr>
        <a:xfrm>
          <a:off x="0" y="0"/>
          <a:ext cx="0" cy="0"/>
          <a:chOff x="0" y="0"/>
          <a:chExt cx="0" cy="0"/>
        </a:xfrm>
      </p:grpSpPr>
      <p:sp>
        <p:nvSpPr>
          <p:cNvPr id="563" name="Google Shape;563;g37540bb097c_1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4" name="Google Shape;564;g37540bb097c_1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65" name="Google Shape;565;g37540bb097c_1_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s-CO"/>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3644bcded92_1_35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74" name="Google Shape;574;g3644bcded92_1_3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37540bb097c_1_6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80" name="Google Shape;580;g37540bb097c_1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 name="Shape 584"/>
        <p:cNvGrpSpPr/>
        <p:nvPr/>
      </p:nvGrpSpPr>
      <p:grpSpPr>
        <a:xfrm>
          <a:off x="0" y="0"/>
          <a:ext cx="0" cy="0"/>
          <a:chOff x="0" y="0"/>
          <a:chExt cx="0" cy="0"/>
        </a:xfrm>
      </p:grpSpPr>
      <p:sp>
        <p:nvSpPr>
          <p:cNvPr id="585" name="Google Shape;585;g3645203e26c_0_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86" name="Google Shape;586;g3645203e26c_0_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g37540bb097c_1_7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92" name="Google Shape;592;g37540bb097c_1_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 name="Shape 598"/>
        <p:cNvGrpSpPr/>
        <p:nvPr/>
      </p:nvGrpSpPr>
      <p:grpSpPr>
        <a:xfrm>
          <a:off x="0" y="0"/>
          <a:ext cx="0" cy="0"/>
          <a:chOff x="0" y="0"/>
          <a:chExt cx="0" cy="0"/>
        </a:xfrm>
      </p:grpSpPr>
      <p:sp>
        <p:nvSpPr>
          <p:cNvPr id="599" name="Google Shape;599;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0" name="Google Shape;600;p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01" name="Google Shape;601;p3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s-CO"/>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3645203e26c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13" name="Google Shape;613;g3645203e26c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7" name="Shape 617"/>
        <p:cNvGrpSpPr/>
        <p:nvPr/>
      </p:nvGrpSpPr>
      <p:grpSpPr>
        <a:xfrm>
          <a:off x="0" y="0"/>
          <a:ext cx="0" cy="0"/>
          <a:chOff x="0" y="0"/>
          <a:chExt cx="0" cy="0"/>
        </a:xfrm>
      </p:grpSpPr>
      <p:sp>
        <p:nvSpPr>
          <p:cNvPr id="618" name="Google Shape;618;g3645203e26c_0_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19" name="Google Shape;619;g3645203e26c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3" name="Shape 623"/>
        <p:cNvGrpSpPr/>
        <p:nvPr/>
      </p:nvGrpSpPr>
      <p:grpSpPr>
        <a:xfrm>
          <a:off x="0" y="0"/>
          <a:ext cx="0" cy="0"/>
          <a:chOff x="0" y="0"/>
          <a:chExt cx="0" cy="0"/>
        </a:xfrm>
      </p:grpSpPr>
      <p:sp>
        <p:nvSpPr>
          <p:cNvPr id="624" name="Google Shape;624;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5" name="Google Shape;625;p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26" name="Google Shape;626;p3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s-CO"/>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0" name="Google Shape;15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3" name="Shape 633"/>
        <p:cNvGrpSpPr/>
        <p:nvPr/>
      </p:nvGrpSpPr>
      <p:grpSpPr>
        <a:xfrm>
          <a:off x="0" y="0"/>
          <a:ext cx="0" cy="0"/>
          <a:chOff x="0" y="0"/>
          <a:chExt cx="0" cy="0"/>
        </a:xfrm>
      </p:grpSpPr>
      <p:sp>
        <p:nvSpPr>
          <p:cNvPr id="634" name="Google Shape;634;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5" name="Google Shape;635;p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36" name="Google Shape;636;p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37540bb097c_1_10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48" name="Google Shape;648;g37540bb097c_1_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54" name="Google Shape;654;p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55" name="Google Shape;655;p3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s-CO"/>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2" name="Shape 662"/>
        <p:cNvGrpSpPr/>
        <p:nvPr/>
      </p:nvGrpSpPr>
      <p:grpSpPr>
        <a:xfrm>
          <a:off x="0" y="0"/>
          <a:ext cx="0" cy="0"/>
          <a:chOff x="0" y="0"/>
          <a:chExt cx="0" cy="0"/>
        </a:xfrm>
      </p:grpSpPr>
      <p:sp>
        <p:nvSpPr>
          <p:cNvPr id="663" name="Google Shape;663;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4" name="Google Shape;664;p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65" name="Google Shape;665;p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s-CO"/>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5" name="Shape 675"/>
        <p:cNvGrpSpPr/>
        <p:nvPr/>
      </p:nvGrpSpPr>
      <p:grpSpPr>
        <a:xfrm>
          <a:off x="0" y="0"/>
          <a:ext cx="0" cy="0"/>
          <a:chOff x="0" y="0"/>
          <a:chExt cx="0" cy="0"/>
        </a:xfrm>
      </p:grpSpPr>
      <p:sp>
        <p:nvSpPr>
          <p:cNvPr id="676" name="Google Shape;676;g3645203e26c_0_15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7" name="Google Shape;677;g3645203e26c_0_1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g3645203e26c_0_23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3" name="Google Shape;683;g3645203e26c_0_2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0" name="Shape 690"/>
        <p:cNvGrpSpPr/>
        <p:nvPr/>
      </p:nvGrpSpPr>
      <p:grpSpPr>
        <a:xfrm>
          <a:off x="0" y="0"/>
          <a:ext cx="0" cy="0"/>
          <a:chOff x="0" y="0"/>
          <a:chExt cx="0" cy="0"/>
        </a:xfrm>
      </p:grpSpPr>
      <p:sp>
        <p:nvSpPr>
          <p:cNvPr id="691" name="Google Shape;691;g3645203e26c_0_23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2" name="Google Shape;692;g3645203e26c_0_2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7" name="Shape 697"/>
        <p:cNvGrpSpPr/>
        <p:nvPr/>
      </p:nvGrpSpPr>
      <p:grpSpPr>
        <a:xfrm>
          <a:off x="0" y="0"/>
          <a:ext cx="0" cy="0"/>
          <a:chOff x="0" y="0"/>
          <a:chExt cx="0" cy="0"/>
        </a:xfrm>
      </p:grpSpPr>
      <p:sp>
        <p:nvSpPr>
          <p:cNvPr id="698" name="Google Shape;698;g3645203e26c_0_25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9" name="Google Shape;699;g3645203e26c_0_2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g3645203e26c_0_27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6" name="Google Shape;706;g3645203e26c_0_2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4" name="Shape 714"/>
        <p:cNvGrpSpPr/>
        <p:nvPr/>
      </p:nvGrpSpPr>
      <p:grpSpPr>
        <a:xfrm>
          <a:off x="0" y="0"/>
          <a:ext cx="0" cy="0"/>
          <a:chOff x="0" y="0"/>
          <a:chExt cx="0" cy="0"/>
        </a:xfrm>
      </p:grpSpPr>
      <p:sp>
        <p:nvSpPr>
          <p:cNvPr id="715" name="Google Shape;715;p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16" name="Google Shape;716;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7" name="Google Shape;157;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3" name="Shape 723"/>
        <p:cNvGrpSpPr/>
        <p:nvPr/>
      </p:nvGrpSpPr>
      <p:grpSpPr>
        <a:xfrm>
          <a:off x="0" y="0"/>
          <a:ext cx="0" cy="0"/>
          <a:chOff x="0" y="0"/>
          <a:chExt cx="0" cy="0"/>
        </a:xfrm>
      </p:grpSpPr>
      <p:sp>
        <p:nvSpPr>
          <p:cNvPr id="724" name="Google Shape;724;g376d243a0c8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25" name="Google Shape;725;g376d243a0c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1" name="Shape 731"/>
        <p:cNvGrpSpPr/>
        <p:nvPr/>
      </p:nvGrpSpPr>
      <p:grpSpPr>
        <a:xfrm>
          <a:off x="0" y="0"/>
          <a:ext cx="0" cy="0"/>
          <a:chOff x="0" y="0"/>
          <a:chExt cx="0" cy="0"/>
        </a:xfrm>
      </p:grpSpPr>
      <p:sp>
        <p:nvSpPr>
          <p:cNvPr id="732" name="Google Shape;732;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3" name="Google Shape;733;p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34" name="Google Shape;734;p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0" name="Shape 740"/>
        <p:cNvGrpSpPr/>
        <p:nvPr/>
      </p:nvGrpSpPr>
      <p:grpSpPr>
        <a:xfrm>
          <a:off x="0" y="0"/>
          <a:ext cx="0" cy="0"/>
          <a:chOff x="0" y="0"/>
          <a:chExt cx="0" cy="0"/>
        </a:xfrm>
      </p:grpSpPr>
      <p:sp>
        <p:nvSpPr>
          <p:cNvPr id="741" name="Google Shape;741;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2" name="Google Shape;742;p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43" name="Google Shape;743;p3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0" name="Google Shape;750;p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51" name="Google Shape;751;p4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CO"/>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5" name="Shape 755"/>
        <p:cNvGrpSpPr/>
        <p:nvPr/>
      </p:nvGrpSpPr>
      <p:grpSpPr>
        <a:xfrm>
          <a:off x="0" y="0"/>
          <a:ext cx="0" cy="0"/>
          <a:chOff x="0" y="0"/>
          <a:chExt cx="0" cy="0"/>
        </a:xfrm>
      </p:grpSpPr>
      <p:sp>
        <p:nvSpPr>
          <p:cNvPr id="756" name="Google Shape;756;p4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57" name="Google Shape;757;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2" name="Shape 762"/>
        <p:cNvGrpSpPr/>
        <p:nvPr/>
      </p:nvGrpSpPr>
      <p:grpSpPr>
        <a:xfrm>
          <a:off x="0" y="0"/>
          <a:ext cx="0" cy="0"/>
          <a:chOff x="0" y="0"/>
          <a:chExt cx="0" cy="0"/>
        </a:xfrm>
      </p:grpSpPr>
      <p:sp>
        <p:nvSpPr>
          <p:cNvPr id="763" name="Google Shape;763;p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64" name="Google Shape;764;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8" name="Shape 768"/>
        <p:cNvGrpSpPr/>
        <p:nvPr/>
      </p:nvGrpSpPr>
      <p:grpSpPr>
        <a:xfrm>
          <a:off x="0" y="0"/>
          <a:ext cx="0" cy="0"/>
          <a:chOff x="0" y="0"/>
          <a:chExt cx="0" cy="0"/>
        </a:xfrm>
      </p:grpSpPr>
      <p:sp>
        <p:nvSpPr>
          <p:cNvPr id="769" name="Google Shape;769;p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70" name="Google Shape;770;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 name="Shape 774"/>
        <p:cNvGrpSpPr/>
        <p:nvPr/>
      </p:nvGrpSpPr>
      <p:grpSpPr>
        <a:xfrm>
          <a:off x="0" y="0"/>
          <a:ext cx="0" cy="0"/>
          <a:chOff x="0" y="0"/>
          <a:chExt cx="0" cy="0"/>
        </a:xfrm>
      </p:grpSpPr>
      <p:sp>
        <p:nvSpPr>
          <p:cNvPr id="775" name="Google Shape;775;p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76" name="Google Shape;776;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0" name="Shape 780"/>
        <p:cNvGrpSpPr/>
        <p:nvPr/>
      </p:nvGrpSpPr>
      <p:grpSpPr>
        <a:xfrm>
          <a:off x="0" y="0"/>
          <a:ext cx="0" cy="0"/>
          <a:chOff x="0" y="0"/>
          <a:chExt cx="0" cy="0"/>
        </a:xfrm>
      </p:grpSpPr>
      <p:sp>
        <p:nvSpPr>
          <p:cNvPr id="781" name="Google Shape;781;p4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82" name="Google Shape;782;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0" name="Google Shape;19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7502e3c9a3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8" name="Google Shape;228;g37502e3c9a3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7" name="Google Shape;237;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7502e3c9a3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5" name="Google Shape;245;g37502e3c9a3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ADA AZUL FUNDADORES">
  <p:cSld name="PORTADA AZUL FUNDADORES">
    <p:bg>
      <p:bgPr>
        <a:blipFill>
          <a:blip r:embed="rId2">
            <a:alphaModFix/>
          </a:blip>
          <a:stretch>
            <a:fillRect/>
          </a:stretch>
        </a:blipFill>
      </p:bgPr>
    </p:bg>
    <p:spTree>
      <p:nvGrpSpPr>
        <p:cNvPr id="12" name="Shape 12"/>
        <p:cNvGrpSpPr/>
        <p:nvPr/>
      </p:nvGrpSpPr>
      <p:grpSpPr>
        <a:xfrm>
          <a:off x="0" y="0"/>
          <a:ext cx="0" cy="0"/>
          <a:chOff x="0" y="0"/>
          <a:chExt cx="0" cy="0"/>
        </a:xfrm>
      </p:grpSpPr>
      <p:sp>
        <p:nvSpPr>
          <p:cNvPr id="13" name="Google Shape;13;p2"/>
          <p:cNvSpPr txBox="1"/>
          <p:nvPr>
            <p:ph type="title"/>
          </p:nvPr>
        </p:nvSpPr>
        <p:spPr>
          <a:xfrm>
            <a:off x="4189227" y="3491098"/>
            <a:ext cx="7421525" cy="1173420"/>
          </a:xfrm>
          <a:prstGeom prst="rect">
            <a:avLst/>
          </a:prstGeom>
          <a:noFill/>
          <a:ln>
            <a:noFill/>
          </a:ln>
        </p:spPr>
        <p:txBody>
          <a:bodyPr anchorCtr="0" anchor="ctr" bIns="45700" lIns="91425" spcFirstLastPara="1" rIns="91425" wrap="square" tIns="45700">
            <a:normAutofit/>
          </a:bodyPr>
          <a:lstStyle>
            <a:lvl1pPr lvl="0" algn="r">
              <a:lnSpc>
                <a:spcPct val="90000"/>
              </a:lnSpc>
              <a:spcBef>
                <a:spcPts val="0"/>
              </a:spcBef>
              <a:spcAft>
                <a:spcPts val="0"/>
              </a:spcAft>
              <a:buClr>
                <a:schemeClr val="lt1"/>
              </a:buClr>
              <a:buSzPts val="4800"/>
              <a:buFont typeface="Poppins"/>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2"/>
          <p:cNvSpPr txBox="1"/>
          <p:nvPr>
            <p:ph idx="1" type="body"/>
          </p:nvPr>
        </p:nvSpPr>
        <p:spPr>
          <a:xfrm>
            <a:off x="4093535" y="5592725"/>
            <a:ext cx="7517218" cy="520996"/>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Clr>
                <a:schemeClr val="dk2"/>
              </a:buClr>
              <a:buSzPts val="1800"/>
              <a:buNone/>
              <a:defRPr/>
            </a:lvl1pPr>
            <a:lvl2pPr indent="-228600" lvl="1" marL="914400" algn="r">
              <a:lnSpc>
                <a:spcPct val="90000"/>
              </a:lnSpc>
              <a:spcBef>
                <a:spcPts val="500"/>
              </a:spcBef>
              <a:spcAft>
                <a:spcPts val="0"/>
              </a:spcAft>
              <a:buClr>
                <a:schemeClr val="lt2"/>
              </a:buClr>
              <a:buSzPts val="2000"/>
              <a:buNone/>
              <a:defRPr>
                <a:solidFill>
                  <a:schemeClr val="lt2"/>
                </a:solidFill>
              </a:defRPr>
            </a:lvl2pPr>
            <a:lvl3pPr indent="-228600" lvl="2" marL="1371600" algn="r">
              <a:lnSpc>
                <a:spcPct val="90000"/>
              </a:lnSpc>
              <a:spcBef>
                <a:spcPts val="500"/>
              </a:spcBef>
              <a:spcAft>
                <a:spcPts val="0"/>
              </a:spcAft>
              <a:buClr>
                <a:schemeClr val="dk2"/>
              </a:buClr>
              <a:buSzPts val="1800"/>
              <a:buNone/>
              <a:defRPr/>
            </a:lvl3pPr>
            <a:lvl4pPr indent="-228600" lvl="3" marL="1828800" algn="r">
              <a:lnSpc>
                <a:spcPct val="90000"/>
              </a:lnSpc>
              <a:spcBef>
                <a:spcPts val="500"/>
              </a:spcBef>
              <a:spcAft>
                <a:spcPts val="0"/>
              </a:spcAft>
              <a:buClr>
                <a:schemeClr val="dk2"/>
              </a:buClr>
              <a:buSzPts val="1800"/>
              <a:buNone/>
              <a:defRPr/>
            </a:lvl4pPr>
            <a:lvl5pPr indent="-228600" lvl="4" marL="2286000" algn="r">
              <a:lnSpc>
                <a:spcPct val="90000"/>
              </a:lnSpc>
              <a:spcBef>
                <a:spcPts val="500"/>
              </a:spcBef>
              <a:spcAft>
                <a:spcPts val="0"/>
              </a:spcAft>
              <a:buClr>
                <a:schemeClr val="dk2"/>
              </a:buClr>
              <a:buSzPts val="1800"/>
              <a:buNone/>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y texto 3">
  <p:cSld name="Titulo y texto 3">
    <p:bg>
      <p:bgPr>
        <a:solidFill>
          <a:schemeClr val="lt1"/>
        </a:solidFill>
      </p:bgPr>
    </p:bg>
    <p:spTree>
      <p:nvGrpSpPr>
        <p:cNvPr id="53" name="Shape 53"/>
        <p:cNvGrpSpPr/>
        <p:nvPr/>
      </p:nvGrpSpPr>
      <p:grpSpPr>
        <a:xfrm>
          <a:off x="0" y="0"/>
          <a:ext cx="0" cy="0"/>
          <a:chOff x="0" y="0"/>
          <a:chExt cx="0" cy="0"/>
        </a:xfrm>
      </p:grpSpPr>
      <p:sp>
        <p:nvSpPr>
          <p:cNvPr id="54" name="Google Shape;54;p11"/>
          <p:cNvSpPr txBox="1"/>
          <p:nvPr>
            <p:ph type="title"/>
          </p:nvPr>
        </p:nvSpPr>
        <p:spPr>
          <a:xfrm>
            <a:off x="838202" y="1133857"/>
            <a:ext cx="5807148" cy="86506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000"/>
              <a:buFont typeface="Poppins"/>
              <a:buNone/>
              <a:defRPr b="1" sz="40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11"/>
          <p:cNvSpPr txBox="1"/>
          <p:nvPr>
            <p:ph idx="1" type="body"/>
          </p:nvPr>
        </p:nvSpPr>
        <p:spPr>
          <a:xfrm>
            <a:off x="838199" y="2268347"/>
            <a:ext cx="5924107" cy="12829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2"/>
              </a:buClr>
              <a:buSzPts val="1800"/>
              <a:buNone/>
              <a:defRPr b="0" sz="1800">
                <a:solidFill>
                  <a:schemeClr val="dk2"/>
                </a:solidFill>
              </a:defRPr>
            </a:lvl1pPr>
            <a:lvl2pPr indent="-228600" lvl="1" marL="914400" algn="l">
              <a:lnSpc>
                <a:spcPct val="90000"/>
              </a:lnSpc>
              <a:spcBef>
                <a:spcPts val="500"/>
              </a:spcBef>
              <a:spcAft>
                <a:spcPts val="0"/>
              </a:spcAft>
              <a:buClr>
                <a:schemeClr val="lt1"/>
              </a:buClr>
              <a:buSzPts val="2000"/>
              <a:buNone/>
              <a:defRPr/>
            </a:lvl2pPr>
            <a:lvl3pPr indent="-228600" lvl="2" marL="1371600" algn="l">
              <a:lnSpc>
                <a:spcPct val="90000"/>
              </a:lnSpc>
              <a:spcBef>
                <a:spcPts val="500"/>
              </a:spcBef>
              <a:spcAft>
                <a:spcPts val="0"/>
              </a:spcAft>
              <a:buClr>
                <a:schemeClr val="lt2"/>
              </a:buClr>
              <a:buSzPts val="2000"/>
              <a:buFont typeface="Raleway"/>
              <a:buNone/>
              <a:defRPr/>
            </a:lvl3pPr>
            <a:lvl4pPr indent="-228600" lvl="3" marL="1828800" algn="l">
              <a:lnSpc>
                <a:spcPct val="90000"/>
              </a:lnSpc>
              <a:spcBef>
                <a:spcPts val="500"/>
              </a:spcBef>
              <a:spcAft>
                <a:spcPts val="0"/>
              </a:spcAft>
              <a:buClr>
                <a:schemeClr val="lt2"/>
              </a:buClr>
              <a:buSzPts val="1800"/>
              <a:buNone/>
              <a:defRPr/>
            </a:lvl4pPr>
            <a:lvl5pPr indent="-228600" lvl="4" marL="2286000" algn="l">
              <a:lnSpc>
                <a:spcPct val="90000"/>
              </a:lnSpc>
              <a:spcBef>
                <a:spcPts val="500"/>
              </a:spcBef>
              <a:spcAft>
                <a:spcPts val="0"/>
              </a:spcAft>
              <a:buClr>
                <a:schemeClr val="lt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estilo1">
  <p:cSld name="Diapositiva estilo1">
    <p:bg>
      <p:bgPr>
        <a:blipFill>
          <a:blip r:embed="rId2">
            <a:alphaModFix/>
          </a:blip>
          <a:stretch>
            <a:fillRect/>
          </a:stretch>
        </a:blipFill>
      </p:bgPr>
    </p:bg>
    <p:spTree>
      <p:nvGrpSpPr>
        <p:cNvPr id="56" name="Shape 56"/>
        <p:cNvGrpSpPr/>
        <p:nvPr/>
      </p:nvGrpSpPr>
      <p:grpSpPr>
        <a:xfrm>
          <a:off x="0" y="0"/>
          <a:ext cx="0" cy="0"/>
          <a:chOff x="0" y="0"/>
          <a:chExt cx="0" cy="0"/>
        </a:xfrm>
      </p:grpSpPr>
      <p:sp>
        <p:nvSpPr>
          <p:cNvPr id="57" name="Google Shape;57;p12"/>
          <p:cNvSpPr txBox="1"/>
          <p:nvPr>
            <p:ph type="title"/>
          </p:nvPr>
        </p:nvSpPr>
        <p:spPr>
          <a:xfrm>
            <a:off x="5365957" y="2284232"/>
            <a:ext cx="5807148" cy="86506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000"/>
              <a:buFont typeface="Raleway"/>
              <a:buNone/>
              <a:defRPr b="1" sz="4000">
                <a:solidFill>
                  <a:schemeClr val="dk2"/>
                </a:solidFill>
                <a:latin typeface="Raleway"/>
                <a:ea typeface="Raleway"/>
                <a:cs typeface="Raleway"/>
                <a:sym typeface="Ralew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12"/>
          <p:cNvSpPr txBox="1"/>
          <p:nvPr>
            <p:ph idx="1" type="body"/>
          </p:nvPr>
        </p:nvSpPr>
        <p:spPr>
          <a:xfrm>
            <a:off x="5365954" y="3418722"/>
            <a:ext cx="5924107" cy="12829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800"/>
              <a:buNone/>
              <a:defRPr b="0" sz="1800">
                <a:solidFill>
                  <a:schemeClr val="dk1"/>
                </a:solidFill>
              </a:defRPr>
            </a:lvl1pPr>
            <a:lvl2pPr indent="-228600" lvl="1" marL="914400" algn="l">
              <a:lnSpc>
                <a:spcPct val="90000"/>
              </a:lnSpc>
              <a:spcBef>
                <a:spcPts val="500"/>
              </a:spcBef>
              <a:spcAft>
                <a:spcPts val="0"/>
              </a:spcAft>
              <a:buClr>
                <a:schemeClr val="lt1"/>
              </a:buClr>
              <a:buSzPts val="2000"/>
              <a:buNone/>
              <a:defRPr/>
            </a:lvl2pPr>
            <a:lvl3pPr indent="-228600" lvl="2" marL="1371600" algn="l">
              <a:lnSpc>
                <a:spcPct val="90000"/>
              </a:lnSpc>
              <a:spcBef>
                <a:spcPts val="500"/>
              </a:spcBef>
              <a:spcAft>
                <a:spcPts val="0"/>
              </a:spcAft>
              <a:buClr>
                <a:schemeClr val="lt2"/>
              </a:buClr>
              <a:buSzPts val="2000"/>
              <a:buFont typeface="Raleway"/>
              <a:buNone/>
              <a:defRPr/>
            </a:lvl3pPr>
            <a:lvl4pPr indent="-228600" lvl="3" marL="1828800" algn="l">
              <a:lnSpc>
                <a:spcPct val="90000"/>
              </a:lnSpc>
              <a:spcBef>
                <a:spcPts val="500"/>
              </a:spcBef>
              <a:spcAft>
                <a:spcPts val="0"/>
              </a:spcAft>
              <a:buClr>
                <a:schemeClr val="lt2"/>
              </a:buClr>
              <a:buSzPts val="1800"/>
              <a:buNone/>
              <a:defRPr/>
            </a:lvl4pPr>
            <a:lvl5pPr indent="-228600" lvl="4" marL="2286000" algn="l">
              <a:lnSpc>
                <a:spcPct val="90000"/>
              </a:lnSpc>
              <a:spcBef>
                <a:spcPts val="500"/>
              </a:spcBef>
              <a:spcAft>
                <a:spcPts val="0"/>
              </a:spcAft>
              <a:buClr>
                <a:schemeClr val="lt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estilo 2">
  <p:cSld name="Diapositiva estilo 2">
    <p:bg>
      <p:bgPr>
        <a:blipFill>
          <a:blip r:embed="rId2">
            <a:alphaModFix/>
          </a:blip>
          <a:stretch>
            <a:fillRect/>
          </a:stretch>
        </a:blipFill>
      </p:bgPr>
    </p:bg>
    <p:spTree>
      <p:nvGrpSpPr>
        <p:cNvPr id="59" name="Shape 59"/>
        <p:cNvGrpSpPr/>
        <p:nvPr/>
      </p:nvGrpSpPr>
      <p:grpSpPr>
        <a:xfrm>
          <a:off x="0" y="0"/>
          <a:ext cx="0" cy="0"/>
          <a:chOff x="0" y="0"/>
          <a:chExt cx="0" cy="0"/>
        </a:xfrm>
      </p:grpSpPr>
      <p:sp>
        <p:nvSpPr>
          <p:cNvPr id="60" name="Google Shape;60;p13"/>
          <p:cNvSpPr txBox="1"/>
          <p:nvPr>
            <p:ph type="title"/>
          </p:nvPr>
        </p:nvSpPr>
        <p:spPr>
          <a:xfrm>
            <a:off x="5365957" y="2284232"/>
            <a:ext cx="5807148" cy="86506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000"/>
              <a:buFont typeface="Raleway"/>
              <a:buNone/>
              <a:defRPr b="1" sz="4000">
                <a:solidFill>
                  <a:schemeClr val="dk2"/>
                </a:solidFill>
                <a:latin typeface="Raleway"/>
                <a:ea typeface="Raleway"/>
                <a:cs typeface="Raleway"/>
                <a:sym typeface="Ralew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13"/>
          <p:cNvSpPr txBox="1"/>
          <p:nvPr>
            <p:ph idx="1" type="body"/>
          </p:nvPr>
        </p:nvSpPr>
        <p:spPr>
          <a:xfrm>
            <a:off x="5365954" y="3418722"/>
            <a:ext cx="5924107" cy="12829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2"/>
              </a:buClr>
              <a:buSzPts val="1800"/>
              <a:buNone/>
              <a:defRPr b="0" sz="1800">
                <a:solidFill>
                  <a:schemeClr val="dk2"/>
                </a:solidFill>
              </a:defRPr>
            </a:lvl1pPr>
            <a:lvl2pPr indent="-228600" lvl="1" marL="914400" algn="l">
              <a:lnSpc>
                <a:spcPct val="90000"/>
              </a:lnSpc>
              <a:spcBef>
                <a:spcPts val="500"/>
              </a:spcBef>
              <a:spcAft>
                <a:spcPts val="0"/>
              </a:spcAft>
              <a:buClr>
                <a:schemeClr val="lt1"/>
              </a:buClr>
              <a:buSzPts val="2000"/>
              <a:buNone/>
              <a:defRPr/>
            </a:lvl2pPr>
            <a:lvl3pPr indent="-228600" lvl="2" marL="1371600" algn="l">
              <a:lnSpc>
                <a:spcPct val="90000"/>
              </a:lnSpc>
              <a:spcBef>
                <a:spcPts val="500"/>
              </a:spcBef>
              <a:spcAft>
                <a:spcPts val="0"/>
              </a:spcAft>
              <a:buClr>
                <a:schemeClr val="lt2"/>
              </a:buClr>
              <a:buSzPts val="2000"/>
              <a:buFont typeface="Raleway"/>
              <a:buNone/>
              <a:defRPr/>
            </a:lvl3pPr>
            <a:lvl4pPr indent="-228600" lvl="3" marL="1828800" algn="l">
              <a:lnSpc>
                <a:spcPct val="90000"/>
              </a:lnSpc>
              <a:spcBef>
                <a:spcPts val="500"/>
              </a:spcBef>
              <a:spcAft>
                <a:spcPts val="0"/>
              </a:spcAft>
              <a:buClr>
                <a:schemeClr val="lt2"/>
              </a:buClr>
              <a:buSzPts val="1800"/>
              <a:buNone/>
              <a:defRPr/>
            </a:lvl4pPr>
            <a:lvl5pPr indent="-228600" lvl="4" marL="2286000" algn="l">
              <a:lnSpc>
                <a:spcPct val="90000"/>
              </a:lnSpc>
              <a:spcBef>
                <a:spcPts val="500"/>
              </a:spcBef>
              <a:spcAft>
                <a:spcPts val="0"/>
              </a:spcAft>
              <a:buClr>
                <a:schemeClr val="lt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y texto 2">
  <p:cSld name="Imagen y texto 2">
    <p:bg>
      <p:bgPr>
        <a:solidFill>
          <a:schemeClr val="lt1"/>
        </a:solidFill>
      </p:bgPr>
    </p:bg>
    <p:spTree>
      <p:nvGrpSpPr>
        <p:cNvPr id="62" name="Shape 62"/>
        <p:cNvGrpSpPr/>
        <p:nvPr/>
      </p:nvGrpSpPr>
      <p:grpSpPr>
        <a:xfrm>
          <a:off x="0" y="0"/>
          <a:ext cx="0" cy="0"/>
          <a:chOff x="0" y="0"/>
          <a:chExt cx="0" cy="0"/>
        </a:xfrm>
      </p:grpSpPr>
      <p:sp>
        <p:nvSpPr>
          <p:cNvPr id="63" name="Google Shape;63;p14"/>
          <p:cNvSpPr/>
          <p:nvPr>
            <p:ph idx="2" type="pic"/>
          </p:nvPr>
        </p:nvSpPr>
        <p:spPr>
          <a:xfrm>
            <a:off x="309716" y="3051903"/>
            <a:ext cx="1817666" cy="1785219"/>
          </a:xfrm>
          <a:prstGeom prst="ellipse">
            <a:avLst/>
          </a:prstGeom>
          <a:solidFill>
            <a:srgbClr val="F2F2F2"/>
          </a:solidFill>
          <a:ln>
            <a:noFill/>
          </a:ln>
        </p:spPr>
      </p:sp>
      <p:sp>
        <p:nvSpPr>
          <p:cNvPr id="64" name="Google Shape;64;p14"/>
          <p:cNvSpPr/>
          <p:nvPr>
            <p:ph idx="3" type="pic"/>
          </p:nvPr>
        </p:nvSpPr>
        <p:spPr>
          <a:xfrm>
            <a:off x="1216300" y="5251222"/>
            <a:ext cx="1094576" cy="1075037"/>
          </a:xfrm>
          <a:prstGeom prst="ellipse">
            <a:avLst/>
          </a:prstGeom>
          <a:solidFill>
            <a:srgbClr val="F2F2F2"/>
          </a:solidFill>
          <a:ln>
            <a:noFill/>
          </a:ln>
        </p:spPr>
      </p:sp>
      <p:sp>
        <p:nvSpPr>
          <p:cNvPr id="65" name="Google Shape;65;p14"/>
          <p:cNvSpPr/>
          <p:nvPr>
            <p:ph idx="4" type="pic"/>
          </p:nvPr>
        </p:nvSpPr>
        <p:spPr>
          <a:xfrm>
            <a:off x="2310876" y="3051903"/>
            <a:ext cx="3689414" cy="3623555"/>
          </a:xfrm>
          <a:prstGeom prst="ellipse">
            <a:avLst/>
          </a:prstGeom>
          <a:solidFill>
            <a:srgbClr val="F2F2F2"/>
          </a:solidFill>
          <a:ln>
            <a:noFill/>
          </a:ln>
        </p:spPr>
      </p:sp>
      <p:sp>
        <p:nvSpPr>
          <p:cNvPr id="66" name="Google Shape;66;p14"/>
          <p:cNvSpPr/>
          <p:nvPr>
            <p:ph idx="5" type="pic"/>
          </p:nvPr>
        </p:nvSpPr>
        <p:spPr>
          <a:xfrm>
            <a:off x="4116108" y="1776284"/>
            <a:ext cx="1094576" cy="1075037"/>
          </a:xfrm>
          <a:prstGeom prst="ellipse">
            <a:avLst/>
          </a:prstGeom>
          <a:solidFill>
            <a:srgbClr val="F2F2F2"/>
          </a:solidFill>
          <a:ln>
            <a:noFill/>
          </a:ln>
        </p:spPr>
      </p:sp>
      <p:sp>
        <p:nvSpPr>
          <p:cNvPr id="67" name="Google Shape;67;p14"/>
          <p:cNvSpPr/>
          <p:nvPr>
            <p:ph idx="6" type="pic"/>
          </p:nvPr>
        </p:nvSpPr>
        <p:spPr>
          <a:xfrm>
            <a:off x="1813496" y="1602259"/>
            <a:ext cx="1622993" cy="1594021"/>
          </a:xfrm>
          <a:prstGeom prst="ellipse">
            <a:avLst/>
          </a:prstGeom>
          <a:solidFill>
            <a:srgbClr val="F2F2F2"/>
          </a:solidFill>
          <a:ln>
            <a:noFill/>
          </a:ln>
        </p:spPr>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o">
  <p:cSld name="Texto">
    <p:bg>
      <p:bgPr>
        <a:solidFill>
          <a:schemeClr val="lt1"/>
        </a:solidFill>
      </p:bgPr>
    </p:bg>
    <p:spTree>
      <p:nvGrpSpPr>
        <p:cNvPr id="68" name="Shape 68"/>
        <p:cNvGrpSpPr/>
        <p:nvPr/>
      </p:nvGrpSpPr>
      <p:grpSpPr>
        <a:xfrm>
          <a:off x="0" y="0"/>
          <a:ext cx="0" cy="0"/>
          <a:chOff x="0" y="0"/>
          <a:chExt cx="0" cy="0"/>
        </a:xfrm>
      </p:grpSpPr>
      <p:sp>
        <p:nvSpPr>
          <p:cNvPr id="69" name="Google Shape;69;p15"/>
          <p:cNvSpPr txBox="1"/>
          <p:nvPr>
            <p:ph type="title"/>
          </p:nvPr>
        </p:nvSpPr>
        <p:spPr>
          <a:xfrm>
            <a:off x="838202" y="1133857"/>
            <a:ext cx="5807148" cy="86506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000"/>
              <a:buFont typeface="Raleway"/>
              <a:buNone/>
              <a:defRPr b="1" sz="4000">
                <a:solidFill>
                  <a:schemeClr val="dk2"/>
                </a:solidFill>
                <a:latin typeface="Raleway"/>
                <a:ea typeface="Raleway"/>
                <a:cs typeface="Raleway"/>
                <a:sym typeface="Ralew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5"/>
          <p:cNvSpPr txBox="1"/>
          <p:nvPr>
            <p:ph idx="1" type="body"/>
          </p:nvPr>
        </p:nvSpPr>
        <p:spPr>
          <a:xfrm>
            <a:off x="838199" y="2268347"/>
            <a:ext cx="5924107" cy="12829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2"/>
              </a:buClr>
              <a:buSzPts val="1800"/>
              <a:buNone/>
              <a:defRPr b="0" sz="1800">
                <a:solidFill>
                  <a:schemeClr val="dk2"/>
                </a:solidFill>
              </a:defRPr>
            </a:lvl1pPr>
            <a:lvl2pPr indent="-228600" lvl="1" marL="914400" algn="l">
              <a:lnSpc>
                <a:spcPct val="90000"/>
              </a:lnSpc>
              <a:spcBef>
                <a:spcPts val="500"/>
              </a:spcBef>
              <a:spcAft>
                <a:spcPts val="0"/>
              </a:spcAft>
              <a:buClr>
                <a:schemeClr val="lt1"/>
              </a:buClr>
              <a:buSzPts val="2000"/>
              <a:buNone/>
              <a:defRPr/>
            </a:lvl2pPr>
            <a:lvl3pPr indent="-228600" lvl="2" marL="1371600" algn="l">
              <a:lnSpc>
                <a:spcPct val="90000"/>
              </a:lnSpc>
              <a:spcBef>
                <a:spcPts val="500"/>
              </a:spcBef>
              <a:spcAft>
                <a:spcPts val="0"/>
              </a:spcAft>
              <a:buClr>
                <a:schemeClr val="lt2"/>
              </a:buClr>
              <a:buSzPts val="2000"/>
              <a:buFont typeface="Raleway"/>
              <a:buNone/>
              <a:defRPr/>
            </a:lvl3pPr>
            <a:lvl4pPr indent="-228600" lvl="3" marL="1828800" algn="l">
              <a:lnSpc>
                <a:spcPct val="90000"/>
              </a:lnSpc>
              <a:spcBef>
                <a:spcPts val="500"/>
              </a:spcBef>
              <a:spcAft>
                <a:spcPts val="0"/>
              </a:spcAft>
              <a:buClr>
                <a:schemeClr val="lt2"/>
              </a:buClr>
              <a:buSzPts val="1800"/>
              <a:buNone/>
              <a:defRPr/>
            </a:lvl4pPr>
            <a:lvl5pPr indent="-228600" lvl="4" marL="2286000" algn="l">
              <a:lnSpc>
                <a:spcPct val="90000"/>
              </a:lnSpc>
              <a:spcBef>
                <a:spcPts val="500"/>
              </a:spcBef>
              <a:spcAft>
                <a:spcPts val="0"/>
              </a:spcAft>
              <a:buClr>
                <a:schemeClr val="lt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y texto">
  <p:cSld name="Imagen y texto">
    <p:bg>
      <p:bgPr>
        <a:solidFill>
          <a:schemeClr val="lt1"/>
        </a:solidFill>
      </p:bgPr>
    </p:bg>
    <p:spTree>
      <p:nvGrpSpPr>
        <p:cNvPr id="71" name="Shape 71"/>
        <p:cNvGrpSpPr/>
        <p:nvPr/>
      </p:nvGrpSpPr>
      <p:grpSpPr>
        <a:xfrm>
          <a:off x="0" y="0"/>
          <a:ext cx="0" cy="0"/>
          <a:chOff x="0" y="0"/>
          <a:chExt cx="0" cy="0"/>
        </a:xfrm>
      </p:grpSpPr>
      <p:sp>
        <p:nvSpPr>
          <p:cNvPr id="72" name="Google Shape;72;p16"/>
          <p:cNvSpPr/>
          <p:nvPr/>
        </p:nvSpPr>
        <p:spPr>
          <a:xfrm>
            <a:off x="354010" y="1131591"/>
            <a:ext cx="3560767" cy="5402561"/>
          </a:xfrm>
          <a:prstGeom prst="roundRect">
            <a:avLst>
              <a:gd fmla="val 3968" name="adj"/>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51"/>
              <a:buFont typeface="Arial"/>
              <a:buNone/>
            </a:pPr>
            <a:r>
              <a:t/>
            </a:r>
            <a:endParaRPr b="0" i="0" sz="1351" u="none" cap="none" strike="noStrike">
              <a:solidFill>
                <a:schemeClr val="lt1"/>
              </a:solidFill>
              <a:latin typeface="Raleway"/>
              <a:ea typeface="Raleway"/>
              <a:cs typeface="Raleway"/>
              <a:sym typeface="Raleway"/>
            </a:endParaRPr>
          </a:p>
        </p:txBody>
      </p:sp>
      <p:sp>
        <p:nvSpPr>
          <p:cNvPr id="73" name="Google Shape;73;p16"/>
          <p:cNvSpPr txBox="1"/>
          <p:nvPr>
            <p:ph type="title"/>
          </p:nvPr>
        </p:nvSpPr>
        <p:spPr>
          <a:xfrm>
            <a:off x="5365957" y="2284232"/>
            <a:ext cx="5807148" cy="86506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000"/>
              <a:buFont typeface="Raleway"/>
              <a:buNone/>
              <a:defRPr b="1" sz="4000">
                <a:solidFill>
                  <a:schemeClr val="dk2"/>
                </a:solidFill>
                <a:latin typeface="Raleway"/>
                <a:ea typeface="Raleway"/>
                <a:cs typeface="Raleway"/>
                <a:sym typeface="Ralew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6"/>
          <p:cNvSpPr txBox="1"/>
          <p:nvPr>
            <p:ph idx="1" type="body"/>
          </p:nvPr>
        </p:nvSpPr>
        <p:spPr>
          <a:xfrm>
            <a:off x="5365954" y="3418722"/>
            <a:ext cx="5924107" cy="12829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2"/>
              </a:buClr>
              <a:buSzPts val="1800"/>
              <a:buNone/>
              <a:defRPr b="0" sz="1800">
                <a:solidFill>
                  <a:schemeClr val="dk2"/>
                </a:solidFill>
              </a:defRPr>
            </a:lvl1pPr>
            <a:lvl2pPr indent="-228600" lvl="1" marL="914400" algn="l">
              <a:lnSpc>
                <a:spcPct val="90000"/>
              </a:lnSpc>
              <a:spcBef>
                <a:spcPts val="500"/>
              </a:spcBef>
              <a:spcAft>
                <a:spcPts val="0"/>
              </a:spcAft>
              <a:buClr>
                <a:schemeClr val="lt1"/>
              </a:buClr>
              <a:buSzPts val="2000"/>
              <a:buNone/>
              <a:defRPr/>
            </a:lvl2pPr>
            <a:lvl3pPr indent="-228600" lvl="2" marL="1371600" algn="l">
              <a:lnSpc>
                <a:spcPct val="90000"/>
              </a:lnSpc>
              <a:spcBef>
                <a:spcPts val="500"/>
              </a:spcBef>
              <a:spcAft>
                <a:spcPts val="0"/>
              </a:spcAft>
              <a:buClr>
                <a:schemeClr val="lt2"/>
              </a:buClr>
              <a:buSzPts val="2000"/>
              <a:buFont typeface="Raleway"/>
              <a:buNone/>
              <a:defRPr/>
            </a:lvl3pPr>
            <a:lvl4pPr indent="-228600" lvl="3" marL="1828800" algn="l">
              <a:lnSpc>
                <a:spcPct val="90000"/>
              </a:lnSpc>
              <a:spcBef>
                <a:spcPts val="500"/>
              </a:spcBef>
              <a:spcAft>
                <a:spcPts val="0"/>
              </a:spcAft>
              <a:buClr>
                <a:schemeClr val="lt2"/>
              </a:buClr>
              <a:buSzPts val="1800"/>
              <a:buNone/>
              <a:defRPr/>
            </a:lvl4pPr>
            <a:lvl5pPr indent="-228600" lvl="4" marL="2286000" algn="l">
              <a:lnSpc>
                <a:spcPct val="90000"/>
              </a:lnSpc>
              <a:spcBef>
                <a:spcPts val="500"/>
              </a:spcBef>
              <a:spcAft>
                <a:spcPts val="0"/>
              </a:spcAft>
              <a:buClr>
                <a:schemeClr val="lt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dice" showMasterSp="0">
  <p:cSld name="Indice">
    <p:bg>
      <p:bgPr>
        <a:solidFill>
          <a:schemeClr val="lt1"/>
        </a:solidFill>
      </p:bgPr>
    </p:bg>
    <p:spTree>
      <p:nvGrpSpPr>
        <p:cNvPr id="78" name="Shape 78"/>
        <p:cNvGrpSpPr/>
        <p:nvPr/>
      </p:nvGrpSpPr>
      <p:grpSpPr>
        <a:xfrm>
          <a:off x="0" y="0"/>
          <a:ext cx="0" cy="0"/>
          <a:chOff x="0" y="0"/>
          <a:chExt cx="0" cy="0"/>
        </a:xfrm>
      </p:grpSpPr>
      <p:sp>
        <p:nvSpPr>
          <p:cNvPr id="79" name="Google Shape;79;p18"/>
          <p:cNvSpPr/>
          <p:nvPr/>
        </p:nvSpPr>
        <p:spPr>
          <a:xfrm>
            <a:off x="1" y="-1"/>
            <a:ext cx="12191999" cy="1892595"/>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Raleway"/>
              <a:ea typeface="Raleway"/>
              <a:cs typeface="Raleway"/>
              <a:sym typeface="Raleway"/>
            </a:endParaRPr>
          </a:p>
        </p:txBody>
      </p:sp>
      <p:grpSp>
        <p:nvGrpSpPr>
          <p:cNvPr id="80" name="Google Shape;80;p18"/>
          <p:cNvGrpSpPr/>
          <p:nvPr/>
        </p:nvGrpSpPr>
        <p:grpSpPr>
          <a:xfrm>
            <a:off x="4465674" y="1185931"/>
            <a:ext cx="7726326" cy="45719"/>
            <a:chOff x="11445923" y="0"/>
            <a:chExt cx="1119115" cy="2552282"/>
          </a:xfrm>
        </p:grpSpPr>
        <p:sp>
          <p:nvSpPr>
            <p:cNvPr id="81" name="Google Shape;81;p18"/>
            <p:cNvSpPr/>
            <p:nvPr/>
          </p:nvSpPr>
          <p:spPr>
            <a:xfrm>
              <a:off x="11818961" y="0"/>
              <a:ext cx="373038" cy="2552282"/>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Raleway"/>
                <a:ea typeface="Raleway"/>
                <a:cs typeface="Raleway"/>
                <a:sym typeface="Raleway"/>
              </a:endParaRPr>
            </a:p>
          </p:txBody>
        </p:sp>
        <p:sp>
          <p:nvSpPr>
            <p:cNvPr id="82" name="Google Shape;82;p18"/>
            <p:cNvSpPr/>
            <p:nvPr/>
          </p:nvSpPr>
          <p:spPr>
            <a:xfrm>
              <a:off x="11445923" y="0"/>
              <a:ext cx="373038" cy="255228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Raleway"/>
                <a:ea typeface="Raleway"/>
                <a:cs typeface="Raleway"/>
                <a:sym typeface="Raleway"/>
              </a:endParaRPr>
            </a:p>
          </p:txBody>
        </p:sp>
        <p:sp>
          <p:nvSpPr>
            <p:cNvPr id="83" name="Google Shape;83;p18"/>
            <p:cNvSpPr/>
            <p:nvPr/>
          </p:nvSpPr>
          <p:spPr>
            <a:xfrm>
              <a:off x="12192000" y="0"/>
              <a:ext cx="373038" cy="2552282"/>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Raleway"/>
                <a:ea typeface="Raleway"/>
                <a:cs typeface="Raleway"/>
                <a:sym typeface="Raleway"/>
              </a:endParaRPr>
            </a:p>
          </p:txBody>
        </p:sp>
      </p:grpSp>
      <p:sp>
        <p:nvSpPr>
          <p:cNvPr id="84" name="Google Shape;84;p18"/>
          <p:cNvSpPr txBox="1"/>
          <p:nvPr>
            <p:ph type="title"/>
          </p:nvPr>
        </p:nvSpPr>
        <p:spPr>
          <a:xfrm>
            <a:off x="838201" y="861319"/>
            <a:ext cx="3084576" cy="64922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4800"/>
              <a:buFont typeface="Poppins"/>
              <a:buNone/>
              <a:defRPr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18"/>
          <p:cNvSpPr txBox="1"/>
          <p:nvPr>
            <p:ph idx="1" type="body"/>
          </p:nvPr>
        </p:nvSpPr>
        <p:spPr>
          <a:xfrm>
            <a:off x="939801" y="2222500"/>
            <a:ext cx="3999668" cy="277653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Font typeface="Arial"/>
              <a:buNone/>
              <a:defRPr sz="2000">
                <a:solidFill>
                  <a:schemeClr val="dk1"/>
                </a:solidFill>
              </a:defRPr>
            </a:lvl1pPr>
            <a:lvl2pPr indent="-342900" lvl="1" marL="914400" algn="l">
              <a:lnSpc>
                <a:spcPct val="90000"/>
              </a:lnSpc>
              <a:spcBef>
                <a:spcPts val="500"/>
              </a:spcBef>
              <a:spcAft>
                <a:spcPts val="0"/>
              </a:spcAft>
              <a:buClr>
                <a:schemeClr val="dk1"/>
              </a:buClr>
              <a:buSzPts val="1800"/>
              <a:buFont typeface="Arial"/>
              <a:buChar char="•"/>
              <a:defRPr sz="1800">
                <a:solidFill>
                  <a:schemeClr val="dk1"/>
                </a:solidFill>
              </a:defRPr>
            </a:lvl2pPr>
            <a:lvl3pPr indent="-342900" lvl="2" marL="1371600" algn="l">
              <a:lnSpc>
                <a:spcPct val="90000"/>
              </a:lnSpc>
              <a:spcBef>
                <a:spcPts val="500"/>
              </a:spcBef>
              <a:spcAft>
                <a:spcPts val="0"/>
              </a:spcAft>
              <a:buClr>
                <a:schemeClr val="dk1"/>
              </a:buClr>
              <a:buSzPts val="1800"/>
              <a:buFont typeface="Arial"/>
              <a:buChar char="•"/>
              <a:defRPr sz="1800">
                <a:solidFill>
                  <a:schemeClr val="dk1"/>
                </a:solidFill>
              </a:defRPr>
            </a:lvl3pPr>
            <a:lvl4pPr indent="-330200" lvl="3" marL="1828800" algn="l">
              <a:lnSpc>
                <a:spcPct val="90000"/>
              </a:lnSpc>
              <a:spcBef>
                <a:spcPts val="500"/>
              </a:spcBef>
              <a:spcAft>
                <a:spcPts val="0"/>
              </a:spcAft>
              <a:buClr>
                <a:schemeClr val="dk1"/>
              </a:buClr>
              <a:buSzPts val="1600"/>
              <a:buFont typeface="Arial"/>
              <a:buChar char="•"/>
              <a:defRPr sz="1600">
                <a:solidFill>
                  <a:schemeClr val="dk1"/>
                </a:solidFill>
              </a:defRPr>
            </a:lvl4pPr>
            <a:lvl5pPr indent="-228600" lvl="4" marL="2286000" algn="r">
              <a:lnSpc>
                <a:spcPct val="90000"/>
              </a:lnSpc>
              <a:spcBef>
                <a:spcPts val="500"/>
              </a:spcBef>
              <a:spcAft>
                <a:spcPts val="0"/>
              </a:spcAft>
              <a:buClr>
                <a:schemeClr val="lt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9"/>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Autofit/>
          </a:bodyPr>
          <a:lstStyle>
            <a:lvl1pPr indent="0" lvl="0" marL="0"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y texto 2">
  <p:cSld name="Imagen y texto 2">
    <p:bg>
      <p:bgPr>
        <a:solidFill>
          <a:schemeClr val="lt1"/>
        </a:solidFill>
      </p:bgPr>
    </p:bg>
    <p:spTree>
      <p:nvGrpSpPr>
        <p:cNvPr id="88" name="Shape 88"/>
        <p:cNvGrpSpPr/>
        <p:nvPr/>
      </p:nvGrpSpPr>
      <p:grpSpPr>
        <a:xfrm>
          <a:off x="0" y="0"/>
          <a:ext cx="0" cy="0"/>
          <a:chOff x="0" y="0"/>
          <a:chExt cx="0" cy="0"/>
        </a:xfrm>
      </p:grpSpPr>
      <p:sp>
        <p:nvSpPr>
          <p:cNvPr id="89" name="Google Shape;89;p20"/>
          <p:cNvSpPr/>
          <p:nvPr>
            <p:ph idx="2" type="pic"/>
          </p:nvPr>
        </p:nvSpPr>
        <p:spPr>
          <a:xfrm>
            <a:off x="309716" y="3051903"/>
            <a:ext cx="1817666" cy="1785219"/>
          </a:xfrm>
          <a:prstGeom prst="ellipse">
            <a:avLst/>
          </a:prstGeom>
          <a:solidFill>
            <a:srgbClr val="F2F2F2"/>
          </a:solidFill>
          <a:ln>
            <a:noFill/>
          </a:ln>
        </p:spPr>
      </p:sp>
      <p:sp>
        <p:nvSpPr>
          <p:cNvPr id="90" name="Google Shape;90;p20"/>
          <p:cNvSpPr/>
          <p:nvPr>
            <p:ph idx="3" type="pic"/>
          </p:nvPr>
        </p:nvSpPr>
        <p:spPr>
          <a:xfrm>
            <a:off x="1216300" y="5251222"/>
            <a:ext cx="1094576" cy="1075037"/>
          </a:xfrm>
          <a:prstGeom prst="ellipse">
            <a:avLst/>
          </a:prstGeom>
          <a:solidFill>
            <a:srgbClr val="F2F2F2"/>
          </a:solidFill>
          <a:ln>
            <a:noFill/>
          </a:ln>
        </p:spPr>
      </p:sp>
      <p:sp>
        <p:nvSpPr>
          <p:cNvPr id="91" name="Google Shape;91;p20"/>
          <p:cNvSpPr/>
          <p:nvPr>
            <p:ph idx="4" type="pic"/>
          </p:nvPr>
        </p:nvSpPr>
        <p:spPr>
          <a:xfrm>
            <a:off x="2310876" y="3051903"/>
            <a:ext cx="3689414" cy="3623555"/>
          </a:xfrm>
          <a:prstGeom prst="ellipse">
            <a:avLst/>
          </a:prstGeom>
          <a:solidFill>
            <a:srgbClr val="F2F2F2"/>
          </a:solidFill>
          <a:ln>
            <a:noFill/>
          </a:ln>
        </p:spPr>
      </p:sp>
      <p:sp>
        <p:nvSpPr>
          <p:cNvPr id="92" name="Google Shape;92;p20"/>
          <p:cNvSpPr/>
          <p:nvPr>
            <p:ph idx="5" type="pic"/>
          </p:nvPr>
        </p:nvSpPr>
        <p:spPr>
          <a:xfrm>
            <a:off x="4116108" y="1776284"/>
            <a:ext cx="1094576" cy="1075037"/>
          </a:xfrm>
          <a:prstGeom prst="ellipse">
            <a:avLst/>
          </a:prstGeom>
          <a:solidFill>
            <a:srgbClr val="F2F2F2"/>
          </a:solidFill>
          <a:ln>
            <a:noFill/>
          </a:ln>
        </p:spPr>
      </p:sp>
      <p:sp>
        <p:nvSpPr>
          <p:cNvPr id="93" name="Google Shape;93;p20"/>
          <p:cNvSpPr/>
          <p:nvPr>
            <p:ph idx="6" type="pic"/>
          </p:nvPr>
        </p:nvSpPr>
        <p:spPr>
          <a:xfrm>
            <a:off x="1813496" y="1602259"/>
            <a:ext cx="1622993" cy="1594021"/>
          </a:xfrm>
          <a:prstGeom prst="ellipse">
            <a:avLst/>
          </a:prstGeom>
          <a:solidFill>
            <a:srgbClr val="F2F2F2"/>
          </a:solidFill>
          <a:ln>
            <a:noFill/>
          </a:ln>
        </p:spPr>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estilo 2">
  <p:cSld name="Diapositiva estilo 2">
    <p:bg>
      <p:bgPr>
        <a:blipFill>
          <a:blip r:embed="rId2">
            <a:alphaModFix/>
          </a:blip>
          <a:stretch>
            <a:fillRect/>
          </a:stretch>
        </a:blipFill>
      </p:bgPr>
    </p:bg>
    <p:spTree>
      <p:nvGrpSpPr>
        <p:cNvPr id="94" name="Shape 94"/>
        <p:cNvGrpSpPr/>
        <p:nvPr/>
      </p:nvGrpSpPr>
      <p:grpSpPr>
        <a:xfrm>
          <a:off x="0" y="0"/>
          <a:ext cx="0" cy="0"/>
          <a:chOff x="0" y="0"/>
          <a:chExt cx="0" cy="0"/>
        </a:xfrm>
      </p:grpSpPr>
      <p:sp>
        <p:nvSpPr>
          <p:cNvPr id="95" name="Google Shape;95;p21"/>
          <p:cNvSpPr txBox="1"/>
          <p:nvPr>
            <p:ph type="title"/>
          </p:nvPr>
        </p:nvSpPr>
        <p:spPr>
          <a:xfrm>
            <a:off x="5365957" y="2284232"/>
            <a:ext cx="5807148" cy="86506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000"/>
              <a:buFont typeface="Raleway"/>
              <a:buNone/>
              <a:defRPr b="1" sz="4000">
                <a:solidFill>
                  <a:schemeClr val="dk2"/>
                </a:solidFill>
                <a:latin typeface="Raleway"/>
                <a:ea typeface="Raleway"/>
                <a:cs typeface="Raleway"/>
                <a:sym typeface="Ralew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21"/>
          <p:cNvSpPr txBox="1"/>
          <p:nvPr>
            <p:ph idx="1" type="body"/>
          </p:nvPr>
        </p:nvSpPr>
        <p:spPr>
          <a:xfrm>
            <a:off x="5365954" y="3418722"/>
            <a:ext cx="5924107" cy="12829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2"/>
              </a:buClr>
              <a:buSzPts val="1800"/>
              <a:buNone/>
              <a:defRPr b="0" sz="1800">
                <a:solidFill>
                  <a:schemeClr val="dk2"/>
                </a:solidFill>
              </a:defRPr>
            </a:lvl1pPr>
            <a:lvl2pPr indent="-228600" lvl="1" marL="914400" algn="l">
              <a:lnSpc>
                <a:spcPct val="90000"/>
              </a:lnSpc>
              <a:spcBef>
                <a:spcPts val="500"/>
              </a:spcBef>
              <a:spcAft>
                <a:spcPts val="0"/>
              </a:spcAft>
              <a:buClr>
                <a:schemeClr val="lt1"/>
              </a:buClr>
              <a:buSzPts val="2000"/>
              <a:buNone/>
              <a:defRPr/>
            </a:lvl2pPr>
            <a:lvl3pPr indent="-228600" lvl="2" marL="1371600" algn="l">
              <a:lnSpc>
                <a:spcPct val="90000"/>
              </a:lnSpc>
              <a:spcBef>
                <a:spcPts val="500"/>
              </a:spcBef>
              <a:spcAft>
                <a:spcPts val="0"/>
              </a:spcAft>
              <a:buClr>
                <a:schemeClr val="lt2"/>
              </a:buClr>
              <a:buSzPts val="2000"/>
              <a:buFont typeface="Raleway"/>
              <a:buNone/>
              <a:defRPr/>
            </a:lvl3pPr>
            <a:lvl4pPr indent="-228600" lvl="3" marL="1828800" algn="l">
              <a:lnSpc>
                <a:spcPct val="90000"/>
              </a:lnSpc>
              <a:spcBef>
                <a:spcPts val="500"/>
              </a:spcBef>
              <a:spcAft>
                <a:spcPts val="0"/>
              </a:spcAft>
              <a:buClr>
                <a:schemeClr val="lt2"/>
              </a:buClr>
              <a:buSzPts val="1800"/>
              <a:buNone/>
              <a:defRPr/>
            </a:lvl4pPr>
            <a:lvl5pPr indent="-228600" lvl="4" marL="2286000" algn="l">
              <a:lnSpc>
                <a:spcPct val="90000"/>
              </a:lnSpc>
              <a:spcBef>
                <a:spcPts val="500"/>
              </a:spcBef>
              <a:spcAft>
                <a:spcPts val="0"/>
              </a:spcAft>
              <a:buClr>
                <a:schemeClr val="lt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ma estilo 1" showMasterSp="0">
  <p:cSld name="Tema estilo 1">
    <p:bg>
      <p:bgPr>
        <a:solidFill>
          <a:schemeClr val="dk1"/>
        </a:solidFill>
      </p:bgPr>
    </p:bg>
    <p:spTree>
      <p:nvGrpSpPr>
        <p:cNvPr id="15" name="Shape 15"/>
        <p:cNvGrpSpPr/>
        <p:nvPr/>
      </p:nvGrpSpPr>
      <p:grpSpPr>
        <a:xfrm>
          <a:off x="0" y="0"/>
          <a:ext cx="0" cy="0"/>
          <a:chOff x="0" y="0"/>
          <a:chExt cx="0" cy="0"/>
        </a:xfrm>
      </p:grpSpPr>
      <p:sp>
        <p:nvSpPr>
          <p:cNvPr id="16" name="Google Shape;16;p3"/>
          <p:cNvSpPr txBox="1"/>
          <p:nvPr>
            <p:ph type="title"/>
          </p:nvPr>
        </p:nvSpPr>
        <p:spPr>
          <a:xfrm>
            <a:off x="838200" y="772350"/>
            <a:ext cx="6094227" cy="134352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5400"/>
              <a:buFont typeface="Poppins"/>
              <a:buNone/>
              <a:defRPr b="1" sz="5400">
                <a:solidFill>
                  <a:schemeClr val="l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
          <p:cNvSpPr txBox="1"/>
          <p:nvPr>
            <p:ph idx="1" type="body"/>
          </p:nvPr>
        </p:nvSpPr>
        <p:spPr>
          <a:xfrm>
            <a:off x="838200" y="4309799"/>
            <a:ext cx="4869712" cy="1017114"/>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000"/>
              <a:buNone/>
              <a:defRPr b="0" sz="2000">
                <a:solidFill>
                  <a:schemeClr val="lt1"/>
                </a:solidFill>
              </a:defRPr>
            </a:lvl1pPr>
            <a:lvl2pPr indent="-228600" lvl="1" marL="914400" algn="l">
              <a:lnSpc>
                <a:spcPct val="90000"/>
              </a:lnSpc>
              <a:spcBef>
                <a:spcPts val="500"/>
              </a:spcBef>
              <a:spcAft>
                <a:spcPts val="0"/>
              </a:spcAft>
              <a:buClr>
                <a:schemeClr val="dk1"/>
              </a:buClr>
              <a:buSzPts val="2000"/>
              <a:buNone/>
              <a:defRPr/>
            </a:lvl2pPr>
            <a:lvl3pPr indent="-228600" lvl="2" marL="1371600" algn="l">
              <a:lnSpc>
                <a:spcPct val="90000"/>
              </a:lnSpc>
              <a:spcBef>
                <a:spcPts val="500"/>
              </a:spcBef>
              <a:spcAft>
                <a:spcPts val="0"/>
              </a:spcAft>
              <a:buClr>
                <a:schemeClr val="dk2"/>
              </a:buClr>
              <a:buSzPts val="2000"/>
              <a:buFont typeface="Raleway"/>
              <a:buNone/>
              <a:defRPr/>
            </a:lvl3pPr>
            <a:lvl4pPr indent="-228600" lvl="3" marL="1828800" algn="l">
              <a:lnSpc>
                <a:spcPct val="90000"/>
              </a:lnSpc>
              <a:spcBef>
                <a:spcPts val="500"/>
              </a:spcBef>
              <a:spcAft>
                <a:spcPts val="0"/>
              </a:spcAft>
              <a:buClr>
                <a:schemeClr val="dk2"/>
              </a:buClr>
              <a:buSzPts val="1800"/>
              <a:buNone/>
              <a:defRPr/>
            </a:lvl4pPr>
            <a:lvl5pPr indent="-228600" lvl="4" marL="2286000" algn="l">
              <a:lnSpc>
                <a:spcPct val="90000"/>
              </a:lnSpc>
              <a:spcBef>
                <a:spcPts val="500"/>
              </a:spcBef>
              <a:spcAft>
                <a:spcPts val="0"/>
              </a:spcAft>
              <a:buClr>
                <a:schemeClr val="dk2"/>
              </a:buClr>
              <a:buSzPts val="1800"/>
              <a:buNone/>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y texto 3">
  <p:cSld name="Titulo y texto 3">
    <p:bg>
      <p:bgPr>
        <a:solidFill>
          <a:schemeClr val="lt1"/>
        </a:solidFill>
      </p:bgPr>
    </p:bg>
    <p:spTree>
      <p:nvGrpSpPr>
        <p:cNvPr id="97" name="Shape 97"/>
        <p:cNvGrpSpPr/>
        <p:nvPr/>
      </p:nvGrpSpPr>
      <p:grpSpPr>
        <a:xfrm>
          <a:off x="0" y="0"/>
          <a:ext cx="0" cy="0"/>
          <a:chOff x="0" y="0"/>
          <a:chExt cx="0" cy="0"/>
        </a:xfrm>
      </p:grpSpPr>
      <p:sp>
        <p:nvSpPr>
          <p:cNvPr id="98" name="Google Shape;98;p22"/>
          <p:cNvSpPr txBox="1"/>
          <p:nvPr>
            <p:ph type="title"/>
          </p:nvPr>
        </p:nvSpPr>
        <p:spPr>
          <a:xfrm>
            <a:off x="838202" y="1133857"/>
            <a:ext cx="5807148" cy="86506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000"/>
              <a:buFont typeface="Poppins"/>
              <a:buNone/>
              <a:defRPr b="1" sz="40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22"/>
          <p:cNvSpPr txBox="1"/>
          <p:nvPr>
            <p:ph idx="1" type="body"/>
          </p:nvPr>
        </p:nvSpPr>
        <p:spPr>
          <a:xfrm>
            <a:off x="838199" y="2268347"/>
            <a:ext cx="5924107" cy="12829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2"/>
              </a:buClr>
              <a:buSzPts val="1800"/>
              <a:buNone/>
              <a:defRPr b="0" sz="1800">
                <a:solidFill>
                  <a:schemeClr val="dk2"/>
                </a:solidFill>
              </a:defRPr>
            </a:lvl1pPr>
            <a:lvl2pPr indent="-228600" lvl="1" marL="914400" algn="l">
              <a:lnSpc>
                <a:spcPct val="90000"/>
              </a:lnSpc>
              <a:spcBef>
                <a:spcPts val="500"/>
              </a:spcBef>
              <a:spcAft>
                <a:spcPts val="0"/>
              </a:spcAft>
              <a:buClr>
                <a:schemeClr val="lt1"/>
              </a:buClr>
              <a:buSzPts val="2000"/>
              <a:buNone/>
              <a:defRPr/>
            </a:lvl2pPr>
            <a:lvl3pPr indent="-228600" lvl="2" marL="1371600" algn="l">
              <a:lnSpc>
                <a:spcPct val="90000"/>
              </a:lnSpc>
              <a:spcBef>
                <a:spcPts val="500"/>
              </a:spcBef>
              <a:spcAft>
                <a:spcPts val="0"/>
              </a:spcAft>
              <a:buClr>
                <a:schemeClr val="lt2"/>
              </a:buClr>
              <a:buSzPts val="2000"/>
              <a:buFont typeface="Raleway"/>
              <a:buNone/>
              <a:defRPr/>
            </a:lvl3pPr>
            <a:lvl4pPr indent="-228600" lvl="3" marL="1828800" algn="l">
              <a:lnSpc>
                <a:spcPct val="90000"/>
              </a:lnSpc>
              <a:spcBef>
                <a:spcPts val="500"/>
              </a:spcBef>
              <a:spcAft>
                <a:spcPts val="0"/>
              </a:spcAft>
              <a:buClr>
                <a:schemeClr val="lt2"/>
              </a:buClr>
              <a:buSzPts val="1800"/>
              <a:buNone/>
              <a:defRPr/>
            </a:lvl4pPr>
            <a:lvl5pPr indent="-228600" lvl="4" marL="2286000" algn="l">
              <a:lnSpc>
                <a:spcPct val="90000"/>
              </a:lnSpc>
              <a:spcBef>
                <a:spcPts val="500"/>
              </a:spcBef>
              <a:spcAft>
                <a:spcPts val="0"/>
              </a:spcAft>
              <a:buClr>
                <a:schemeClr val="lt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y texto 1">
  <p:cSld name="Imagen y texto 1">
    <p:bg>
      <p:bgPr>
        <a:solidFill>
          <a:schemeClr val="dk1"/>
        </a:solidFill>
      </p:bgPr>
    </p:bg>
    <p:spTree>
      <p:nvGrpSpPr>
        <p:cNvPr id="100" name="Shape 100"/>
        <p:cNvGrpSpPr/>
        <p:nvPr/>
      </p:nvGrpSpPr>
      <p:grpSpPr>
        <a:xfrm>
          <a:off x="0" y="0"/>
          <a:ext cx="0" cy="0"/>
          <a:chOff x="0" y="0"/>
          <a:chExt cx="0" cy="0"/>
        </a:xfrm>
      </p:grpSpPr>
      <p:sp>
        <p:nvSpPr>
          <p:cNvPr id="101" name="Google Shape;101;p23"/>
          <p:cNvSpPr/>
          <p:nvPr/>
        </p:nvSpPr>
        <p:spPr>
          <a:xfrm rot="-5400000">
            <a:off x="-434726" y="350411"/>
            <a:ext cx="6912797" cy="6085238"/>
          </a:xfrm>
          <a:custGeom>
            <a:rect b="b" l="l" r="r" t="t"/>
            <a:pathLst>
              <a:path extrusionOk="0" h="27044" w="21531">
                <a:moveTo>
                  <a:pt x="72" y="80"/>
                </a:moveTo>
                <a:lnTo>
                  <a:pt x="21446" y="0"/>
                </a:lnTo>
                <a:cubicBezTo>
                  <a:pt x="21474" y="2339"/>
                  <a:pt x="21362" y="4838"/>
                  <a:pt x="21531" y="6936"/>
                </a:cubicBezTo>
                <a:cubicBezTo>
                  <a:pt x="10731" y="6936"/>
                  <a:pt x="10816" y="30388"/>
                  <a:pt x="16" y="26638"/>
                </a:cubicBezTo>
                <a:cubicBezTo>
                  <a:pt x="-59" y="16536"/>
                  <a:pt x="147" y="10182"/>
                  <a:pt x="72" y="8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s-CO" sz="1800" u="none" cap="none" strike="noStrike">
                <a:solidFill>
                  <a:schemeClr val="lt1"/>
                </a:solidFill>
                <a:latin typeface="Raleway"/>
                <a:ea typeface="Raleway"/>
                <a:cs typeface="Raleway"/>
                <a:sym typeface="Raleway"/>
              </a:rPr>
              <a:t> </a:t>
            </a:r>
            <a:endParaRPr b="0" i="0" sz="1800" u="none" cap="none" strike="noStrike">
              <a:solidFill>
                <a:schemeClr val="lt1"/>
              </a:solidFill>
              <a:latin typeface="Raleway"/>
              <a:ea typeface="Raleway"/>
              <a:cs typeface="Raleway"/>
              <a:sym typeface="Raleway"/>
            </a:endParaRPr>
          </a:p>
        </p:txBody>
      </p:sp>
      <p:sp>
        <p:nvSpPr>
          <p:cNvPr id="102" name="Google Shape;102;p23"/>
          <p:cNvSpPr/>
          <p:nvPr>
            <p:ph idx="2" type="pic"/>
          </p:nvPr>
        </p:nvSpPr>
        <p:spPr>
          <a:xfrm>
            <a:off x="767996" y="910392"/>
            <a:ext cx="5007900" cy="5037300"/>
          </a:xfrm>
          <a:prstGeom prst="ellipse">
            <a:avLst/>
          </a:prstGeom>
          <a:solidFill>
            <a:srgbClr val="082550"/>
          </a:solidFill>
          <a:ln>
            <a:noFill/>
          </a:ln>
        </p:spPr>
      </p:sp>
      <p:sp>
        <p:nvSpPr>
          <p:cNvPr id="103" name="Google Shape;103;p23"/>
          <p:cNvSpPr txBox="1"/>
          <p:nvPr>
            <p:ph type="title"/>
          </p:nvPr>
        </p:nvSpPr>
        <p:spPr>
          <a:xfrm>
            <a:off x="6172913" y="2334668"/>
            <a:ext cx="5403000" cy="8226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4000"/>
              <a:buFont typeface="Raleway"/>
              <a:buNone/>
              <a:defRPr b="1" sz="4000">
                <a:solidFill>
                  <a:schemeClr val="lt1"/>
                </a:solidFill>
                <a:latin typeface="Raleway"/>
                <a:ea typeface="Raleway"/>
                <a:cs typeface="Raleway"/>
                <a:sym typeface="Ralew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23"/>
          <p:cNvSpPr txBox="1"/>
          <p:nvPr>
            <p:ph idx="1" type="body"/>
          </p:nvPr>
        </p:nvSpPr>
        <p:spPr>
          <a:xfrm>
            <a:off x="6096001" y="3418722"/>
            <a:ext cx="5194200" cy="1282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800"/>
              <a:buNone/>
              <a:defRPr b="0" sz="1800">
                <a:solidFill>
                  <a:schemeClr val="lt1"/>
                </a:solidFill>
              </a:defRPr>
            </a:lvl1pPr>
            <a:lvl2pPr indent="-228600" lvl="1" marL="914400" algn="l">
              <a:lnSpc>
                <a:spcPct val="90000"/>
              </a:lnSpc>
              <a:spcBef>
                <a:spcPts val="500"/>
              </a:spcBef>
              <a:spcAft>
                <a:spcPts val="0"/>
              </a:spcAft>
              <a:buClr>
                <a:schemeClr val="dk1"/>
              </a:buClr>
              <a:buSzPts val="2000"/>
              <a:buNone/>
              <a:defRPr/>
            </a:lvl2pPr>
            <a:lvl3pPr indent="-228600" lvl="2" marL="1371600" algn="l">
              <a:lnSpc>
                <a:spcPct val="90000"/>
              </a:lnSpc>
              <a:spcBef>
                <a:spcPts val="500"/>
              </a:spcBef>
              <a:spcAft>
                <a:spcPts val="0"/>
              </a:spcAft>
              <a:buClr>
                <a:schemeClr val="dk2"/>
              </a:buClr>
              <a:buSzPts val="2000"/>
              <a:buFont typeface="Raleway"/>
              <a:buNone/>
              <a:defRPr/>
            </a:lvl3pPr>
            <a:lvl4pPr indent="-228600" lvl="3" marL="1828800" algn="l">
              <a:lnSpc>
                <a:spcPct val="90000"/>
              </a:lnSpc>
              <a:spcBef>
                <a:spcPts val="500"/>
              </a:spcBef>
              <a:spcAft>
                <a:spcPts val="0"/>
              </a:spcAft>
              <a:buClr>
                <a:schemeClr val="dk2"/>
              </a:buClr>
              <a:buSzPts val="1800"/>
              <a:buNone/>
              <a:defRPr/>
            </a:lvl4pPr>
            <a:lvl5pPr indent="-228600" lvl="4" marL="2286000" algn="l">
              <a:lnSpc>
                <a:spcPct val="90000"/>
              </a:lnSpc>
              <a:spcBef>
                <a:spcPts val="500"/>
              </a:spcBef>
              <a:spcAft>
                <a:spcPts val="0"/>
              </a:spcAft>
              <a:buClr>
                <a:schemeClr val="dk2"/>
              </a:buClr>
              <a:buSzPts val="1800"/>
              <a:buNone/>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estilo1">
  <p:cSld name="Diapositiva estilo1">
    <p:bg>
      <p:bgPr>
        <a:blipFill>
          <a:blip r:embed="rId2">
            <a:alphaModFix/>
          </a:blip>
          <a:stretch>
            <a:fillRect/>
          </a:stretch>
        </a:blipFill>
      </p:bgPr>
    </p:bg>
    <p:spTree>
      <p:nvGrpSpPr>
        <p:cNvPr id="105" name="Shape 105"/>
        <p:cNvGrpSpPr/>
        <p:nvPr/>
      </p:nvGrpSpPr>
      <p:grpSpPr>
        <a:xfrm>
          <a:off x="0" y="0"/>
          <a:ext cx="0" cy="0"/>
          <a:chOff x="0" y="0"/>
          <a:chExt cx="0" cy="0"/>
        </a:xfrm>
      </p:grpSpPr>
      <p:sp>
        <p:nvSpPr>
          <p:cNvPr id="106" name="Google Shape;106;p24"/>
          <p:cNvSpPr txBox="1"/>
          <p:nvPr>
            <p:ph type="title"/>
          </p:nvPr>
        </p:nvSpPr>
        <p:spPr>
          <a:xfrm>
            <a:off x="5365957" y="2284232"/>
            <a:ext cx="5807148" cy="86506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000"/>
              <a:buFont typeface="Raleway"/>
              <a:buNone/>
              <a:defRPr b="1" sz="4000">
                <a:solidFill>
                  <a:schemeClr val="dk2"/>
                </a:solidFill>
                <a:latin typeface="Raleway"/>
                <a:ea typeface="Raleway"/>
                <a:cs typeface="Raleway"/>
                <a:sym typeface="Ralew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24"/>
          <p:cNvSpPr txBox="1"/>
          <p:nvPr>
            <p:ph idx="1" type="body"/>
          </p:nvPr>
        </p:nvSpPr>
        <p:spPr>
          <a:xfrm>
            <a:off x="5365954" y="3418722"/>
            <a:ext cx="5924107" cy="12829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800"/>
              <a:buNone/>
              <a:defRPr b="0" sz="1800">
                <a:solidFill>
                  <a:schemeClr val="dk1"/>
                </a:solidFill>
              </a:defRPr>
            </a:lvl1pPr>
            <a:lvl2pPr indent="-228600" lvl="1" marL="914400" algn="l">
              <a:lnSpc>
                <a:spcPct val="90000"/>
              </a:lnSpc>
              <a:spcBef>
                <a:spcPts val="500"/>
              </a:spcBef>
              <a:spcAft>
                <a:spcPts val="0"/>
              </a:spcAft>
              <a:buClr>
                <a:schemeClr val="lt1"/>
              </a:buClr>
              <a:buSzPts val="2000"/>
              <a:buNone/>
              <a:defRPr/>
            </a:lvl2pPr>
            <a:lvl3pPr indent="-228600" lvl="2" marL="1371600" algn="l">
              <a:lnSpc>
                <a:spcPct val="90000"/>
              </a:lnSpc>
              <a:spcBef>
                <a:spcPts val="500"/>
              </a:spcBef>
              <a:spcAft>
                <a:spcPts val="0"/>
              </a:spcAft>
              <a:buClr>
                <a:schemeClr val="lt2"/>
              </a:buClr>
              <a:buSzPts val="2000"/>
              <a:buFont typeface="Raleway"/>
              <a:buNone/>
              <a:defRPr/>
            </a:lvl3pPr>
            <a:lvl4pPr indent="-228600" lvl="3" marL="1828800" algn="l">
              <a:lnSpc>
                <a:spcPct val="90000"/>
              </a:lnSpc>
              <a:spcBef>
                <a:spcPts val="500"/>
              </a:spcBef>
              <a:spcAft>
                <a:spcPts val="0"/>
              </a:spcAft>
              <a:buClr>
                <a:schemeClr val="lt2"/>
              </a:buClr>
              <a:buSzPts val="1800"/>
              <a:buNone/>
              <a:defRPr/>
            </a:lvl4pPr>
            <a:lvl5pPr indent="-228600" lvl="4" marL="2286000" algn="l">
              <a:lnSpc>
                <a:spcPct val="90000"/>
              </a:lnSpc>
              <a:spcBef>
                <a:spcPts val="500"/>
              </a:spcBef>
              <a:spcAft>
                <a:spcPts val="0"/>
              </a:spcAft>
              <a:buClr>
                <a:schemeClr val="lt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o">
  <p:cSld name="Texto">
    <p:bg>
      <p:bgPr>
        <a:solidFill>
          <a:schemeClr val="lt1"/>
        </a:solidFill>
      </p:bgPr>
    </p:bg>
    <p:spTree>
      <p:nvGrpSpPr>
        <p:cNvPr id="108" name="Shape 108"/>
        <p:cNvGrpSpPr/>
        <p:nvPr/>
      </p:nvGrpSpPr>
      <p:grpSpPr>
        <a:xfrm>
          <a:off x="0" y="0"/>
          <a:ext cx="0" cy="0"/>
          <a:chOff x="0" y="0"/>
          <a:chExt cx="0" cy="0"/>
        </a:xfrm>
      </p:grpSpPr>
      <p:sp>
        <p:nvSpPr>
          <p:cNvPr id="109" name="Google Shape;109;p25"/>
          <p:cNvSpPr txBox="1"/>
          <p:nvPr>
            <p:ph type="title"/>
          </p:nvPr>
        </p:nvSpPr>
        <p:spPr>
          <a:xfrm>
            <a:off x="838202" y="1133857"/>
            <a:ext cx="5807148" cy="86506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000"/>
              <a:buFont typeface="Raleway"/>
              <a:buNone/>
              <a:defRPr b="1" sz="4000">
                <a:solidFill>
                  <a:schemeClr val="dk2"/>
                </a:solidFill>
                <a:latin typeface="Raleway"/>
                <a:ea typeface="Raleway"/>
                <a:cs typeface="Raleway"/>
                <a:sym typeface="Ralew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0" name="Google Shape;110;p25"/>
          <p:cNvSpPr txBox="1"/>
          <p:nvPr>
            <p:ph idx="1" type="body"/>
          </p:nvPr>
        </p:nvSpPr>
        <p:spPr>
          <a:xfrm>
            <a:off x="838199" y="2268347"/>
            <a:ext cx="5924107" cy="12829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2"/>
              </a:buClr>
              <a:buSzPts val="1800"/>
              <a:buNone/>
              <a:defRPr b="0" sz="1800">
                <a:solidFill>
                  <a:schemeClr val="dk2"/>
                </a:solidFill>
              </a:defRPr>
            </a:lvl1pPr>
            <a:lvl2pPr indent="-228600" lvl="1" marL="914400" algn="l">
              <a:lnSpc>
                <a:spcPct val="90000"/>
              </a:lnSpc>
              <a:spcBef>
                <a:spcPts val="500"/>
              </a:spcBef>
              <a:spcAft>
                <a:spcPts val="0"/>
              </a:spcAft>
              <a:buClr>
                <a:schemeClr val="lt1"/>
              </a:buClr>
              <a:buSzPts val="2000"/>
              <a:buNone/>
              <a:defRPr/>
            </a:lvl2pPr>
            <a:lvl3pPr indent="-228600" lvl="2" marL="1371600" algn="l">
              <a:lnSpc>
                <a:spcPct val="90000"/>
              </a:lnSpc>
              <a:spcBef>
                <a:spcPts val="500"/>
              </a:spcBef>
              <a:spcAft>
                <a:spcPts val="0"/>
              </a:spcAft>
              <a:buClr>
                <a:schemeClr val="lt2"/>
              </a:buClr>
              <a:buSzPts val="2000"/>
              <a:buFont typeface="Raleway"/>
              <a:buNone/>
              <a:defRPr/>
            </a:lvl3pPr>
            <a:lvl4pPr indent="-228600" lvl="3" marL="1828800" algn="l">
              <a:lnSpc>
                <a:spcPct val="90000"/>
              </a:lnSpc>
              <a:spcBef>
                <a:spcPts val="500"/>
              </a:spcBef>
              <a:spcAft>
                <a:spcPts val="0"/>
              </a:spcAft>
              <a:buClr>
                <a:schemeClr val="lt2"/>
              </a:buClr>
              <a:buSzPts val="1800"/>
              <a:buNone/>
              <a:defRPr/>
            </a:lvl4pPr>
            <a:lvl5pPr indent="-228600" lvl="4" marL="2286000" algn="l">
              <a:lnSpc>
                <a:spcPct val="90000"/>
              </a:lnSpc>
              <a:spcBef>
                <a:spcPts val="500"/>
              </a:spcBef>
              <a:spcAft>
                <a:spcPts val="0"/>
              </a:spcAft>
              <a:buClr>
                <a:schemeClr val="lt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y contenido">
  <p:cSld name="imagen y contenido">
    <p:bg>
      <p:bgPr>
        <a:solidFill>
          <a:schemeClr val="lt1"/>
        </a:solidFill>
      </p:bgPr>
    </p:bg>
    <p:spTree>
      <p:nvGrpSpPr>
        <p:cNvPr id="111" name="Shape 111"/>
        <p:cNvGrpSpPr/>
        <p:nvPr/>
      </p:nvGrpSpPr>
      <p:grpSpPr>
        <a:xfrm>
          <a:off x="0" y="0"/>
          <a:ext cx="0" cy="0"/>
          <a:chOff x="0" y="0"/>
          <a:chExt cx="0" cy="0"/>
        </a:xfrm>
      </p:grpSpPr>
      <p:sp>
        <p:nvSpPr>
          <p:cNvPr id="112" name="Google Shape;112;p26"/>
          <p:cNvSpPr txBox="1"/>
          <p:nvPr>
            <p:ph type="title"/>
          </p:nvPr>
        </p:nvSpPr>
        <p:spPr>
          <a:xfrm>
            <a:off x="6504038" y="2284232"/>
            <a:ext cx="5688000" cy="865200"/>
          </a:xfrm>
          <a:prstGeom prst="rect">
            <a:avLst/>
          </a:prstGeom>
          <a:noFill/>
          <a:ln>
            <a:noFill/>
          </a:ln>
        </p:spPr>
        <p:txBody>
          <a:bodyPr anchorCtr="0" anchor="t" bIns="45700" lIns="91425" spcFirstLastPara="1" rIns="91425" wrap="square" tIns="45700">
            <a:normAutofit/>
          </a:bodyPr>
          <a:lstStyle>
            <a:lvl1pPr lvl="0" marR="0" algn="l">
              <a:lnSpc>
                <a:spcPct val="90000"/>
              </a:lnSpc>
              <a:spcBef>
                <a:spcPts val="0"/>
              </a:spcBef>
              <a:spcAft>
                <a:spcPts val="0"/>
              </a:spcAft>
              <a:buClr>
                <a:schemeClr val="dk2"/>
              </a:buClr>
              <a:buSzPts val="4000"/>
              <a:buFont typeface="Raleway"/>
              <a:buNone/>
              <a:defRPr b="1" i="0" sz="4000" u="none" cap="none" strike="noStrike">
                <a:solidFill>
                  <a:schemeClr val="dk2"/>
                </a:solidFill>
                <a:latin typeface="Raleway"/>
                <a:ea typeface="Raleway"/>
                <a:cs typeface="Raleway"/>
                <a:sym typeface="Ralew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3" name="Google Shape;113;p26"/>
          <p:cNvSpPr txBox="1"/>
          <p:nvPr>
            <p:ph idx="1" type="body"/>
          </p:nvPr>
        </p:nvSpPr>
        <p:spPr>
          <a:xfrm>
            <a:off x="6526958" y="3418722"/>
            <a:ext cx="4763100" cy="1282800"/>
          </a:xfrm>
          <a:prstGeom prst="rect">
            <a:avLst/>
          </a:prstGeom>
          <a:noFill/>
          <a:ln>
            <a:noFill/>
          </a:ln>
        </p:spPr>
        <p:txBody>
          <a:bodyPr anchorCtr="0" anchor="t" bIns="45700" lIns="91425" spcFirstLastPara="1" rIns="91425" wrap="square" tIns="45700">
            <a:normAutofit/>
          </a:bodyPr>
          <a:lstStyle>
            <a:lvl1pPr indent="-228600" lvl="0" marL="457200" marR="0" algn="l">
              <a:lnSpc>
                <a:spcPct val="90000"/>
              </a:lnSpc>
              <a:spcBef>
                <a:spcPts val="1000"/>
              </a:spcBef>
              <a:spcAft>
                <a:spcPts val="0"/>
              </a:spcAft>
              <a:buClr>
                <a:schemeClr val="dk2"/>
              </a:buClr>
              <a:buSzPts val="1800"/>
              <a:buFont typeface="Arial"/>
              <a:buNone/>
              <a:defRPr b="0" i="0" sz="1800" u="none" cap="none" strike="noStrike">
                <a:solidFill>
                  <a:schemeClr val="dk2"/>
                </a:solidFill>
                <a:latin typeface="Raleway"/>
                <a:ea typeface="Raleway"/>
                <a:cs typeface="Raleway"/>
                <a:sym typeface="Raleway"/>
              </a:defRPr>
            </a:lvl1pPr>
            <a:lvl2pPr indent="-228600" lvl="1" marL="914400" marR="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Raleway"/>
                <a:ea typeface="Raleway"/>
                <a:cs typeface="Raleway"/>
                <a:sym typeface="Raleway"/>
              </a:defRPr>
            </a:lvl2pPr>
            <a:lvl3pPr indent="-228600" lvl="2" marL="1371600" marR="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Raleway"/>
                <a:ea typeface="Raleway"/>
                <a:cs typeface="Raleway"/>
                <a:sym typeface="Raleway"/>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aleway"/>
                <a:ea typeface="Raleway"/>
                <a:cs typeface="Raleway"/>
                <a:sym typeface="Raleway"/>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aleway"/>
                <a:ea typeface="Raleway"/>
                <a:cs typeface="Raleway"/>
                <a:sym typeface="Raleway"/>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aleway"/>
                <a:ea typeface="Raleway"/>
                <a:cs typeface="Raleway"/>
                <a:sym typeface="Raleway"/>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aleway"/>
                <a:ea typeface="Raleway"/>
                <a:cs typeface="Raleway"/>
                <a:sym typeface="Raleway"/>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aleway"/>
                <a:ea typeface="Raleway"/>
                <a:cs typeface="Raleway"/>
                <a:sym typeface="Raleway"/>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aleway"/>
                <a:ea typeface="Raleway"/>
                <a:cs typeface="Raleway"/>
                <a:sym typeface="Raleway"/>
              </a:defRPr>
            </a:lvl9pPr>
          </a:lstStyle>
          <a:p/>
        </p:txBody>
      </p:sp>
      <p:sp>
        <p:nvSpPr>
          <p:cNvPr id="114" name="Google Shape;114;p26"/>
          <p:cNvSpPr/>
          <p:nvPr/>
        </p:nvSpPr>
        <p:spPr>
          <a:xfrm rot="-5400000">
            <a:off x="-434726" y="350411"/>
            <a:ext cx="6912797" cy="6085238"/>
          </a:xfrm>
          <a:custGeom>
            <a:rect b="b" l="l" r="r" t="t"/>
            <a:pathLst>
              <a:path extrusionOk="0" h="27044" w="21531">
                <a:moveTo>
                  <a:pt x="72" y="80"/>
                </a:moveTo>
                <a:lnTo>
                  <a:pt x="21446" y="0"/>
                </a:lnTo>
                <a:cubicBezTo>
                  <a:pt x="21474" y="2339"/>
                  <a:pt x="21362" y="4838"/>
                  <a:pt x="21531" y="6936"/>
                </a:cubicBezTo>
                <a:cubicBezTo>
                  <a:pt x="10731" y="6936"/>
                  <a:pt x="10816" y="30388"/>
                  <a:pt x="16" y="26638"/>
                </a:cubicBezTo>
                <a:cubicBezTo>
                  <a:pt x="-59" y="16536"/>
                  <a:pt x="147" y="10182"/>
                  <a:pt x="72" y="8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s-CO" sz="1800">
                <a:solidFill>
                  <a:schemeClr val="lt1"/>
                </a:solidFill>
                <a:latin typeface="Raleway"/>
                <a:ea typeface="Raleway"/>
                <a:cs typeface="Raleway"/>
                <a:sym typeface="Raleway"/>
              </a:rPr>
              <a:t> </a:t>
            </a:r>
            <a:endParaRPr sz="1800">
              <a:solidFill>
                <a:schemeClr val="lt1"/>
              </a:solidFill>
              <a:latin typeface="Raleway"/>
              <a:ea typeface="Raleway"/>
              <a:cs typeface="Raleway"/>
              <a:sym typeface="Raleway"/>
            </a:endParaRPr>
          </a:p>
        </p:txBody>
      </p:sp>
      <p:sp>
        <p:nvSpPr>
          <p:cNvPr id="115" name="Google Shape;115;p26"/>
          <p:cNvSpPr/>
          <p:nvPr>
            <p:ph idx="2" type="pic"/>
          </p:nvPr>
        </p:nvSpPr>
        <p:spPr>
          <a:xfrm>
            <a:off x="767996" y="910392"/>
            <a:ext cx="5007900" cy="5037300"/>
          </a:xfrm>
          <a:prstGeom prst="ellipse">
            <a:avLst/>
          </a:prstGeom>
          <a:solidFill>
            <a:srgbClr val="F2F2F2"/>
          </a:solidFill>
          <a:ln>
            <a:noFill/>
          </a:ln>
        </p:spPr>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y texto" showMasterSp="0">
  <p:cSld name="Titulo y texto">
    <p:bg>
      <p:bgPr>
        <a:solidFill>
          <a:schemeClr val="dk2"/>
        </a:solidFill>
      </p:bgPr>
    </p:bg>
    <p:spTree>
      <p:nvGrpSpPr>
        <p:cNvPr id="116" name="Shape 116"/>
        <p:cNvGrpSpPr/>
        <p:nvPr/>
      </p:nvGrpSpPr>
      <p:grpSpPr>
        <a:xfrm>
          <a:off x="0" y="0"/>
          <a:ext cx="0" cy="0"/>
          <a:chOff x="0" y="0"/>
          <a:chExt cx="0" cy="0"/>
        </a:xfrm>
      </p:grpSpPr>
      <p:sp>
        <p:nvSpPr>
          <p:cNvPr id="117" name="Google Shape;117;p27"/>
          <p:cNvSpPr txBox="1"/>
          <p:nvPr>
            <p:ph type="title"/>
          </p:nvPr>
        </p:nvSpPr>
        <p:spPr>
          <a:xfrm>
            <a:off x="838201" y="1116204"/>
            <a:ext cx="5403000" cy="8226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4000"/>
              <a:buFont typeface="Raleway"/>
              <a:buNone/>
              <a:defRPr b="1" sz="4000">
                <a:solidFill>
                  <a:schemeClr val="lt1"/>
                </a:solidFill>
                <a:latin typeface="Raleway"/>
                <a:ea typeface="Raleway"/>
                <a:cs typeface="Raleway"/>
                <a:sym typeface="Raleway"/>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8" name="Google Shape;118;p27"/>
          <p:cNvSpPr txBox="1"/>
          <p:nvPr>
            <p:ph idx="1" type="body"/>
          </p:nvPr>
        </p:nvSpPr>
        <p:spPr>
          <a:xfrm>
            <a:off x="838200" y="2268347"/>
            <a:ext cx="5403000" cy="39036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800"/>
              <a:buNone/>
              <a:defRPr b="0" sz="1800">
                <a:solidFill>
                  <a:schemeClr val="lt1"/>
                </a:solidFill>
              </a:defRPr>
            </a:lvl1pPr>
            <a:lvl2pPr indent="-228600" lvl="1" marL="914400" algn="l">
              <a:lnSpc>
                <a:spcPct val="90000"/>
              </a:lnSpc>
              <a:spcBef>
                <a:spcPts val="500"/>
              </a:spcBef>
              <a:spcAft>
                <a:spcPts val="0"/>
              </a:spcAft>
              <a:buClr>
                <a:schemeClr val="dk1"/>
              </a:buClr>
              <a:buSzPts val="2000"/>
              <a:buNone/>
              <a:defRPr/>
            </a:lvl2pPr>
            <a:lvl3pPr indent="-228600" lvl="2" marL="1371600" algn="l">
              <a:lnSpc>
                <a:spcPct val="90000"/>
              </a:lnSpc>
              <a:spcBef>
                <a:spcPts val="500"/>
              </a:spcBef>
              <a:spcAft>
                <a:spcPts val="0"/>
              </a:spcAft>
              <a:buClr>
                <a:schemeClr val="dk2"/>
              </a:buClr>
              <a:buSzPts val="2000"/>
              <a:buFont typeface="Raleway"/>
              <a:buNone/>
              <a:defRPr/>
            </a:lvl3pPr>
            <a:lvl4pPr indent="-228600" lvl="3" marL="1828800" algn="l">
              <a:lnSpc>
                <a:spcPct val="90000"/>
              </a:lnSpc>
              <a:spcBef>
                <a:spcPts val="500"/>
              </a:spcBef>
              <a:spcAft>
                <a:spcPts val="0"/>
              </a:spcAft>
              <a:buClr>
                <a:schemeClr val="dk2"/>
              </a:buClr>
              <a:buSzPts val="1800"/>
              <a:buNone/>
              <a:defRPr/>
            </a:lvl4pPr>
            <a:lvl5pPr indent="-228600" lvl="4" marL="2286000" algn="l">
              <a:lnSpc>
                <a:spcPct val="90000"/>
              </a:lnSpc>
              <a:spcBef>
                <a:spcPts val="500"/>
              </a:spcBef>
              <a:spcAft>
                <a:spcPts val="0"/>
              </a:spcAft>
              <a:buClr>
                <a:schemeClr val="dk2"/>
              </a:buClr>
              <a:buSzPts val="1800"/>
              <a:buNone/>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y texto 1">
  <p:cSld name="Imagen y texto 1">
    <p:bg>
      <p:bgPr>
        <a:solidFill>
          <a:schemeClr val="dk1"/>
        </a:solidFill>
      </p:bgPr>
    </p:bg>
    <p:spTree>
      <p:nvGrpSpPr>
        <p:cNvPr id="18" name="Shape 18"/>
        <p:cNvGrpSpPr/>
        <p:nvPr/>
      </p:nvGrpSpPr>
      <p:grpSpPr>
        <a:xfrm>
          <a:off x="0" y="0"/>
          <a:ext cx="0" cy="0"/>
          <a:chOff x="0" y="0"/>
          <a:chExt cx="0" cy="0"/>
        </a:xfrm>
      </p:grpSpPr>
      <p:sp>
        <p:nvSpPr>
          <p:cNvPr id="19" name="Google Shape;19;p4"/>
          <p:cNvSpPr/>
          <p:nvPr/>
        </p:nvSpPr>
        <p:spPr>
          <a:xfrm rot="-5400000">
            <a:off x="-434738" y="350414"/>
            <a:ext cx="6912806" cy="6085223"/>
          </a:xfrm>
          <a:custGeom>
            <a:rect b="b" l="l" r="r" t="t"/>
            <a:pathLst>
              <a:path extrusionOk="0" h="27044" w="21531">
                <a:moveTo>
                  <a:pt x="72" y="80"/>
                </a:moveTo>
                <a:lnTo>
                  <a:pt x="21446" y="0"/>
                </a:lnTo>
                <a:cubicBezTo>
                  <a:pt x="21474" y="2339"/>
                  <a:pt x="21362" y="4838"/>
                  <a:pt x="21531" y="6936"/>
                </a:cubicBezTo>
                <a:cubicBezTo>
                  <a:pt x="10731" y="6936"/>
                  <a:pt x="10816" y="30388"/>
                  <a:pt x="16" y="26638"/>
                </a:cubicBezTo>
                <a:cubicBezTo>
                  <a:pt x="-59" y="16536"/>
                  <a:pt x="147" y="10182"/>
                  <a:pt x="72" y="8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s-CO" sz="1800" u="none" cap="none" strike="noStrike">
                <a:solidFill>
                  <a:schemeClr val="lt1"/>
                </a:solidFill>
                <a:latin typeface="Raleway"/>
                <a:ea typeface="Raleway"/>
                <a:cs typeface="Raleway"/>
                <a:sym typeface="Raleway"/>
              </a:rPr>
              <a:t> </a:t>
            </a:r>
            <a:endParaRPr b="0" i="0" sz="1800" u="none" cap="none" strike="noStrike">
              <a:solidFill>
                <a:schemeClr val="lt1"/>
              </a:solidFill>
              <a:latin typeface="Raleway"/>
              <a:ea typeface="Raleway"/>
              <a:cs typeface="Raleway"/>
              <a:sym typeface="Raleway"/>
            </a:endParaRPr>
          </a:p>
        </p:txBody>
      </p:sp>
      <p:sp>
        <p:nvSpPr>
          <p:cNvPr id="20" name="Google Shape;20;p4"/>
          <p:cNvSpPr/>
          <p:nvPr>
            <p:ph idx="2" type="pic"/>
          </p:nvPr>
        </p:nvSpPr>
        <p:spPr>
          <a:xfrm>
            <a:off x="767996" y="910392"/>
            <a:ext cx="5007811" cy="5037216"/>
          </a:xfrm>
          <a:prstGeom prst="ellipse">
            <a:avLst/>
          </a:prstGeom>
          <a:solidFill>
            <a:srgbClr val="082550"/>
          </a:solidFill>
          <a:ln>
            <a:noFill/>
          </a:ln>
        </p:spPr>
      </p:sp>
      <p:sp>
        <p:nvSpPr>
          <p:cNvPr id="21" name="Google Shape;21;p4"/>
          <p:cNvSpPr txBox="1"/>
          <p:nvPr>
            <p:ph type="title"/>
          </p:nvPr>
        </p:nvSpPr>
        <p:spPr>
          <a:xfrm>
            <a:off x="6172913" y="2334668"/>
            <a:ext cx="5403111" cy="822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4000"/>
              <a:buFont typeface="Raleway"/>
              <a:buNone/>
              <a:defRPr b="1" sz="4000">
                <a:solidFill>
                  <a:schemeClr val="lt1"/>
                </a:solidFill>
                <a:latin typeface="Raleway"/>
                <a:ea typeface="Raleway"/>
                <a:cs typeface="Raleway"/>
                <a:sym typeface="Ralew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 type="body"/>
          </p:nvPr>
        </p:nvSpPr>
        <p:spPr>
          <a:xfrm>
            <a:off x="6096001" y="3418722"/>
            <a:ext cx="5194060" cy="12829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800"/>
              <a:buNone/>
              <a:defRPr b="0" sz="1800">
                <a:solidFill>
                  <a:schemeClr val="lt1"/>
                </a:solidFill>
              </a:defRPr>
            </a:lvl1pPr>
            <a:lvl2pPr indent="-228600" lvl="1" marL="914400" algn="l">
              <a:lnSpc>
                <a:spcPct val="90000"/>
              </a:lnSpc>
              <a:spcBef>
                <a:spcPts val="500"/>
              </a:spcBef>
              <a:spcAft>
                <a:spcPts val="0"/>
              </a:spcAft>
              <a:buClr>
                <a:schemeClr val="dk1"/>
              </a:buClr>
              <a:buSzPts val="2000"/>
              <a:buNone/>
              <a:defRPr/>
            </a:lvl2pPr>
            <a:lvl3pPr indent="-228600" lvl="2" marL="1371600" algn="l">
              <a:lnSpc>
                <a:spcPct val="90000"/>
              </a:lnSpc>
              <a:spcBef>
                <a:spcPts val="500"/>
              </a:spcBef>
              <a:spcAft>
                <a:spcPts val="0"/>
              </a:spcAft>
              <a:buClr>
                <a:schemeClr val="dk2"/>
              </a:buClr>
              <a:buSzPts val="2000"/>
              <a:buFont typeface="Raleway"/>
              <a:buNone/>
              <a:defRPr/>
            </a:lvl3pPr>
            <a:lvl4pPr indent="-228600" lvl="3" marL="1828800" algn="l">
              <a:lnSpc>
                <a:spcPct val="90000"/>
              </a:lnSpc>
              <a:spcBef>
                <a:spcPts val="500"/>
              </a:spcBef>
              <a:spcAft>
                <a:spcPts val="0"/>
              </a:spcAft>
              <a:buClr>
                <a:schemeClr val="dk2"/>
              </a:buClr>
              <a:buSzPts val="1800"/>
              <a:buNone/>
              <a:defRPr/>
            </a:lvl4pPr>
            <a:lvl5pPr indent="-228600" lvl="4" marL="2286000" algn="l">
              <a:lnSpc>
                <a:spcPct val="90000"/>
              </a:lnSpc>
              <a:spcBef>
                <a:spcPts val="500"/>
              </a:spcBef>
              <a:spcAft>
                <a:spcPts val="0"/>
              </a:spcAft>
              <a:buClr>
                <a:schemeClr val="dk2"/>
              </a:buClr>
              <a:buSzPts val="1800"/>
              <a:buNone/>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alería 2">
  <p:cSld name="Galería 2">
    <p:bg>
      <p:bgPr>
        <a:blipFill>
          <a:blip r:embed="rId2">
            <a:alphaModFix/>
          </a:blip>
          <a:stretch>
            <a:fillRect/>
          </a:stretch>
        </a:blipFill>
      </p:bgPr>
    </p:bg>
    <p:spTree>
      <p:nvGrpSpPr>
        <p:cNvPr id="23" name="Shape 23"/>
        <p:cNvGrpSpPr/>
        <p:nvPr/>
      </p:nvGrpSpPr>
      <p:grpSpPr>
        <a:xfrm>
          <a:off x="0" y="0"/>
          <a:ext cx="0" cy="0"/>
          <a:chOff x="0" y="0"/>
          <a:chExt cx="0" cy="0"/>
        </a:xfrm>
      </p:grpSpPr>
      <p:sp>
        <p:nvSpPr>
          <p:cNvPr id="24" name="Google Shape;24;p5"/>
          <p:cNvSpPr/>
          <p:nvPr>
            <p:ph idx="2" type="pic"/>
          </p:nvPr>
        </p:nvSpPr>
        <p:spPr>
          <a:xfrm>
            <a:off x="8155574" y="296099"/>
            <a:ext cx="3644538" cy="3666309"/>
          </a:xfrm>
          <a:prstGeom prst="rect">
            <a:avLst/>
          </a:prstGeom>
          <a:solidFill>
            <a:srgbClr val="082550"/>
          </a:solidFill>
          <a:ln>
            <a:noFill/>
          </a:ln>
        </p:spPr>
      </p:sp>
      <p:sp>
        <p:nvSpPr>
          <p:cNvPr id="25" name="Google Shape;25;p5"/>
          <p:cNvSpPr/>
          <p:nvPr>
            <p:ph idx="3" type="pic"/>
          </p:nvPr>
        </p:nvSpPr>
        <p:spPr>
          <a:xfrm>
            <a:off x="8155574" y="2891254"/>
            <a:ext cx="3644538" cy="3666309"/>
          </a:xfrm>
          <a:prstGeom prst="rect">
            <a:avLst/>
          </a:prstGeom>
          <a:solidFill>
            <a:srgbClr val="082550"/>
          </a:solidFill>
          <a:ln>
            <a:noFill/>
          </a:ln>
        </p:spPr>
      </p:sp>
      <p:sp>
        <p:nvSpPr>
          <p:cNvPr id="26" name="Google Shape;26;p5"/>
          <p:cNvSpPr/>
          <p:nvPr>
            <p:ph idx="4" type="pic"/>
          </p:nvPr>
        </p:nvSpPr>
        <p:spPr>
          <a:xfrm>
            <a:off x="5551710" y="2891254"/>
            <a:ext cx="3644538" cy="3666309"/>
          </a:xfrm>
          <a:prstGeom prst="rect">
            <a:avLst/>
          </a:prstGeom>
          <a:solidFill>
            <a:srgbClr val="082550"/>
          </a:solidFill>
          <a:ln>
            <a:noFill/>
          </a:ln>
        </p:spPr>
      </p:sp>
      <p:sp>
        <p:nvSpPr>
          <p:cNvPr id="27" name="Google Shape;27;p5"/>
          <p:cNvSpPr/>
          <p:nvPr>
            <p:ph idx="5" type="pic"/>
          </p:nvPr>
        </p:nvSpPr>
        <p:spPr>
          <a:xfrm>
            <a:off x="5551710" y="296099"/>
            <a:ext cx="3644538" cy="3666309"/>
          </a:xfrm>
          <a:prstGeom prst="rect">
            <a:avLst/>
          </a:prstGeom>
          <a:solidFill>
            <a:srgbClr val="082550"/>
          </a:solidFill>
          <a:ln>
            <a:noFill/>
          </a:ln>
        </p:spPr>
      </p:sp>
      <p:sp>
        <p:nvSpPr>
          <p:cNvPr id="28" name="Google Shape;28;p5"/>
          <p:cNvSpPr txBox="1"/>
          <p:nvPr>
            <p:ph type="title"/>
          </p:nvPr>
        </p:nvSpPr>
        <p:spPr>
          <a:xfrm>
            <a:off x="838202" y="3529876"/>
            <a:ext cx="5807148" cy="865064"/>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2"/>
              </a:buClr>
              <a:buSzPts val="4800"/>
              <a:buFont typeface="Poppins"/>
              <a:buNone/>
              <a:defRPr b="1" sz="48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5"/>
          <p:cNvSpPr txBox="1"/>
          <p:nvPr>
            <p:ph idx="1" type="body"/>
          </p:nvPr>
        </p:nvSpPr>
        <p:spPr>
          <a:xfrm>
            <a:off x="838200" y="4664366"/>
            <a:ext cx="4220498" cy="12829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2"/>
              </a:buClr>
              <a:buSzPts val="1800"/>
              <a:buNone/>
              <a:defRPr b="0" sz="1800">
                <a:solidFill>
                  <a:schemeClr val="dk2"/>
                </a:solidFill>
              </a:defRPr>
            </a:lvl1pPr>
            <a:lvl2pPr indent="-228600" lvl="1" marL="914400" algn="l">
              <a:lnSpc>
                <a:spcPct val="90000"/>
              </a:lnSpc>
              <a:spcBef>
                <a:spcPts val="500"/>
              </a:spcBef>
              <a:spcAft>
                <a:spcPts val="0"/>
              </a:spcAft>
              <a:buClr>
                <a:schemeClr val="dk1"/>
              </a:buClr>
              <a:buSzPts val="2000"/>
              <a:buNone/>
              <a:defRPr/>
            </a:lvl2pPr>
            <a:lvl3pPr indent="-228600" lvl="2" marL="1371600" algn="l">
              <a:lnSpc>
                <a:spcPct val="90000"/>
              </a:lnSpc>
              <a:spcBef>
                <a:spcPts val="500"/>
              </a:spcBef>
              <a:spcAft>
                <a:spcPts val="0"/>
              </a:spcAft>
              <a:buClr>
                <a:schemeClr val="dk2"/>
              </a:buClr>
              <a:buSzPts val="2000"/>
              <a:buFont typeface="Raleway"/>
              <a:buNone/>
              <a:defRPr/>
            </a:lvl3pPr>
            <a:lvl4pPr indent="-228600" lvl="3" marL="1828800" algn="l">
              <a:lnSpc>
                <a:spcPct val="90000"/>
              </a:lnSpc>
              <a:spcBef>
                <a:spcPts val="500"/>
              </a:spcBef>
              <a:spcAft>
                <a:spcPts val="0"/>
              </a:spcAft>
              <a:buClr>
                <a:schemeClr val="dk2"/>
              </a:buClr>
              <a:buSzPts val="1800"/>
              <a:buNone/>
              <a:defRPr/>
            </a:lvl4pPr>
            <a:lvl5pPr indent="-228600" lvl="4" marL="2286000" algn="l">
              <a:lnSpc>
                <a:spcPct val="90000"/>
              </a:lnSpc>
              <a:spcBef>
                <a:spcPts val="500"/>
              </a:spcBef>
              <a:spcAft>
                <a:spcPts val="0"/>
              </a:spcAft>
              <a:buClr>
                <a:schemeClr val="dk2"/>
              </a:buClr>
              <a:buSzPts val="1800"/>
              <a:buNone/>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aleria 1">
  <p:cSld name="Galeria 1">
    <p:bg>
      <p:bgPr>
        <a:blipFill>
          <a:blip r:embed="rId2">
            <a:alphaModFix/>
          </a:blip>
          <a:stretch>
            <a:fillRect/>
          </a:stretch>
        </a:blipFill>
      </p:bgPr>
    </p:bg>
    <p:spTree>
      <p:nvGrpSpPr>
        <p:cNvPr id="30" name="Shape 30"/>
        <p:cNvGrpSpPr/>
        <p:nvPr/>
      </p:nvGrpSpPr>
      <p:grpSpPr>
        <a:xfrm>
          <a:off x="0" y="0"/>
          <a:ext cx="0" cy="0"/>
          <a:chOff x="0" y="0"/>
          <a:chExt cx="0" cy="0"/>
        </a:xfrm>
      </p:grpSpPr>
      <p:sp>
        <p:nvSpPr>
          <p:cNvPr id="31" name="Google Shape;31;p6"/>
          <p:cNvSpPr/>
          <p:nvPr>
            <p:ph idx="2" type="pic"/>
          </p:nvPr>
        </p:nvSpPr>
        <p:spPr>
          <a:xfrm>
            <a:off x="280706" y="395209"/>
            <a:ext cx="11617291" cy="2908895"/>
          </a:xfrm>
          <a:prstGeom prst="rect">
            <a:avLst/>
          </a:prstGeom>
          <a:solidFill>
            <a:srgbClr val="082550"/>
          </a:solidFill>
          <a:ln>
            <a:noFill/>
          </a:ln>
        </p:spPr>
      </p:sp>
      <p:sp>
        <p:nvSpPr>
          <p:cNvPr id="32" name="Google Shape;32;p6"/>
          <p:cNvSpPr/>
          <p:nvPr>
            <p:ph idx="3" type="pic"/>
          </p:nvPr>
        </p:nvSpPr>
        <p:spPr>
          <a:xfrm>
            <a:off x="858527" y="2695539"/>
            <a:ext cx="2161509" cy="2160240"/>
          </a:xfrm>
          <a:prstGeom prst="rect">
            <a:avLst/>
          </a:prstGeom>
          <a:solidFill>
            <a:srgbClr val="082550"/>
          </a:solidFill>
          <a:ln cap="flat" cmpd="sng" w="127000">
            <a:solidFill>
              <a:schemeClr val="dk1"/>
            </a:solidFill>
            <a:prstDash val="solid"/>
            <a:round/>
            <a:headEnd len="sm" w="sm" type="none"/>
            <a:tailEnd len="sm" w="sm" type="none"/>
          </a:ln>
        </p:spPr>
      </p:sp>
      <p:sp>
        <p:nvSpPr>
          <p:cNvPr id="33" name="Google Shape;33;p6"/>
          <p:cNvSpPr/>
          <p:nvPr>
            <p:ph idx="4" type="pic"/>
          </p:nvPr>
        </p:nvSpPr>
        <p:spPr>
          <a:xfrm>
            <a:off x="3628466" y="2695539"/>
            <a:ext cx="2161509" cy="2160240"/>
          </a:xfrm>
          <a:prstGeom prst="rect">
            <a:avLst/>
          </a:prstGeom>
          <a:solidFill>
            <a:srgbClr val="082550"/>
          </a:solidFill>
          <a:ln cap="flat" cmpd="sng" w="127000">
            <a:solidFill>
              <a:schemeClr val="dk1"/>
            </a:solidFill>
            <a:prstDash val="solid"/>
            <a:round/>
            <a:headEnd len="sm" w="sm" type="none"/>
            <a:tailEnd len="sm" w="sm" type="none"/>
          </a:ln>
        </p:spPr>
      </p:sp>
      <p:sp>
        <p:nvSpPr>
          <p:cNvPr id="34" name="Google Shape;34;p6"/>
          <p:cNvSpPr/>
          <p:nvPr>
            <p:ph idx="5" type="pic"/>
          </p:nvPr>
        </p:nvSpPr>
        <p:spPr>
          <a:xfrm>
            <a:off x="6398405" y="2695539"/>
            <a:ext cx="2161509" cy="2160240"/>
          </a:xfrm>
          <a:prstGeom prst="rect">
            <a:avLst/>
          </a:prstGeom>
          <a:solidFill>
            <a:srgbClr val="082550"/>
          </a:solidFill>
          <a:ln cap="flat" cmpd="sng" w="127000">
            <a:solidFill>
              <a:schemeClr val="dk1"/>
            </a:solidFill>
            <a:prstDash val="solid"/>
            <a:round/>
            <a:headEnd len="sm" w="sm" type="none"/>
            <a:tailEnd len="sm" w="sm" type="none"/>
          </a:ln>
        </p:spPr>
      </p:sp>
      <p:sp>
        <p:nvSpPr>
          <p:cNvPr id="35" name="Google Shape;35;p6"/>
          <p:cNvSpPr/>
          <p:nvPr>
            <p:ph idx="6" type="pic"/>
          </p:nvPr>
        </p:nvSpPr>
        <p:spPr>
          <a:xfrm>
            <a:off x="9168343" y="2695539"/>
            <a:ext cx="2161509" cy="2160240"/>
          </a:xfrm>
          <a:prstGeom prst="rect">
            <a:avLst/>
          </a:prstGeom>
          <a:solidFill>
            <a:srgbClr val="082550"/>
          </a:solidFill>
          <a:ln cap="flat" cmpd="sng" w="127000">
            <a:solidFill>
              <a:schemeClr val="dk1"/>
            </a:solidFill>
            <a:prstDash val="solid"/>
            <a:round/>
            <a:headEnd len="sm" w="sm" type="none"/>
            <a:tailEnd len="sm" w="sm" type="none"/>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y texto 2" showMasterSp="0">
  <p:cSld name="Titulo y texto 2">
    <p:bg>
      <p:bgPr>
        <a:solidFill>
          <a:schemeClr val="dk1"/>
        </a:solidFill>
      </p:bgPr>
    </p:bg>
    <p:spTree>
      <p:nvGrpSpPr>
        <p:cNvPr id="36" name="Shape 36"/>
        <p:cNvGrpSpPr/>
        <p:nvPr/>
      </p:nvGrpSpPr>
      <p:grpSpPr>
        <a:xfrm>
          <a:off x="0" y="0"/>
          <a:ext cx="0" cy="0"/>
          <a:chOff x="0" y="0"/>
          <a:chExt cx="0" cy="0"/>
        </a:xfrm>
      </p:grpSpPr>
      <p:sp>
        <p:nvSpPr>
          <p:cNvPr id="37" name="Google Shape;37;p7"/>
          <p:cNvSpPr txBox="1"/>
          <p:nvPr>
            <p:ph type="title"/>
          </p:nvPr>
        </p:nvSpPr>
        <p:spPr>
          <a:xfrm>
            <a:off x="838201" y="1116204"/>
            <a:ext cx="5403111" cy="822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4000"/>
              <a:buFont typeface="Raleway"/>
              <a:buNone/>
              <a:defRPr b="1" sz="4000">
                <a:solidFill>
                  <a:schemeClr val="lt1"/>
                </a:solidFill>
                <a:latin typeface="Raleway"/>
                <a:ea typeface="Raleway"/>
                <a:cs typeface="Raleway"/>
                <a:sym typeface="Ralew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838200" y="2268347"/>
            <a:ext cx="5403112" cy="39036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800"/>
              <a:buNone/>
              <a:defRPr b="0" sz="1800">
                <a:solidFill>
                  <a:schemeClr val="lt1"/>
                </a:solidFill>
              </a:defRPr>
            </a:lvl1pPr>
            <a:lvl2pPr indent="-228600" lvl="1" marL="914400" algn="l">
              <a:lnSpc>
                <a:spcPct val="90000"/>
              </a:lnSpc>
              <a:spcBef>
                <a:spcPts val="500"/>
              </a:spcBef>
              <a:spcAft>
                <a:spcPts val="0"/>
              </a:spcAft>
              <a:buClr>
                <a:schemeClr val="dk1"/>
              </a:buClr>
              <a:buSzPts val="2000"/>
              <a:buNone/>
              <a:defRPr/>
            </a:lvl2pPr>
            <a:lvl3pPr indent="-228600" lvl="2" marL="1371600" algn="l">
              <a:lnSpc>
                <a:spcPct val="90000"/>
              </a:lnSpc>
              <a:spcBef>
                <a:spcPts val="500"/>
              </a:spcBef>
              <a:spcAft>
                <a:spcPts val="0"/>
              </a:spcAft>
              <a:buClr>
                <a:schemeClr val="dk2"/>
              </a:buClr>
              <a:buSzPts val="2000"/>
              <a:buFont typeface="Raleway"/>
              <a:buNone/>
              <a:defRPr/>
            </a:lvl3pPr>
            <a:lvl4pPr indent="-228600" lvl="3" marL="1828800" algn="l">
              <a:lnSpc>
                <a:spcPct val="90000"/>
              </a:lnSpc>
              <a:spcBef>
                <a:spcPts val="500"/>
              </a:spcBef>
              <a:spcAft>
                <a:spcPts val="0"/>
              </a:spcAft>
              <a:buClr>
                <a:schemeClr val="dk2"/>
              </a:buClr>
              <a:buSzPts val="1800"/>
              <a:buNone/>
              <a:defRPr/>
            </a:lvl4pPr>
            <a:lvl5pPr indent="-228600" lvl="4" marL="2286000" algn="l">
              <a:lnSpc>
                <a:spcPct val="90000"/>
              </a:lnSpc>
              <a:spcBef>
                <a:spcPts val="500"/>
              </a:spcBef>
              <a:spcAft>
                <a:spcPts val="0"/>
              </a:spcAft>
              <a:buClr>
                <a:schemeClr val="dk2"/>
              </a:buClr>
              <a:buSzPts val="1800"/>
              <a:buNone/>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y texto" showMasterSp="0">
  <p:cSld name="Titulo y texto">
    <p:bg>
      <p:bgPr>
        <a:solidFill>
          <a:schemeClr val="dk2"/>
        </a:solidFill>
      </p:bgPr>
    </p:bg>
    <p:spTree>
      <p:nvGrpSpPr>
        <p:cNvPr id="39" name="Shape 39"/>
        <p:cNvGrpSpPr/>
        <p:nvPr/>
      </p:nvGrpSpPr>
      <p:grpSpPr>
        <a:xfrm>
          <a:off x="0" y="0"/>
          <a:ext cx="0" cy="0"/>
          <a:chOff x="0" y="0"/>
          <a:chExt cx="0" cy="0"/>
        </a:xfrm>
      </p:grpSpPr>
      <p:sp>
        <p:nvSpPr>
          <p:cNvPr id="40" name="Google Shape;40;p8"/>
          <p:cNvSpPr txBox="1"/>
          <p:nvPr>
            <p:ph type="title"/>
          </p:nvPr>
        </p:nvSpPr>
        <p:spPr>
          <a:xfrm>
            <a:off x="838201" y="1116204"/>
            <a:ext cx="5403111" cy="822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4000"/>
              <a:buFont typeface="Raleway"/>
              <a:buNone/>
              <a:defRPr b="1" sz="4000">
                <a:solidFill>
                  <a:schemeClr val="lt1"/>
                </a:solidFill>
                <a:latin typeface="Raleway"/>
                <a:ea typeface="Raleway"/>
                <a:cs typeface="Raleway"/>
                <a:sym typeface="Ralew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8"/>
          <p:cNvSpPr txBox="1"/>
          <p:nvPr>
            <p:ph idx="1" type="body"/>
          </p:nvPr>
        </p:nvSpPr>
        <p:spPr>
          <a:xfrm>
            <a:off x="838200" y="2268347"/>
            <a:ext cx="5403112" cy="39036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800"/>
              <a:buNone/>
              <a:defRPr b="0" sz="1800">
                <a:solidFill>
                  <a:schemeClr val="lt1"/>
                </a:solidFill>
              </a:defRPr>
            </a:lvl1pPr>
            <a:lvl2pPr indent="-228600" lvl="1" marL="914400" algn="l">
              <a:lnSpc>
                <a:spcPct val="90000"/>
              </a:lnSpc>
              <a:spcBef>
                <a:spcPts val="500"/>
              </a:spcBef>
              <a:spcAft>
                <a:spcPts val="0"/>
              </a:spcAft>
              <a:buClr>
                <a:schemeClr val="dk1"/>
              </a:buClr>
              <a:buSzPts val="2000"/>
              <a:buNone/>
              <a:defRPr/>
            </a:lvl2pPr>
            <a:lvl3pPr indent="-228600" lvl="2" marL="1371600" algn="l">
              <a:lnSpc>
                <a:spcPct val="90000"/>
              </a:lnSpc>
              <a:spcBef>
                <a:spcPts val="500"/>
              </a:spcBef>
              <a:spcAft>
                <a:spcPts val="0"/>
              </a:spcAft>
              <a:buClr>
                <a:schemeClr val="dk2"/>
              </a:buClr>
              <a:buSzPts val="2000"/>
              <a:buFont typeface="Raleway"/>
              <a:buNone/>
              <a:defRPr/>
            </a:lvl3pPr>
            <a:lvl4pPr indent="-228600" lvl="3" marL="1828800" algn="l">
              <a:lnSpc>
                <a:spcPct val="90000"/>
              </a:lnSpc>
              <a:spcBef>
                <a:spcPts val="500"/>
              </a:spcBef>
              <a:spcAft>
                <a:spcPts val="0"/>
              </a:spcAft>
              <a:buClr>
                <a:schemeClr val="dk2"/>
              </a:buClr>
              <a:buSzPts val="1800"/>
              <a:buNone/>
              <a:defRPr/>
            </a:lvl4pPr>
            <a:lvl5pPr indent="-228600" lvl="4" marL="2286000" algn="l">
              <a:lnSpc>
                <a:spcPct val="90000"/>
              </a:lnSpc>
              <a:spcBef>
                <a:spcPts val="500"/>
              </a:spcBef>
              <a:spcAft>
                <a:spcPts val="0"/>
              </a:spcAft>
              <a:buClr>
                <a:schemeClr val="dk2"/>
              </a:buClr>
              <a:buSzPts val="1800"/>
              <a:buNone/>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ADA FONDO BLANCO">
  <p:cSld name="PORTADA FONDO BLANCO">
    <p:bg>
      <p:bgPr>
        <a:solidFill>
          <a:srgbClr val="FFFFFF"/>
        </a:solidFill>
      </p:bgPr>
    </p:bg>
    <p:spTree>
      <p:nvGrpSpPr>
        <p:cNvPr id="42" name="Shape 42"/>
        <p:cNvGrpSpPr/>
        <p:nvPr/>
      </p:nvGrpSpPr>
      <p:grpSpPr>
        <a:xfrm>
          <a:off x="0" y="0"/>
          <a:ext cx="0" cy="0"/>
          <a:chOff x="0" y="0"/>
          <a:chExt cx="0" cy="0"/>
        </a:xfrm>
      </p:grpSpPr>
      <p:sp>
        <p:nvSpPr>
          <p:cNvPr id="43" name="Google Shape;43;p9"/>
          <p:cNvSpPr txBox="1"/>
          <p:nvPr>
            <p:ph type="title"/>
          </p:nvPr>
        </p:nvSpPr>
        <p:spPr>
          <a:xfrm>
            <a:off x="4189227" y="3491098"/>
            <a:ext cx="7421525" cy="1173420"/>
          </a:xfrm>
          <a:prstGeom prst="rect">
            <a:avLst/>
          </a:prstGeom>
          <a:noFill/>
          <a:ln>
            <a:noFill/>
          </a:ln>
        </p:spPr>
        <p:txBody>
          <a:bodyPr anchorCtr="0" anchor="ctr" bIns="45700" lIns="91425" spcFirstLastPara="1" rIns="91425" wrap="square" tIns="45700">
            <a:normAutofit/>
          </a:bodyPr>
          <a:lstStyle>
            <a:lvl1pPr lvl="0" algn="r">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9"/>
          <p:cNvSpPr txBox="1"/>
          <p:nvPr>
            <p:ph idx="1" type="body"/>
          </p:nvPr>
        </p:nvSpPr>
        <p:spPr>
          <a:xfrm>
            <a:off x="4093535" y="5592725"/>
            <a:ext cx="7517218" cy="520996"/>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Clr>
                <a:schemeClr val="dk2"/>
              </a:buClr>
              <a:buSzPts val="1800"/>
              <a:buNone/>
              <a:defRPr/>
            </a:lvl1pPr>
            <a:lvl2pPr indent="-228600" lvl="1" marL="914400" algn="r">
              <a:lnSpc>
                <a:spcPct val="90000"/>
              </a:lnSpc>
              <a:spcBef>
                <a:spcPts val="500"/>
              </a:spcBef>
              <a:spcAft>
                <a:spcPts val="0"/>
              </a:spcAft>
              <a:buClr>
                <a:schemeClr val="dk1"/>
              </a:buClr>
              <a:buSzPts val="1800"/>
              <a:buNone/>
              <a:defRPr/>
            </a:lvl2pPr>
            <a:lvl3pPr indent="-228600" lvl="2" marL="1371600" algn="r">
              <a:lnSpc>
                <a:spcPct val="90000"/>
              </a:lnSpc>
              <a:spcBef>
                <a:spcPts val="500"/>
              </a:spcBef>
              <a:spcAft>
                <a:spcPts val="0"/>
              </a:spcAft>
              <a:buClr>
                <a:schemeClr val="dk2"/>
              </a:buClr>
              <a:buSzPts val="1800"/>
              <a:buNone/>
              <a:defRPr/>
            </a:lvl3pPr>
            <a:lvl4pPr indent="-228600" lvl="3" marL="1828800" algn="r">
              <a:lnSpc>
                <a:spcPct val="90000"/>
              </a:lnSpc>
              <a:spcBef>
                <a:spcPts val="500"/>
              </a:spcBef>
              <a:spcAft>
                <a:spcPts val="0"/>
              </a:spcAft>
              <a:buClr>
                <a:schemeClr val="dk2"/>
              </a:buClr>
              <a:buSzPts val="1800"/>
              <a:buNone/>
              <a:defRPr/>
            </a:lvl4pPr>
            <a:lvl5pPr indent="-228600" lvl="4" marL="2286000" algn="r">
              <a:lnSpc>
                <a:spcPct val="90000"/>
              </a:lnSpc>
              <a:spcBef>
                <a:spcPts val="500"/>
              </a:spcBef>
              <a:spcAft>
                <a:spcPts val="0"/>
              </a:spcAft>
              <a:buClr>
                <a:schemeClr val="dk2"/>
              </a:buClr>
              <a:buSzPts val="1800"/>
              <a:buNone/>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dice" showMasterSp="0">
  <p:cSld name="Indice">
    <p:bg>
      <p:bgPr>
        <a:solidFill>
          <a:schemeClr val="lt1"/>
        </a:solidFill>
      </p:bgPr>
    </p:bg>
    <p:spTree>
      <p:nvGrpSpPr>
        <p:cNvPr id="45" name="Shape 45"/>
        <p:cNvGrpSpPr/>
        <p:nvPr/>
      </p:nvGrpSpPr>
      <p:grpSpPr>
        <a:xfrm>
          <a:off x="0" y="0"/>
          <a:ext cx="0" cy="0"/>
          <a:chOff x="0" y="0"/>
          <a:chExt cx="0" cy="0"/>
        </a:xfrm>
      </p:grpSpPr>
      <p:sp>
        <p:nvSpPr>
          <p:cNvPr id="46" name="Google Shape;46;p10"/>
          <p:cNvSpPr/>
          <p:nvPr/>
        </p:nvSpPr>
        <p:spPr>
          <a:xfrm>
            <a:off x="1" y="-1"/>
            <a:ext cx="12191999" cy="1892595"/>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Raleway"/>
              <a:ea typeface="Raleway"/>
              <a:cs typeface="Raleway"/>
              <a:sym typeface="Raleway"/>
            </a:endParaRPr>
          </a:p>
        </p:txBody>
      </p:sp>
      <p:grpSp>
        <p:nvGrpSpPr>
          <p:cNvPr id="47" name="Google Shape;47;p10"/>
          <p:cNvGrpSpPr/>
          <p:nvPr/>
        </p:nvGrpSpPr>
        <p:grpSpPr>
          <a:xfrm>
            <a:off x="4465674" y="1185931"/>
            <a:ext cx="7726326" cy="45719"/>
            <a:chOff x="11445923" y="0"/>
            <a:chExt cx="1119115" cy="2552282"/>
          </a:xfrm>
        </p:grpSpPr>
        <p:sp>
          <p:nvSpPr>
            <p:cNvPr id="48" name="Google Shape;48;p10"/>
            <p:cNvSpPr/>
            <p:nvPr/>
          </p:nvSpPr>
          <p:spPr>
            <a:xfrm>
              <a:off x="11818961" y="0"/>
              <a:ext cx="373038" cy="2552282"/>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Raleway"/>
                <a:ea typeface="Raleway"/>
                <a:cs typeface="Raleway"/>
                <a:sym typeface="Raleway"/>
              </a:endParaRPr>
            </a:p>
          </p:txBody>
        </p:sp>
        <p:sp>
          <p:nvSpPr>
            <p:cNvPr id="49" name="Google Shape;49;p10"/>
            <p:cNvSpPr/>
            <p:nvPr/>
          </p:nvSpPr>
          <p:spPr>
            <a:xfrm>
              <a:off x="11445923" y="0"/>
              <a:ext cx="373038" cy="255228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Raleway"/>
                <a:ea typeface="Raleway"/>
                <a:cs typeface="Raleway"/>
                <a:sym typeface="Raleway"/>
              </a:endParaRPr>
            </a:p>
          </p:txBody>
        </p:sp>
        <p:sp>
          <p:nvSpPr>
            <p:cNvPr id="50" name="Google Shape;50;p10"/>
            <p:cNvSpPr/>
            <p:nvPr/>
          </p:nvSpPr>
          <p:spPr>
            <a:xfrm>
              <a:off x="12192000" y="0"/>
              <a:ext cx="373038" cy="2552282"/>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Raleway"/>
                <a:ea typeface="Raleway"/>
                <a:cs typeface="Raleway"/>
                <a:sym typeface="Raleway"/>
              </a:endParaRPr>
            </a:p>
          </p:txBody>
        </p:sp>
      </p:grpSp>
      <p:sp>
        <p:nvSpPr>
          <p:cNvPr id="51" name="Google Shape;51;p10"/>
          <p:cNvSpPr txBox="1"/>
          <p:nvPr>
            <p:ph type="title"/>
          </p:nvPr>
        </p:nvSpPr>
        <p:spPr>
          <a:xfrm>
            <a:off x="838201" y="861319"/>
            <a:ext cx="3084576" cy="64922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4800"/>
              <a:buFont typeface="Poppins"/>
              <a:buNone/>
              <a:defRPr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0"/>
          <p:cNvSpPr txBox="1"/>
          <p:nvPr>
            <p:ph idx="1" type="body"/>
          </p:nvPr>
        </p:nvSpPr>
        <p:spPr>
          <a:xfrm>
            <a:off x="939801" y="2222500"/>
            <a:ext cx="3999668" cy="277653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Font typeface="Arial"/>
              <a:buNone/>
              <a:defRPr sz="2000">
                <a:solidFill>
                  <a:schemeClr val="dk1"/>
                </a:solidFill>
              </a:defRPr>
            </a:lvl1pPr>
            <a:lvl2pPr indent="-342900" lvl="1" marL="914400" algn="l">
              <a:lnSpc>
                <a:spcPct val="90000"/>
              </a:lnSpc>
              <a:spcBef>
                <a:spcPts val="500"/>
              </a:spcBef>
              <a:spcAft>
                <a:spcPts val="0"/>
              </a:spcAft>
              <a:buClr>
                <a:schemeClr val="dk1"/>
              </a:buClr>
              <a:buSzPts val="1800"/>
              <a:buFont typeface="Arial"/>
              <a:buChar char="•"/>
              <a:defRPr sz="1800">
                <a:solidFill>
                  <a:schemeClr val="dk1"/>
                </a:solidFill>
              </a:defRPr>
            </a:lvl2pPr>
            <a:lvl3pPr indent="-342900" lvl="2" marL="1371600" algn="l">
              <a:lnSpc>
                <a:spcPct val="90000"/>
              </a:lnSpc>
              <a:spcBef>
                <a:spcPts val="500"/>
              </a:spcBef>
              <a:spcAft>
                <a:spcPts val="0"/>
              </a:spcAft>
              <a:buClr>
                <a:schemeClr val="dk1"/>
              </a:buClr>
              <a:buSzPts val="1800"/>
              <a:buFont typeface="Arial"/>
              <a:buChar char="•"/>
              <a:defRPr sz="1800">
                <a:solidFill>
                  <a:schemeClr val="dk1"/>
                </a:solidFill>
              </a:defRPr>
            </a:lvl3pPr>
            <a:lvl4pPr indent="-330200" lvl="3" marL="1828800" algn="l">
              <a:lnSpc>
                <a:spcPct val="90000"/>
              </a:lnSpc>
              <a:spcBef>
                <a:spcPts val="500"/>
              </a:spcBef>
              <a:spcAft>
                <a:spcPts val="0"/>
              </a:spcAft>
              <a:buClr>
                <a:schemeClr val="dk1"/>
              </a:buClr>
              <a:buSzPts val="1600"/>
              <a:buFont typeface="Arial"/>
              <a:buChar char="•"/>
              <a:defRPr sz="1600">
                <a:solidFill>
                  <a:schemeClr val="dk1"/>
                </a:solidFill>
              </a:defRPr>
            </a:lvl4pPr>
            <a:lvl5pPr indent="-228600" lvl="4" marL="2286000" algn="r">
              <a:lnSpc>
                <a:spcPct val="90000"/>
              </a:lnSpc>
              <a:spcBef>
                <a:spcPts val="500"/>
              </a:spcBef>
              <a:spcAft>
                <a:spcPts val="0"/>
              </a:spcAft>
              <a:buClr>
                <a:schemeClr val="lt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5.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theme" Target="../theme/theme3.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0"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image" Target="../media/image5.jpg"/><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189227" y="3491098"/>
            <a:ext cx="7421525" cy="1173420"/>
          </a:xfrm>
          <a:prstGeom prst="rect">
            <a:avLst/>
          </a:prstGeom>
          <a:noFill/>
          <a:ln>
            <a:noFill/>
          </a:ln>
        </p:spPr>
        <p:txBody>
          <a:bodyPr anchorCtr="0" anchor="ctr" bIns="45700" lIns="91425" spcFirstLastPara="1" rIns="91425" wrap="square" tIns="45700">
            <a:normAutofit/>
          </a:bodyPr>
          <a:lstStyle>
            <a:lvl1pPr lvl="0" marR="0" rtl="0" algn="r">
              <a:lnSpc>
                <a:spcPct val="90000"/>
              </a:lnSpc>
              <a:spcBef>
                <a:spcPts val="0"/>
              </a:spcBef>
              <a:spcAft>
                <a:spcPts val="0"/>
              </a:spcAft>
              <a:buClr>
                <a:schemeClr val="dk1"/>
              </a:buClr>
              <a:buSzPts val="4800"/>
              <a:buFont typeface="Poppins"/>
              <a:buNone/>
              <a:defRPr b="1" i="0" sz="4800" u="none" cap="none" strike="noStrike">
                <a:solidFill>
                  <a:schemeClr val="dk1"/>
                </a:solidFill>
                <a:latin typeface="Poppins"/>
                <a:ea typeface="Poppins"/>
                <a:cs typeface="Poppins"/>
                <a:sym typeface="Poppin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4093535" y="5592725"/>
            <a:ext cx="7517218" cy="520996"/>
          </a:xfrm>
          <a:prstGeom prst="rect">
            <a:avLst/>
          </a:prstGeom>
          <a:noFill/>
          <a:ln>
            <a:noFill/>
          </a:ln>
        </p:spPr>
        <p:txBody>
          <a:bodyPr anchorCtr="0" anchor="t" bIns="45700" lIns="91425" spcFirstLastPara="1" rIns="91425" wrap="square" tIns="45700">
            <a:normAutofit/>
          </a:bodyPr>
          <a:lstStyle>
            <a:lvl1pPr indent="-228600" lvl="0" marL="457200" marR="0" rtl="0" algn="r">
              <a:lnSpc>
                <a:spcPct val="90000"/>
              </a:lnSpc>
              <a:spcBef>
                <a:spcPts val="1000"/>
              </a:spcBef>
              <a:spcAft>
                <a:spcPts val="0"/>
              </a:spcAft>
              <a:buClr>
                <a:schemeClr val="dk2"/>
              </a:buClr>
              <a:buSzPts val="2800"/>
              <a:buFont typeface="Arial"/>
              <a:buNone/>
              <a:defRPr b="1" i="0" sz="2800" u="none" cap="none" strike="noStrike">
                <a:solidFill>
                  <a:schemeClr val="dk2"/>
                </a:solidFill>
                <a:latin typeface="Raleway"/>
                <a:ea typeface="Raleway"/>
                <a:cs typeface="Raleway"/>
                <a:sym typeface="Raleway"/>
              </a:defRPr>
            </a:lvl1pPr>
            <a:lvl2pPr indent="-228600" lvl="1" marL="914400" marR="0" rtl="0" algn="r">
              <a:lnSpc>
                <a:spcPct val="90000"/>
              </a:lnSpc>
              <a:spcBef>
                <a:spcPts val="500"/>
              </a:spcBef>
              <a:spcAft>
                <a:spcPts val="0"/>
              </a:spcAft>
              <a:buClr>
                <a:schemeClr val="dk1"/>
              </a:buClr>
              <a:buSzPts val="2000"/>
              <a:buFont typeface="Arial"/>
              <a:buNone/>
              <a:defRPr b="0" i="0" sz="2000" u="none" cap="none" strike="noStrike">
                <a:solidFill>
                  <a:schemeClr val="dk1"/>
                </a:solidFill>
                <a:latin typeface="Raleway Medium"/>
                <a:ea typeface="Raleway Medium"/>
                <a:cs typeface="Raleway Medium"/>
                <a:sym typeface="Raleway Medium"/>
              </a:defRPr>
            </a:lvl2pPr>
            <a:lvl3pPr indent="-228600" lvl="2" marL="1371600" marR="0" rtl="0" algn="r">
              <a:lnSpc>
                <a:spcPct val="90000"/>
              </a:lnSpc>
              <a:spcBef>
                <a:spcPts val="500"/>
              </a:spcBef>
              <a:spcAft>
                <a:spcPts val="0"/>
              </a:spcAft>
              <a:buClr>
                <a:schemeClr val="dk2"/>
              </a:buClr>
              <a:buSzPts val="2000"/>
              <a:buFont typeface="Arial"/>
              <a:buNone/>
              <a:defRPr b="0" i="0" sz="2000" u="none" cap="none" strike="noStrike">
                <a:solidFill>
                  <a:schemeClr val="dk2"/>
                </a:solidFill>
                <a:latin typeface="Raleway"/>
                <a:ea typeface="Raleway"/>
                <a:cs typeface="Raleway"/>
                <a:sym typeface="Raleway"/>
              </a:defRPr>
            </a:lvl3pPr>
            <a:lvl4pPr indent="-228600" lvl="3" marL="1828800" marR="0" rtl="0" algn="r">
              <a:lnSpc>
                <a:spcPct val="90000"/>
              </a:lnSpc>
              <a:spcBef>
                <a:spcPts val="500"/>
              </a:spcBef>
              <a:spcAft>
                <a:spcPts val="0"/>
              </a:spcAft>
              <a:buClr>
                <a:schemeClr val="dk2"/>
              </a:buClr>
              <a:buSzPts val="1800"/>
              <a:buFont typeface="Arial"/>
              <a:buNone/>
              <a:defRPr b="0" i="0" sz="1800" u="none" cap="none" strike="noStrike">
                <a:solidFill>
                  <a:schemeClr val="dk2"/>
                </a:solidFill>
                <a:latin typeface="Raleway Light"/>
                <a:ea typeface="Raleway Light"/>
                <a:cs typeface="Raleway Light"/>
                <a:sym typeface="Raleway Light"/>
              </a:defRPr>
            </a:lvl4pPr>
            <a:lvl5pPr indent="-228600" lvl="4" marL="2286000" marR="0" rtl="0" algn="r">
              <a:lnSpc>
                <a:spcPct val="90000"/>
              </a:lnSpc>
              <a:spcBef>
                <a:spcPts val="500"/>
              </a:spcBef>
              <a:spcAft>
                <a:spcPts val="0"/>
              </a:spcAft>
              <a:buClr>
                <a:schemeClr val="dk2"/>
              </a:buClr>
              <a:buSzPts val="1800"/>
              <a:buFont typeface="Arial"/>
              <a:buNone/>
              <a:defRPr b="0" i="0" sz="1800" u="none" cap="none" strike="noStrike">
                <a:solidFill>
                  <a:schemeClr val="dk2"/>
                </a:solidFill>
                <a:latin typeface="Raleway Light"/>
                <a:ea typeface="Raleway Light"/>
                <a:cs typeface="Raleway Light"/>
                <a:sym typeface="Raleway Light"/>
              </a:defRPr>
            </a:lvl5pPr>
            <a:lvl6pPr indent="-342900" lvl="5" marL="27432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Raleway"/>
                <a:ea typeface="Raleway"/>
                <a:cs typeface="Raleway"/>
                <a:sym typeface="Raleway"/>
              </a:defRPr>
            </a:lvl6pPr>
            <a:lvl7pPr indent="-342900" lvl="6" marL="32004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Raleway"/>
                <a:ea typeface="Raleway"/>
                <a:cs typeface="Raleway"/>
                <a:sym typeface="Raleway"/>
              </a:defRPr>
            </a:lvl7pPr>
            <a:lvl8pPr indent="-342900" lvl="7" marL="36576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Raleway"/>
                <a:ea typeface="Raleway"/>
                <a:cs typeface="Raleway"/>
                <a:sym typeface="Raleway"/>
              </a:defRPr>
            </a:lvl8pPr>
            <a:lvl9pPr indent="-342900" lvl="8" marL="4114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Raleway"/>
                <a:ea typeface="Raleway"/>
                <a:cs typeface="Raleway"/>
                <a:sym typeface="Raleway"/>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75" name="Shape 75"/>
        <p:cNvGrpSpPr/>
        <p:nvPr/>
      </p:nvGrpSpPr>
      <p:grpSpPr>
        <a:xfrm>
          <a:off x="0" y="0"/>
          <a:ext cx="0" cy="0"/>
          <a:chOff x="0" y="0"/>
          <a:chExt cx="0" cy="0"/>
        </a:xfrm>
      </p:grpSpPr>
      <p:sp>
        <p:nvSpPr>
          <p:cNvPr id="76" name="Google Shape;76;p17"/>
          <p:cNvSpPr txBox="1"/>
          <p:nvPr>
            <p:ph type="title"/>
          </p:nvPr>
        </p:nvSpPr>
        <p:spPr>
          <a:xfrm>
            <a:off x="4189227" y="3491098"/>
            <a:ext cx="7421525" cy="1173420"/>
          </a:xfrm>
          <a:prstGeom prst="rect">
            <a:avLst/>
          </a:prstGeom>
          <a:noFill/>
          <a:ln>
            <a:noFill/>
          </a:ln>
        </p:spPr>
        <p:txBody>
          <a:bodyPr anchorCtr="0" anchor="ctr" bIns="45700" lIns="91425" spcFirstLastPara="1" rIns="91425" wrap="square" tIns="45700">
            <a:normAutofit/>
          </a:bodyPr>
          <a:lstStyle>
            <a:lvl1pPr lvl="0" marR="0" rtl="0" algn="r">
              <a:lnSpc>
                <a:spcPct val="90000"/>
              </a:lnSpc>
              <a:spcBef>
                <a:spcPts val="0"/>
              </a:spcBef>
              <a:spcAft>
                <a:spcPts val="0"/>
              </a:spcAft>
              <a:buClr>
                <a:schemeClr val="lt1"/>
              </a:buClr>
              <a:buSzPts val="4800"/>
              <a:buFont typeface="Poppins"/>
              <a:buNone/>
              <a:defRPr b="1" i="0" sz="4800" u="none" cap="none" strike="noStrike">
                <a:solidFill>
                  <a:schemeClr val="lt1"/>
                </a:solidFill>
                <a:latin typeface="Poppins"/>
                <a:ea typeface="Poppins"/>
                <a:cs typeface="Poppins"/>
                <a:sym typeface="Poppin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7" name="Google Shape;77;p17"/>
          <p:cNvSpPr txBox="1"/>
          <p:nvPr>
            <p:ph idx="1" type="body"/>
          </p:nvPr>
        </p:nvSpPr>
        <p:spPr>
          <a:xfrm>
            <a:off x="4093535" y="5592725"/>
            <a:ext cx="7517218" cy="520996"/>
          </a:xfrm>
          <a:prstGeom prst="rect">
            <a:avLst/>
          </a:prstGeom>
          <a:noFill/>
          <a:ln>
            <a:noFill/>
          </a:ln>
        </p:spPr>
        <p:txBody>
          <a:bodyPr anchorCtr="0" anchor="t" bIns="45700" lIns="91425" spcFirstLastPara="1" rIns="91425" wrap="square" tIns="45700">
            <a:normAutofit/>
          </a:bodyPr>
          <a:lstStyle>
            <a:lvl1pPr indent="-228600" lvl="0" marL="457200" marR="0" rtl="0" algn="r">
              <a:lnSpc>
                <a:spcPct val="90000"/>
              </a:lnSpc>
              <a:spcBef>
                <a:spcPts val="1000"/>
              </a:spcBef>
              <a:spcAft>
                <a:spcPts val="0"/>
              </a:spcAft>
              <a:buClr>
                <a:schemeClr val="lt2"/>
              </a:buClr>
              <a:buSzPts val="2800"/>
              <a:buFont typeface="Arial"/>
              <a:buNone/>
              <a:defRPr b="1" i="0" sz="2800" u="none" cap="none" strike="noStrike">
                <a:solidFill>
                  <a:schemeClr val="lt2"/>
                </a:solidFill>
                <a:latin typeface="Raleway"/>
                <a:ea typeface="Raleway"/>
                <a:cs typeface="Raleway"/>
                <a:sym typeface="Raleway"/>
              </a:defRPr>
            </a:lvl1pPr>
            <a:lvl2pPr indent="-228600" lvl="1" marL="914400" marR="0" rtl="0" algn="r">
              <a:lnSpc>
                <a:spcPct val="90000"/>
              </a:lnSpc>
              <a:spcBef>
                <a:spcPts val="500"/>
              </a:spcBef>
              <a:spcAft>
                <a:spcPts val="0"/>
              </a:spcAft>
              <a:buClr>
                <a:schemeClr val="lt1"/>
              </a:buClr>
              <a:buSzPts val="2000"/>
              <a:buFont typeface="Arial"/>
              <a:buNone/>
              <a:defRPr b="0" i="0" sz="2000" u="none" cap="none" strike="noStrike">
                <a:solidFill>
                  <a:schemeClr val="lt1"/>
                </a:solidFill>
                <a:latin typeface="Raleway Medium"/>
                <a:ea typeface="Raleway Medium"/>
                <a:cs typeface="Raleway Medium"/>
                <a:sym typeface="Raleway Medium"/>
              </a:defRPr>
            </a:lvl2pPr>
            <a:lvl3pPr indent="-228600" lvl="2" marL="1371600" marR="0" rtl="0" algn="r">
              <a:lnSpc>
                <a:spcPct val="90000"/>
              </a:lnSpc>
              <a:spcBef>
                <a:spcPts val="500"/>
              </a:spcBef>
              <a:spcAft>
                <a:spcPts val="0"/>
              </a:spcAft>
              <a:buClr>
                <a:schemeClr val="lt2"/>
              </a:buClr>
              <a:buSzPts val="2000"/>
              <a:buFont typeface="Arial"/>
              <a:buNone/>
              <a:defRPr b="0" i="0" sz="2000" u="none" cap="none" strike="noStrike">
                <a:solidFill>
                  <a:schemeClr val="lt2"/>
                </a:solidFill>
                <a:latin typeface="Raleway"/>
                <a:ea typeface="Raleway"/>
                <a:cs typeface="Raleway"/>
                <a:sym typeface="Raleway"/>
              </a:defRPr>
            </a:lvl3pPr>
            <a:lvl4pPr indent="-228600" lvl="3" marL="1828800" marR="0" rtl="0" algn="r">
              <a:lnSpc>
                <a:spcPct val="90000"/>
              </a:lnSpc>
              <a:spcBef>
                <a:spcPts val="500"/>
              </a:spcBef>
              <a:spcAft>
                <a:spcPts val="0"/>
              </a:spcAft>
              <a:buClr>
                <a:schemeClr val="lt2"/>
              </a:buClr>
              <a:buSzPts val="1800"/>
              <a:buFont typeface="Arial"/>
              <a:buNone/>
              <a:defRPr b="0" i="0" sz="1800" u="none" cap="none" strike="noStrike">
                <a:solidFill>
                  <a:schemeClr val="lt2"/>
                </a:solidFill>
                <a:latin typeface="Raleway Light"/>
                <a:ea typeface="Raleway Light"/>
                <a:cs typeface="Raleway Light"/>
                <a:sym typeface="Raleway Light"/>
              </a:defRPr>
            </a:lvl4pPr>
            <a:lvl5pPr indent="-228600" lvl="4" marL="2286000" marR="0" rtl="0" algn="r">
              <a:lnSpc>
                <a:spcPct val="90000"/>
              </a:lnSpc>
              <a:spcBef>
                <a:spcPts val="500"/>
              </a:spcBef>
              <a:spcAft>
                <a:spcPts val="0"/>
              </a:spcAft>
              <a:buClr>
                <a:schemeClr val="lt2"/>
              </a:buClr>
              <a:buSzPts val="1800"/>
              <a:buFont typeface="Arial"/>
              <a:buNone/>
              <a:defRPr b="0" i="0" sz="1800" u="none" cap="none" strike="noStrike">
                <a:solidFill>
                  <a:schemeClr val="lt2"/>
                </a:solidFill>
                <a:latin typeface="Raleway Light"/>
                <a:ea typeface="Raleway Light"/>
                <a:cs typeface="Raleway Light"/>
                <a:sym typeface="Raleway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aleway"/>
                <a:ea typeface="Raleway"/>
                <a:cs typeface="Raleway"/>
                <a:sym typeface="Raleway"/>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aleway"/>
                <a:ea typeface="Raleway"/>
                <a:cs typeface="Raleway"/>
                <a:sym typeface="Raleway"/>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aleway"/>
                <a:ea typeface="Raleway"/>
                <a:cs typeface="Raleway"/>
                <a:sym typeface="Raleway"/>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aleway"/>
                <a:ea typeface="Raleway"/>
                <a:cs typeface="Raleway"/>
                <a:sym typeface="Raleway"/>
              </a:defRPr>
            </a:lvl9pPr>
          </a:lstStyle>
          <a:p/>
        </p:txBody>
      </p:sp>
    </p:spTree>
  </p:cSld>
  <p:clrMap accent1="accent1" accent2="accent2" accent3="accent3" accent4="accent4" accent5="accent5" accent6="accent6" bg1="lt1" bg2="dk2" tx1="dk1" tx2="lt2" folHlink="folHlink" hlink="hlink"/>
  <p:sldLayoutIdLst>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7.xml"/><Relationship Id="rId3" Type="http://schemas.openxmlformats.org/officeDocument/2006/relationships/image" Target="../media/image1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xml"/><Relationship Id="rId3"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6.xml"/><Relationship Id="rId3" Type="http://schemas.openxmlformats.org/officeDocument/2006/relationships/image" Target="../media/image2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9.xml"/><Relationship Id="rId3"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0.xml"/><Relationship Id="rId3" Type="http://schemas.openxmlformats.org/officeDocument/2006/relationships/image" Target="../media/image1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2.xml"/><Relationship Id="rId3" Type="http://schemas.openxmlformats.org/officeDocument/2006/relationships/image" Target="../media/image1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2.xml"/><Relationship Id="rId3" Type="http://schemas.openxmlformats.org/officeDocument/2006/relationships/image" Target="../media/image1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4.xml"/><Relationship Id="rId3" Type="http://schemas.openxmlformats.org/officeDocument/2006/relationships/image" Target="../media/image18.png"/><Relationship Id="rId4" Type="http://schemas.openxmlformats.org/officeDocument/2006/relationships/image" Target="../media/image20.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22" name="Shape 122"/>
        <p:cNvGrpSpPr/>
        <p:nvPr/>
      </p:nvGrpSpPr>
      <p:grpSpPr>
        <a:xfrm>
          <a:off x="0" y="0"/>
          <a:ext cx="0" cy="0"/>
          <a:chOff x="0" y="0"/>
          <a:chExt cx="0" cy="0"/>
        </a:xfrm>
      </p:grpSpPr>
      <p:sp>
        <p:nvSpPr>
          <p:cNvPr id="123" name="Google Shape;123;p28"/>
          <p:cNvSpPr txBox="1"/>
          <p:nvPr>
            <p:ph type="title"/>
          </p:nvPr>
        </p:nvSpPr>
        <p:spPr>
          <a:xfrm>
            <a:off x="130808" y="2196225"/>
            <a:ext cx="11931392" cy="2197200"/>
          </a:xfrm>
          <a:prstGeom prst="rect">
            <a:avLst/>
          </a:prstGeom>
          <a:noFill/>
          <a:ln>
            <a:noFill/>
          </a:ln>
        </p:spPr>
        <p:txBody>
          <a:bodyPr anchorCtr="0" anchor="ctr" bIns="45700" lIns="91425" spcFirstLastPara="1" rIns="91425" wrap="square" tIns="45700">
            <a:noAutofit/>
          </a:bodyPr>
          <a:lstStyle/>
          <a:p>
            <a:pPr indent="0" lvl="0" marL="0" rtl="0" algn="r">
              <a:lnSpc>
                <a:spcPct val="90000"/>
              </a:lnSpc>
              <a:spcBef>
                <a:spcPts val="0"/>
              </a:spcBef>
              <a:spcAft>
                <a:spcPts val="0"/>
              </a:spcAft>
              <a:buClr>
                <a:schemeClr val="lt1"/>
              </a:buClr>
              <a:buSzPts val="4320"/>
              <a:buFont typeface="Poppins"/>
              <a:buNone/>
            </a:pPr>
            <a:r>
              <a:rPr lang="es-CO" sz="3620"/>
              <a:t>Desenlaces oncológicos del desescalamiento de la cirugía axilar en pacientes con cáncer de mama, en un centro oncológico de referencia en Colombia.</a:t>
            </a:r>
            <a:endParaRPr sz="3320"/>
          </a:p>
        </p:txBody>
      </p:sp>
      <p:sp>
        <p:nvSpPr>
          <p:cNvPr id="124" name="Google Shape;124;p28"/>
          <p:cNvSpPr txBox="1"/>
          <p:nvPr>
            <p:ph idx="1" type="body"/>
          </p:nvPr>
        </p:nvSpPr>
        <p:spPr>
          <a:xfrm>
            <a:off x="912592" y="4294570"/>
            <a:ext cx="11148600" cy="2464575"/>
          </a:xfrm>
          <a:prstGeom prst="rect">
            <a:avLst/>
          </a:prstGeom>
          <a:noFill/>
          <a:ln>
            <a:noFill/>
          </a:ln>
        </p:spPr>
        <p:txBody>
          <a:bodyPr anchorCtr="0" anchor="t" bIns="45700" lIns="91425" spcFirstLastPara="1" rIns="91425" wrap="square" tIns="45700">
            <a:noAutofit/>
          </a:bodyPr>
          <a:lstStyle/>
          <a:p>
            <a:pPr indent="0" lvl="1" marL="0" rtl="0" algn="r">
              <a:lnSpc>
                <a:spcPct val="70000"/>
              </a:lnSpc>
              <a:spcBef>
                <a:spcPts val="0"/>
              </a:spcBef>
              <a:spcAft>
                <a:spcPts val="0"/>
              </a:spcAft>
              <a:buClr>
                <a:schemeClr val="lt2"/>
              </a:buClr>
              <a:buSzPts val="800"/>
              <a:buNone/>
            </a:pPr>
            <a:r>
              <a:rPr lang="es-CO" sz="1600"/>
              <a:t>Co-Investigadores: </a:t>
            </a:r>
            <a:endParaRPr sz="1600"/>
          </a:p>
          <a:p>
            <a:pPr indent="0" lvl="1" marL="0" rtl="0" algn="r">
              <a:lnSpc>
                <a:spcPct val="70000"/>
              </a:lnSpc>
              <a:spcBef>
                <a:spcPts val="0"/>
              </a:spcBef>
              <a:spcAft>
                <a:spcPts val="0"/>
              </a:spcAft>
              <a:buClr>
                <a:schemeClr val="lt2"/>
              </a:buClr>
              <a:buSzPts val="800"/>
              <a:buNone/>
            </a:pPr>
            <a:r>
              <a:rPr b="1" lang="es-CO" sz="1600">
                <a:solidFill>
                  <a:schemeClr val="lt1"/>
                </a:solidFill>
                <a:latin typeface="Raleway"/>
                <a:ea typeface="Raleway"/>
                <a:cs typeface="Raleway"/>
                <a:sym typeface="Raleway"/>
              </a:rPr>
              <a:t>Andres Augusto Reyes-Agudelo</a:t>
            </a:r>
            <a:endParaRPr b="1" sz="1600">
              <a:solidFill>
                <a:schemeClr val="lt1"/>
              </a:solidFill>
              <a:latin typeface="Raleway"/>
              <a:ea typeface="Raleway"/>
              <a:cs typeface="Raleway"/>
              <a:sym typeface="Raleway"/>
            </a:endParaRPr>
          </a:p>
          <a:p>
            <a:pPr indent="0" lvl="1" marL="0" rtl="0" algn="r">
              <a:lnSpc>
                <a:spcPct val="70000"/>
              </a:lnSpc>
              <a:spcBef>
                <a:spcPts val="0"/>
              </a:spcBef>
              <a:spcAft>
                <a:spcPts val="0"/>
              </a:spcAft>
              <a:buClr>
                <a:schemeClr val="lt2"/>
              </a:buClr>
              <a:buSzPts val="800"/>
              <a:buNone/>
            </a:pPr>
            <a:r>
              <a:rPr b="1" lang="es-CO" sz="1600">
                <a:solidFill>
                  <a:schemeClr val="lt1"/>
                </a:solidFill>
                <a:latin typeface="Raleway"/>
                <a:ea typeface="Raleway"/>
                <a:cs typeface="Raleway"/>
                <a:sym typeface="Raleway"/>
              </a:rPr>
              <a:t>Oscar Alberto Vergara-Gamarra</a:t>
            </a:r>
            <a:r>
              <a:rPr lang="es-CO" sz="1600">
                <a:solidFill>
                  <a:schemeClr val="lt1"/>
                </a:solidFill>
              </a:rPr>
              <a:t>  </a:t>
            </a:r>
            <a:endParaRPr sz="1600">
              <a:solidFill>
                <a:schemeClr val="lt1"/>
              </a:solidFill>
            </a:endParaRPr>
          </a:p>
          <a:p>
            <a:pPr indent="0" lvl="1" marL="0" rtl="0" algn="r">
              <a:lnSpc>
                <a:spcPct val="70000"/>
              </a:lnSpc>
              <a:spcBef>
                <a:spcPts val="0"/>
              </a:spcBef>
              <a:spcAft>
                <a:spcPts val="0"/>
              </a:spcAft>
              <a:buClr>
                <a:schemeClr val="lt2"/>
              </a:buClr>
              <a:buSzPts val="800"/>
              <a:buNone/>
            </a:pPr>
            <a:r>
              <a:rPr lang="es-CO" sz="1600"/>
              <a:t>Especialistas en Formación en Mastología, </a:t>
            </a:r>
            <a:endParaRPr sz="1600"/>
          </a:p>
          <a:p>
            <a:pPr indent="0" lvl="1" marL="0" rtl="0" algn="r">
              <a:lnSpc>
                <a:spcPct val="70000"/>
              </a:lnSpc>
              <a:spcBef>
                <a:spcPts val="0"/>
              </a:spcBef>
              <a:spcAft>
                <a:spcPts val="0"/>
              </a:spcAft>
              <a:buClr>
                <a:schemeClr val="lt2"/>
              </a:buClr>
              <a:buSzPts val="800"/>
              <a:buNone/>
            </a:pPr>
            <a:r>
              <a:rPr lang="es-CO" sz="1600"/>
              <a:t>Fundación Universitaria de Ciencias de la Salud en convenio con el Instituto Nacional de Cancerología, Bogotá, Colombia.</a:t>
            </a:r>
            <a:endParaRPr sz="1600"/>
          </a:p>
          <a:p>
            <a:pPr indent="0" lvl="1" marL="0" rtl="0" algn="r">
              <a:lnSpc>
                <a:spcPct val="70000"/>
              </a:lnSpc>
              <a:spcBef>
                <a:spcPts val="0"/>
              </a:spcBef>
              <a:spcAft>
                <a:spcPts val="0"/>
              </a:spcAft>
              <a:buClr>
                <a:schemeClr val="lt2"/>
              </a:buClr>
              <a:buSzPts val="800"/>
              <a:buNone/>
            </a:pPr>
            <a:r>
              <a:t/>
            </a:r>
            <a:endParaRPr sz="1600"/>
          </a:p>
          <a:p>
            <a:pPr indent="0" lvl="1" marL="0" rtl="0" algn="r">
              <a:lnSpc>
                <a:spcPct val="70000"/>
              </a:lnSpc>
              <a:spcBef>
                <a:spcPts val="0"/>
              </a:spcBef>
              <a:spcAft>
                <a:spcPts val="0"/>
              </a:spcAft>
              <a:buClr>
                <a:schemeClr val="lt2"/>
              </a:buClr>
              <a:buSzPts val="800"/>
              <a:buNone/>
            </a:pPr>
            <a:r>
              <a:rPr lang="es-CO" sz="1600"/>
              <a:t>Investigador Principal: </a:t>
            </a:r>
            <a:endParaRPr sz="1600"/>
          </a:p>
          <a:p>
            <a:pPr indent="0" lvl="1" marL="0" rtl="0" algn="r">
              <a:lnSpc>
                <a:spcPct val="70000"/>
              </a:lnSpc>
              <a:spcBef>
                <a:spcPts val="0"/>
              </a:spcBef>
              <a:spcAft>
                <a:spcPts val="0"/>
              </a:spcAft>
              <a:buClr>
                <a:schemeClr val="lt2"/>
              </a:buClr>
              <a:buSzPts val="800"/>
              <a:buNone/>
            </a:pPr>
            <a:r>
              <a:rPr b="1" lang="es-CO" sz="1600">
                <a:solidFill>
                  <a:schemeClr val="lt1"/>
                </a:solidFill>
                <a:latin typeface="Raleway"/>
                <a:ea typeface="Raleway"/>
                <a:cs typeface="Raleway"/>
                <a:sym typeface="Raleway"/>
              </a:rPr>
              <a:t>Dra. Sandra Esperanza Diaz-Casas</a:t>
            </a:r>
            <a:endParaRPr b="1" sz="1600">
              <a:solidFill>
                <a:schemeClr val="lt1"/>
              </a:solidFill>
              <a:latin typeface="Raleway"/>
              <a:ea typeface="Raleway"/>
              <a:cs typeface="Raleway"/>
              <a:sym typeface="Raleway"/>
            </a:endParaRPr>
          </a:p>
          <a:p>
            <a:pPr indent="0" lvl="1" marL="0" rtl="0" algn="r">
              <a:lnSpc>
                <a:spcPct val="70000"/>
              </a:lnSpc>
              <a:spcBef>
                <a:spcPts val="0"/>
              </a:spcBef>
              <a:spcAft>
                <a:spcPts val="0"/>
              </a:spcAft>
              <a:buClr>
                <a:schemeClr val="lt2"/>
              </a:buClr>
              <a:buSzPts val="800"/>
              <a:buNone/>
            </a:pPr>
            <a:r>
              <a:rPr lang="es-CO" sz="1600"/>
              <a:t>Jefe de la Unidad Funcional de Mama y Tejidos Blandos del Instituto Nacional de Cancerología</a:t>
            </a:r>
            <a:endParaRPr/>
          </a:p>
          <a:p>
            <a:pPr indent="0" lvl="1" marL="0" rtl="0" algn="r">
              <a:lnSpc>
                <a:spcPct val="70000"/>
              </a:lnSpc>
              <a:spcBef>
                <a:spcPts val="0"/>
              </a:spcBef>
              <a:spcAft>
                <a:spcPts val="0"/>
              </a:spcAft>
              <a:buClr>
                <a:schemeClr val="lt2"/>
              </a:buClr>
              <a:buSzPts val="800"/>
              <a:buNone/>
            </a:pPr>
            <a:r>
              <a:t/>
            </a:r>
            <a:endParaRPr sz="1600"/>
          </a:p>
          <a:p>
            <a:pPr indent="0" lvl="1" marL="0" rtl="0" algn="r">
              <a:lnSpc>
                <a:spcPct val="70000"/>
              </a:lnSpc>
              <a:spcBef>
                <a:spcPts val="0"/>
              </a:spcBef>
              <a:spcAft>
                <a:spcPts val="0"/>
              </a:spcAft>
              <a:buSzPts val="800"/>
              <a:buNone/>
            </a:pPr>
            <a:r>
              <a:rPr lang="es-CO" sz="1600"/>
              <a:t>Docente Co-Investigador: </a:t>
            </a:r>
            <a:endParaRPr/>
          </a:p>
          <a:p>
            <a:pPr indent="0" lvl="1" marL="0" rtl="0" algn="r">
              <a:lnSpc>
                <a:spcPct val="70000"/>
              </a:lnSpc>
              <a:spcBef>
                <a:spcPts val="0"/>
              </a:spcBef>
              <a:spcAft>
                <a:spcPts val="0"/>
              </a:spcAft>
              <a:buSzPts val="800"/>
              <a:buNone/>
            </a:pPr>
            <a:r>
              <a:rPr b="1" lang="es-CO" sz="1600">
                <a:solidFill>
                  <a:schemeClr val="lt1"/>
                </a:solidFill>
                <a:latin typeface="Raleway"/>
                <a:ea typeface="Raleway"/>
                <a:cs typeface="Raleway"/>
                <a:sym typeface="Raleway"/>
              </a:rPr>
              <a:t>Dr. Luis Hernando Guzman Abisaab </a:t>
            </a:r>
            <a:endParaRPr/>
          </a:p>
          <a:p>
            <a:pPr indent="0" lvl="1" marL="0" rtl="0" algn="r">
              <a:lnSpc>
                <a:spcPct val="70000"/>
              </a:lnSpc>
              <a:spcBef>
                <a:spcPts val="0"/>
              </a:spcBef>
              <a:spcAft>
                <a:spcPts val="0"/>
              </a:spcAft>
              <a:buSzPts val="800"/>
              <a:buNone/>
            </a:pPr>
            <a:r>
              <a:rPr lang="es-CO" sz="1600"/>
              <a:t>Docente Unidad Funcional de Mama y Tejidos Blandos del Instituto Nacional de Cancerología</a:t>
            </a:r>
            <a:endParaRPr/>
          </a:p>
          <a:p>
            <a:pPr indent="0" lvl="1" marL="0" rtl="0" algn="r">
              <a:lnSpc>
                <a:spcPct val="70000"/>
              </a:lnSpc>
              <a:spcBef>
                <a:spcPts val="0"/>
              </a:spcBef>
              <a:spcAft>
                <a:spcPts val="0"/>
              </a:spcAft>
              <a:buClr>
                <a:schemeClr val="lt2"/>
              </a:buClr>
              <a:buSzPts val="800"/>
              <a:buNone/>
            </a:pPr>
            <a:r>
              <a:t/>
            </a:r>
            <a:endParaRPr sz="1600"/>
          </a:p>
          <a:p>
            <a:pPr indent="0" lvl="1" marL="0" rtl="0" algn="r">
              <a:lnSpc>
                <a:spcPct val="70000"/>
              </a:lnSpc>
              <a:spcBef>
                <a:spcPts val="0"/>
              </a:spcBef>
              <a:spcAft>
                <a:spcPts val="0"/>
              </a:spcAft>
              <a:buClr>
                <a:schemeClr val="lt2"/>
              </a:buClr>
              <a:buSzPts val="800"/>
              <a:buNone/>
            </a:pPr>
            <a:r>
              <a:t/>
            </a:r>
            <a:endParaRPr sz="1600"/>
          </a:p>
          <a:p>
            <a:pPr indent="0" lvl="1" marL="0" rtl="0" algn="r">
              <a:lnSpc>
                <a:spcPct val="70000"/>
              </a:lnSpc>
              <a:spcBef>
                <a:spcPts val="0"/>
              </a:spcBef>
              <a:spcAft>
                <a:spcPts val="0"/>
              </a:spcAft>
              <a:buClr>
                <a:schemeClr val="lt2"/>
              </a:buClr>
              <a:buSzPts val="800"/>
              <a:buNone/>
            </a:pPr>
            <a:r>
              <a:t/>
            </a:r>
            <a:endParaRPr sz="1600"/>
          </a:p>
          <a:p>
            <a:pPr indent="0" lvl="1" marL="0" rtl="0" algn="r">
              <a:lnSpc>
                <a:spcPct val="70000"/>
              </a:lnSpc>
              <a:spcBef>
                <a:spcPts val="0"/>
              </a:spcBef>
              <a:spcAft>
                <a:spcPts val="0"/>
              </a:spcAft>
              <a:buClr>
                <a:schemeClr val="lt2"/>
              </a:buClr>
              <a:buSzPts val="800"/>
              <a:buNone/>
            </a:pPr>
            <a:r>
              <a:t/>
            </a:r>
            <a:endParaRPr sz="1600"/>
          </a:p>
          <a:p>
            <a:pPr indent="0" lvl="1" marL="0" rtl="0" algn="r">
              <a:lnSpc>
                <a:spcPct val="70000"/>
              </a:lnSpc>
              <a:spcBef>
                <a:spcPts val="0"/>
              </a:spcBef>
              <a:spcAft>
                <a:spcPts val="0"/>
              </a:spcAft>
              <a:buClr>
                <a:schemeClr val="lt2"/>
              </a:buClr>
              <a:buSzPts val="800"/>
              <a:buNone/>
            </a:pPr>
            <a:r>
              <a:t/>
            </a:r>
            <a:endParaRPr sz="1600"/>
          </a:p>
        </p:txBody>
      </p:sp>
      <p:pic>
        <p:nvPicPr>
          <p:cNvPr id="125" name="Google Shape;125;p28"/>
          <p:cNvPicPr preferRelativeResize="0"/>
          <p:nvPr/>
        </p:nvPicPr>
        <p:blipFill rotWithShape="1">
          <a:blip r:embed="rId3">
            <a:alphaModFix/>
          </a:blip>
          <a:srcRect b="0" l="0" r="0" t="0"/>
          <a:stretch/>
        </p:blipFill>
        <p:spPr>
          <a:xfrm>
            <a:off x="7210600" y="159966"/>
            <a:ext cx="2378243" cy="185418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37"/>
          <p:cNvSpPr txBox="1"/>
          <p:nvPr>
            <p:ph type="title"/>
          </p:nvPr>
        </p:nvSpPr>
        <p:spPr>
          <a:xfrm>
            <a:off x="743172" y="549050"/>
            <a:ext cx="11257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Poppins"/>
              <a:buNone/>
            </a:pPr>
            <a:r>
              <a:rPr lang="es-CO"/>
              <a:t>Glosario</a:t>
            </a:r>
            <a:endParaRPr/>
          </a:p>
        </p:txBody>
      </p:sp>
      <p:sp>
        <p:nvSpPr>
          <p:cNvPr id="256" name="Google Shape;256;p37"/>
          <p:cNvSpPr txBox="1"/>
          <p:nvPr/>
        </p:nvSpPr>
        <p:spPr>
          <a:xfrm>
            <a:off x="336675" y="2020400"/>
            <a:ext cx="11550900" cy="4253400"/>
          </a:xfrm>
          <a:prstGeom prst="rect">
            <a:avLst/>
          </a:prstGeom>
          <a:noFill/>
          <a:ln>
            <a:noFill/>
          </a:ln>
        </p:spPr>
        <p:txBody>
          <a:bodyPr anchorCtr="0" anchor="t" bIns="91425" lIns="91425" spcFirstLastPara="1" rIns="91425" wrap="square" tIns="91425">
            <a:spAutoFit/>
          </a:bodyPr>
          <a:lstStyle/>
          <a:p>
            <a:pPr indent="-438150" lvl="0" marL="457200" marR="0" rtl="0" algn="l">
              <a:lnSpc>
                <a:spcPct val="100000"/>
              </a:lnSpc>
              <a:spcBef>
                <a:spcPts val="1000"/>
              </a:spcBef>
              <a:spcAft>
                <a:spcPts val="0"/>
              </a:spcAft>
              <a:buClr>
                <a:srgbClr val="000000"/>
              </a:buClr>
              <a:buSzPts val="3300"/>
              <a:buFont typeface="Arial"/>
              <a:buChar char="●"/>
            </a:pPr>
            <a:r>
              <a:rPr b="1" lang="es-CO" sz="3300">
                <a:latin typeface="Poppins"/>
                <a:ea typeface="Poppins"/>
                <a:cs typeface="Poppins"/>
                <a:sym typeface="Poppins"/>
              </a:rPr>
              <a:t>SLN: </a:t>
            </a:r>
            <a:r>
              <a:rPr lang="es-CO" sz="3300">
                <a:latin typeface="Poppins"/>
                <a:ea typeface="Poppins"/>
                <a:cs typeface="Poppins"/>
                <a:sym typeface="Poppins"/>
              </a:rPr>
              <a:t>Ganglio Centinela</a:t>
            </a:r>
            <a:endParaRPr sz="3300">
              <a:latin typeface="Poppins"/>
              <a:ea typeface="Poppins"/>
              <a:cs typeface="Poppins"/>
              <a:sym typeface="Poppins"/>
            </a:endParaRPr>
          </a:p>
          <a:p>
            <a:pPr indent="-438150" lvl="0" marL="457200" marR="0" rtl="0" algn="l">
              <a:lnSpc>
                <a:spcPct val="100000"/>
              </a:lnSpc>
              <a:spcBef>
                <a:spcPts val="1000"/>
              </a:spcBef>
              <a:spcAft>
                <a:spcPts val="0"/>
              </a:spcAft>
              <a:buClr>
                <a:srgbClr val="000000"/>
              </a:buClr>
              <a:buSzPts val="3300"/>
              <a:buFont typeface="Arial"/>
              <a:buChar char="●"/>
            </a:pPr>
            <a:r>
              <a:rPr b="1" lang="es-CO" sz="3300">
                <a:latin typeface="Poppins"/>
                <a:ea typeface="Poppins"/>
                <a:cs typeface="Poppins"/>
                <a:sym typeface="Poppins"/>
              </a:rPr>
              <a:t>Upfront SLNB: </a:t>
            </a:r>
            <a:r>
              <a:rPr lang="es-CO" sz="3300">
                <a:latin typeface="Poppins"/>
                <a:ea typeface="Poppins"/>
                <a:cs typeface="Poppins"/>
                <a:sym typeface="Poppins"/>
              </a:rPr>
              <a:t>Ganglio Centinela de Entrada (como </a:t>
            </a:r>
            <a:r>
              <a:rPr lang="es-CO" sz="3300">
                <a:latin typeface="Poppins"/>
                <a:ea typeface="Poppins"/>
                <a:cs typeface="Poppins"/>
                <a:sym typeface="Poppins"/>
              </a:rPr>
              <a:t>cirugía</a:t>
            </a:r>
            <a:r>
              <a:rPr lang="es-CO" sz="3300">
                <a:latin typeface="Poppins"/>
                <a:ea typeface="Poppins"/>
                <a:cs typeface="Poppins"/>
                <a:sym typeface="Poppins"/>
              </a:rPr>
              <a:t> inicial)</a:t>
            </a:r>
            <a:endParaRPr sz="3300">
              <a:latin typeface="Poppins"/>
              <a:ea typeface="Poppins"/>
              <a:cs typeface="Poppins"/>
              <a:sym typeface="Poppins"/>
            </a:endParaRPr>
          </a:p>
          <a:p>
            <a:pPr indent="-438150" lvl="0" marL="457200" marR="0" rtl="0" algn="l">
              <a:lnSpc>
                <a:spcPct val="100000"/>
              </a:lnSpc>
              <a:spcBef>
                <a:spcPts val="1000"/>
              </a:spcBef>
              <a:spcAft>
                <a:spcPts val="0"/>
              </a:spcAft>
              <a:buSzPts val="3300"/>
              <a:buFont typeface="Poppins"/>
              <a:buChar char="●"/>
            </a:pPr>
            <a:r>
              <a:rPr b="1" lang="es-CO" sz="3300">
                <a:latin typeface="Poppins"/>
                <a:ea typeface="Poppins"/>
                <a:cs typeface="Poppins"/>
                <a:sym typeface="Poppins"/>
              </a:rPr>
              <a:t>PostNACT SLNB:</a:t>
            </a:r>
            <a:r>
              <a:rPr lang="es-CO" sz="3300">
                <a:latin typeface="Poppins"/>
                <a:ea typeface="Poppins"/>
                <a:cs typeface="Poppins"/>
                <a:sym typeface="Poppins"/>
              </a:rPr>
              <a:t> Ganglio Centinela Postquimioterapia neoadyuvante</a:t>
            </a:r>
            <a:endParaRPr sz="3300">
              <a:latin typeface="Poppins"/>
              <a:ea typeface="Poppins"/>
              <a:cs typeface="Poppins"/>
              <a:sym typeface="Poppins"/>
            </a:endParaRPr>
          </a:p>
          <a:p>
            <a:pPr indent="-438150" lvl="0" marL="457200" marR="0" rtl="0" algn="l">
              <a:lnSpc>
                <a:spcPct val="100000"/>
              </a:lnSpc>
              <a:spcBef>
                <a:spcPts val="1000"/>
              </a:spcBef>
              <a:spcAft>
                <a:spcPts val="0"/>
              </a:spcAft>
              <a:buSzPts val="3300"/>
              <a:buFont typeface="Poppins"/>
              <a:buChar char="●"/>
            </a:pPr>
            <a:r>
              <a:rPr b="1" lang="es-CO" sz="3300">
                <a:latin typeface="Poppins"/>
                <a:ea typeface="Poppins"/>
                <a:cs typeface="Poppins"/>
                <a:sym typeface="Poppins"/>
              </a:rPr>
              <a:t>NACT:</a:t>
            </a:r>
            <a:r>
              <a:rPr lang="es-CO" sz="3300">
                <a:latin typeface="Poppins"/>
                <a:ea typeface="Poppins"/>
                <a:cs typeface="Poppins"/>
                <a:sym typeface="Poppins"/>
              </a:rPr>
              <a:t> Quimioterapia Neoadyuvante</a:t>
            </a:r>
            <a:endParaRPr sz="3300">
              <a:latin typeface="Poppins"/>
              <a:ea typeface="Poppins"/>
              <a:cs typeface="Poppins"/>
              <a:sym typeface="Poppins"/>
            </a:endParaRPr>
          </a:p>
          <a:p>
            <a:pPr indent="-438150" lvl="0" marL="457200" marR="0" rtl="0" algn="l">
              <a:lnSpc>
                <a:spcPct val="100000"/>
              </a:lnSpc>
              <a:spcBef>
                <a:spcPts val="1000"/>
              </a:spcBef>
              <a:spcAft>
                <a:spcPts val="0"/>
              </a:spcAft>
              <a:buSzPts val="3300"/>
              <a:buFont typeface="Poppins"/>
              <a:buChar char="●"/>
            </a:pPr>
            <a:r>
              <a:rPr b="1" lang="es-CO" sz="3300">
                <a:latin typeface="Poppins"/>
                <a:ea typeface="Poppins"/>
                <a:cs typeface="Poppins"/>
                <a:sym typeface="Poppins"/>
              </a:rPr>
              <a:t>ALND:</a:t>
            </a:r>
            <a:r>
              <a:rPr lang="es-CO" sz="3300">
                <a:latin typeface="Poppins"/>
                <a:ea typeface="Poppins"/>
                <a:cs typeface="Poppins"/>
                <a:sym typeface="Poppins"/>
              </a:rPr>
              <a:t> Linfadenectomia axilar / Vaciamiento Axilar</a:t>
            </a:r>
            <a:endParaRPr sz="3300">
              <a:latin typeface="Poppins"/>
              <a:ea typeface="Poppins"/>
              <a:cs typeface="Poppins"/>
              <a:sym typeface="Poppi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38"/>
          <p:cNvSpPr txBox="1"/>
          <p:nvPr>
            <p:ph type="title"/>
          </p:nvPr>
        </p:nvSpPr>
        <p:spPr>
          <a:xfrm>
            <a:off x="743172" y="549050"/>
            <a:ext cx="11257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Poppins"/>
              <a:buNone/>
            </a:pPr>
            <a:r>
              <a:rPr lang="es-CO"/>
              <a:t>Objetivos Específicos </a:t>
            </a:r>
            <a:endParaRPr/>
          </a:p>
        </p:txBody>
      </p:sp>
      <p:sp>
        <p:nvSpPr>
          <p:cNvPr id="262" name="Google Shape;262;p38"/>
          <p:cNvSpPr txBox="1"/>
          <p:nvPr/>
        </p:nvSpPr>
        <p:spPr>
          <a:xfrm>
            <a:off x="0" y="1882375"/>
            <a:ext cx="12070800" cy="4571400"/>
          </a:xfrm>
          <a:prstGeom prst="rect">
            <a:avLst/>
          </a:prstGeom>
          <a:noFill/>
          <a:ln>
            <a:noFill/>
          </a:ln>
        </p:spPr>
        <p:txBody>
          <a:bodyPr anchorCtr="0" anchor="t" bIns="91425" lIns="91425" spcFirstLastPara="1" rIns="91425" wrap="square" tIns="91425">
            <a:spAutoFit/>
          </a:bodyPr>
          <a:lstStyle/>
          <a:p>
            <a:pPr indent="-425450" lvl="0" marL="457200" marR="0" rtl="0" algn="just">
              <a:lnSpc>
                <a:spcPct val="100000"/>
              </a:lnSpc>
              <a:spcBef>
                <a:spcPts val="0"/>
              </a:spcBef>
              <a:spcAft>
                <a:spcPts val="0"/>
              </a:spcAft>
              <a:buClr>
                <a:srgbClr val="000000"/>
              </a:buClr>
              <a:buSzPts val="3100"/>
              <a:buFont typeface="Arial"/>
              <a:buChar char="●"/>
            </a:pPr>
            <a:r>
              <a:rPr b="0" i="0" lang="es-CO" sz="2400" u="none" cap="none" strike="noStrike">
                <a:solidFill>
                  <a:srgbClr val="000000"/>
                </a:solidFill>
                <a:latin typeface="Poppins"/>
                <a:ea typeface="Poppins"/>
                <a:cs typeface="Poppins"/>
                <a:sym typeface="Poppins"/>
              </a:rPr>
              <a:t>Describir las</a:t>
            </a:r>
            <a:r>
              <a:rPr b="1" i="0" lang="es-CO" sz="2400" u="none" cap="none" strike="noStrike">
                <a:solidFill>
                  <a:srgbClr val="000000"/>
                </a:solidFill>
                <a:latin typeface="Poppins"/>
                <a:ea typeface="Poppins"/>
                <a:cs typeface="Poppins"/>
                <a:sym typeface="Poppins"/>
              </a:rPr>
              <a:t> características clínicas </a:t>
            </a:r>
            <a:r>
              <a:rPr b="0" i="0" lang="es-CO" sz="2400" u="none" cap="none" strike="noStrike">
                <a:solidFill>
                  <a:srgbClr val="000000"/>
                </a:solidFill>
                <a:latin typeface="Poppins"/>
                <a:ea typeface="Poppins"/>
                <a:cs typeface="Poppins"/>
                <a:sym typeface="Poppins"/>
              </a:rPr>
              <a:t>y d</a:t>
            </a:r>
            <a:r>
              <a:rPr b="1" i="0" lang="es-CO" sz="2400" u="none" cap="none" strike="noStrike">
                <a:solidFill>
                  <a:srgbClr val="000000"/>
                </a:solidFill>
                <a:latin typeface="Poppins"/>
                <a:ea typeface="Poppins"/>
                <a:cs typeface="Poppins"/>
                <a:sym typeface="Poppins"/>
              </a:rPr>
              <a:t>e tratamiento </a:t>
            </a:r>
            <a:r>
              <a:rPr b="0" i="0" lang="es-CO" sz="2400" u="none" cap="none" strike="noStrike">
                <a:solidFill>
                  <a:srgbClr val="000000"/>
                </a:solidFill>
                <a:latin typeface="Poppins"/>
                <a:ea typeface="Poppins"/>
                <a:cs typeface="Poppins"/>
                <a:sym typeface="Poppins"/>
              </a:rPr>
              <a:t>de las </a:t>
            </a:r>
            <a:r>
              <a:rPr b="0" i="1" lang="es-CO" sz="2400" u="none" cap="none" strike="noStrike">
                <a:solidFill>
                  <a:srgbClr val="000000"/>
                </a:solidFill>
                <a:latin typeface="Poppins"/>
                <a:ea typeface="Poppins"/>
                <a:cs typeface="Poppins"/>
                <a:sym typeface="Poppins"/>
              </a:rPr>
              <a:t>pacientes con cáncer de mama llevadas a biopsia de ganglio centinela.</a:t>
            </a:r>
            <a:endParaRPr b="0" i="1" sz="2400" u="none" cap="none" strike="noStrike">
              <a:solidFill>
                <a:srgbClr val="000000"/>
              </a:solidFill>
              <a:latin typeface="Poppins"/>
              <a:ea typeface="Poppins"/>
              <a:cs typeface="Poppins"/>
              <a:sym typeface="Poppins"/>
            </a:endParaRPr>
          </a:p>
          <a:p>
            <a:pPr indent="0" lvl="0" marL="457200" marR="0" rtl="0" algn="just">
              <a:lnSpc>
                <a:spcPct val="100000"/>
              </a:lnSpc>
              <a:spcBef>
                <a:spcPts val="0"/>
              </a:spcBef>
              <a:spcAft>
                <a:spcPts val="0"/>
              </a:spcAft>
              <a:buClr>
                <a:srgbClr val="000000"/>
              </a:buClr>
              <a:buSzPts val="1600"/>
              <a:buFont typeface="Arial"/>
              <a:buNone/>
            </a:pPr>
            <a:r>
              <a:t/>
            </a:r>
            <a:endParaRPr b="0" i="0" sz="2400" u="none" cap="none" strike="noStrike">
              <a:solidFill>
                <a:srgbClr val="000000"/>
              </a:solidFill>
              <a:latin typeface="Poppins"/>
              <a:ea typeface="Poppins"/>
              <a:cs typeface="Poppins"/>
              <a:sym typeface="Poppins"/>
            </a:endParaRPr>
          </a:p>
          <a:p>
            <a:pPr indent="-425450" lvl="0" marL="457200" marR="0" rtl="0" algn="just">
              <a:lnSpc>
                <a:spcPct val="100000"/>
              </a:lnSpc>
              <a:spcBef>
                <a:spcPts val="0"/>
              </a:spcBef>
              <a:spcAft>
                <a:spcPts val="0"/>
              </a:spcAft>
              <a:buClr>
                <a:srgbClr val="000000"/>
              </a:buClr>
              <a:buSzPts val="3100"/>
              <a:buFont typeface="Arial"/>
              <a:buChar char="●"/>
            </a:pPr>
            <a:r>
              <a:rPr b="0" i="0" lang="es-CO" sz="2400" u="none" cap="none" strike="noStrike">
                <a:solidFill>
                  <a:srgbClr val="000000"/>
                </a:solidFill>
                <a:latin typeface="Poppins"/>
                <a:ea typeface="Poppins"/>
                <a:cs typeface="Poppins"/>
                <a:sym typeface="Poppins"/>
              </a:rPr>
              <a:t>Establecer </a:t>
            </a:r>
            <a:r>
              <a:rPr lang="es-CO" sz="2400">
                <a:latin typeface="Poppins"/>
                <a:ea typeface="Poppins"/>
                <a:cs typeface="Poppins"/>
                <a:sym typeface="Poppins"/>
              </a:rPr>
              <a:t>la </a:t>
            </a:r>
            <a:r>
              <a:rPr b="1" i="0" lang="es-CO" sz="2400" u="none" cap="none" strike="noStrike">
                <a:solidFill>
                  <a:srgbClr val="000000"/>
                </a:solidFill>
                <a:latin typeface="Poppins"/>
                <a:ea typeface="Poppins"/>
                <a:cs typeface="Poppins"/>
                <a:sym typeface="Poppins"/>
              </a:rPr>
              <a:t>recidiva local, regional y a distancia</a:t>
            </a:r>
            <a:r>
              <a:rPr b="0" i="0" lang="es-CO" sz="2400" u="none" cap="none" strike="noStrike">
                <a:solidFill>
                  <a:srgbClr val="000000"/>
                </a:solidFill>
                <a:latin typeface="Poppins"/>
                <a:ea typeface="Poppins"/>
                <a:cs typeface="Poppins"/>
                <a:sym typeface="Poppins"/>
              </a:rPr>
              <a:t> de las pacientes con</a:t>
            </a:r>
            <a:r>
              <a:rPr b="0" i="1" lang="es-CO" sz="2400" u="none" cap="none" strike="noStrike">
                <a:solidFill>
                  <a:srgbClr val="000000"/>
                </a:solidFill>
                <a:latin typeface="Poppins"/>
                <a:ea typeface="Poppins"/>
                <a:cs typeface="Poppins"/>
                <a:sym typeface="Poppins"/>
              </a:rPr>
              <a:t> cáncer de mama temprano</a:t>
            </a:r>
            <a:r>
              <a:rPr b="0" i="0" lang="es-CO" sz="2400" u="none" cap="none" strike="noStrike">
                <a:solidFill>
                  <a:srgbClr val="000000"/>
                </a:solidFill>
                <a:latin typeface="Poppins"/>
                <a:ea typeface="Poppins"/>
                <a:cs typeface="Poppins"/>
                <a:sym typeface="Poppins"/>
              </a:rPr>
              <a:t> después de ser sometidas a biopsia de ganglio centinela cuyo resultado fue </a:t>
            </a:r>
            <a:r>
              <a:rPr b="1" i="0" lang="es-CO" sz="2400" u="none" cap="none" strike="noStrike">
                <a:solidFill>
                  <a:srgbClr val="000000"/>
                </a:solidFill>
                <a:latin typeface="Poppins"/>
                <a:ea typeface="Poppins"/>
                <a:cs typeface="Poppins"/>
                <a:sym typeface="Poppins"/>
              </a:rPr>
              <a:t>negativo para metástasis.</a:t>
            </a:r>
            <a:endParaRPr b="1" i="0" sz="2400" u="none" cap="none" strike="noStrike">
              <a:solidFill>
                <a:srgbClr val="000000"/>
              </a:solidFill>
              <a:latin typeface="Poppins"/>
              <a:ea typeface="Poppins"/>
              <a:cs typeface="Poppins"/>
              <a:sym typeface="Poppins"/>
            </a:endParaRPr>
          </a:p>
          <a:p>
            <a:pPr indent="0" lvl="0" marL="457200" marR="0" rtl="0" algn="just">
              <a:lnSpc>
                <a:spcPct val="100000"/>
              </a:lnSpc>
              <a:spcBef>
                <a:spcPts val="0"/>
              </a:spcBef>
              <a:spcAft>
                <a:spcPts val="0"/>
              </a:spcAft>
              <a:buClr>
                <a:srgbClr val="000000"/>
              </a:buClr>
              <a:buSzPts val="1600"/>
              <a:buFont typeface="Arial"/>
              <a:buNone/>
            </a:pPr>
            <a:r>
              <a:t/>
            </a:r>
            <a:endParaRPr b="0" i="0" sz="2400" u="none" cap="none" strike="noStrike">
              <a:solidFill>
                <a:srgbClr val="000000"/>
              </a:solidFill>
              <a:latin typeface="Poppins"/>
              <a:ea typeface="Poppins"/>
              <a:cs typeface="Poppins"/>
              <a:sym typeface="Poppins"/>
            </a:endParaRPr>
          </a:p>
          <a:p>
            <a:pPr indent="-425450" lvl="0" marL="457200" marR="0" rtl="0" algn="just">
              <a:lnSpc>
                <a:spcPct val="100000"/>
              </a:lnSpc>
              <a:spcBef>
                <a:spcPts val="0"/>
              </a:spcBef>
              <a:spcAft>
                <a:spcPts val="0"/>
              </a:spcAft>
              <a:buClr>
                <a:srgbClr val="000000"/>
              </a:buClr>
              <a:buSzPts val="3100"/>
              <a:buFont typeface="Arial"/>
              <a:buChar char="●"/>
            </a:pPr>
            <a:r>
              <a:rPr b="0" i="0" lang="es-CO" sz="2400" u="none" cap="none" strike="noStrike">
                <a:solidFill>
                  <a:srgbClr val="000000"/>
                </a:solidFill>
                <a:latin typeface="Poppins"/>
                <a:ea typeface="Poppins"/>
                <a:cs typeface="Poppins"/>
                <a:sym typeface="Poppins"/>
              </a:rPr>
              <a:t>Establecer </a:t>
            </a:r>
            <a:r>
              <a:rPr lang="es-CO" sz="2400">
                <a:latin typeface="Poppins"/>
                <a:ea typeface="Poppins"/>
                <a:cs typeface="Poppins"/>
                <a:sym typeface="Poppins"/>
              </a:rPr>
              <a:t>la</a:t>
            </a:r>
            <a:r>
              <a:rPr b="1" i="0" lang="es-CO" sz="2400" u="none" cap="none" strike="noStrike">
                <a:solidFill>
                  <a:srgbClr val="000000"/>
                </a:solidFill>
                <a:latin typeface="Poppins"/>
                <a:ea typeface="Poppins"/>
                <a:cs typeface="Poppins"/>
                <a:sym typeface="Poppins"/>
              </a:rPr>
              <a:t> recidiva local, regional y a distancia</a:t>
            </a:r>
            <a:r>
              <a:rPr b="0" i="0" lang="es-CO" sz="2400" u="none" cap="none" strike="noStrike">
                <a:solidFill>
                  <a:srgbClr val="000000"/>
                </a:solidFill>
                <a:latin typeface="Poppins"/>
                <a:ea typeface="Poppins"/>
                <a:cs typeface="Poppins"/>
                <a:sym typeface="Poppins"/>
              </a:rPr>
              <a:t> de las pacientes con </a:t>
            </a:r>
            <a:r>
              <a:rPr b="0" i="1" lang="es-CO" sz="2400" u="none" cap="none" strike="noStrike">
                <a:solidFill>
                  <a:srgbClr val="000000"/>
                </a:solidFill>
                <a:latin typeface="Poppins"/>
                <a:ea typeface="Poppins"/>
                <a:cs typeface="Poppins"/>
                <a:sym typeface="Poppins"/>
              </a:rPr>
              <a:t>cáncer de mama temprano</a:t>
            </a:r>
            <a:r>
              <a:rPr b="0" i="0" lang="es-CO" sz="2400" u="none" cap="none" strike="noStrike">
                <a:solidFill>
                  <a:srgbClr val="000000"/>
                </a:solidFill>
                <a:latin typeface="Poppins"/>
                <a:ea typeface="Poppins"/>
                <a:cs typeface="Poppins"/>
                <a:sym typeface="Poppins"/>
              </a:rPr>
              <a:t> después de ser sometidas a biopsia de ganglio centinela cuyo resultado fue </a:t>
            </a:r>
            <a:r>
              <a:rPr b="1" i="0" lang="es-CO" sz="2400" u="none" cap="none" strike="noStrike">
                <a:solidFill>
                  <a:srgbClr val="000000"/>
                </a:solidFill>
                <a:latin typeface="Poppins"/>
                <a:ea typeface="Poppins"/>
                <a:cs typeface="Poppins"/>
                <a:sym typeface="Poppins"/>
              </a:rPr>
              <a:t>positivo para metástasis </a:t>
            </a:r>
            <a:r>
              <a:rPr b="1" lang="es-CO" sz="2400">
                <a:latin typeface="Poppins"/>
                <a:ea typeface="Poppins"/>
                <a:cs typeface="Poppins"/>
                <a:sym typeface="Poppins"/>
              </a:rPr>
              <a:t>en quienes se omitió la linfadenectomia</a:t>
            </a:r>
            <a:r>
              <a:rPr lang="es-CO" sz="2400">
                <a:latin typeface="Poppins"/>
                <a:ea typeface="Poppins"/>
                <a:cs typeface="Poppins"/>
                <a:sym typeface="Poppins"/>
              </a:rPr>
              <a:t>.</a:t>
            </a:r>
            <a:endParaRPr b="1" i="0" sz="2400" u="none" cap="none" strike="noStrike">
              <a:solidFill>
                <a:srgbClr val="000000"/>
              </a:solidFill>
              <a:latin typeface="Poppins"/>
              <a:ea typeface="Poppins"/>
              <a:cs typeface="Poppins"/>
              <a:sym typeface="Poppi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39"/>
          <p:cNvSpPr txBox="1"/>
          <p:nvPr>
            <p:ph type="title"/>
          </p:nvPr>
        </p:nvSpPr>
        <p:spPr>
          <a:xfrm>
            <a:off x="743172" y="549050"/>
            <a:ext cx="11257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Poppins"/>
              <a:buNone/>
            </a:pPr>
            <a:r>
              <a:rPr lang="es-CO"/>
              <a:t>Objetivos Específicos </a:t>
            </a:r>
            <a:endParaRPr/>
          </a:p>
        </p:txBody>
      </p:sp>
      <p:sp>
        <p:nvSpPr>
          <p:cNvPr id="268" name="Google Shape;268;p39"/>
          <p:cNvSpPr txBox="1"/>
          <p:nvPr/>
        </p:nvSpPr>
        <p:spPr>
          <a:xfrm>
            <a:off x="138560" y="1827450"/>
            <a:ext cx="11958000" cy="4017300"/>
          </a:xfrm>
          <a:prstGeom prst="rect">
            <a:avLst/>
          </a:prstGeom>
          <a:noFill/>
          <a:ln>
            <a:noFill/>
          </a:ln>
        </p:spPr>
        <p:txBody>
          <a:bodyPr anchorCtr="0" anchor="t" bIns="91425" lIns="91425" spcFirstLastPara="1" rIns="91425" wrap="square" tIns="91425">
            <a:spAutoFit/>
          </a:bodyPr>
          <a:lstStyle/>
          <a:p>
            <a:pPr indent="0" lvl="0" marL="0" marR="0" rtl="0" algn="just">
              <a:lnSpc>
                <a:spcPct val="100000"/>
              </a:lnSpc>
              <a:spcBef>
                <a:spcPts val="0"/>
              </a:spcBef>
              <a:spcAft>
                <a:spcPts val="0"/>
              </a:spcAft>
              <a:buNone/>
            </a:pPr>
            <a:r>
              <a:t/>
            </a:r>
            <a:endParaRPr b="0" i="0" sz="2100" u="none" cap="none" strike="noStrike">
              <a:solidFill>
                <a:srgbClr val="000000"/>
              </a:solidFill>
              <a:latin typeface="Poppins"/>
              <a:ea typeface="Poppins"/>
              <a:cs typeface="Poppins"/>
              <a:sym typeface="Poppins"/>
            </a:endParaRPr>
          </a:p>
          <a:p>
            <a:pPr indent="0" lvl="0" marL="0" marR="0" rtl="0" algn="just">
              <a:lnSpc>
                <a:spcPct val="100000"/>
              </a:lnSpc>
              <a:spcBef>
                <a:spcPts val="0"/>
              </a:spcBef>
              <a:spcAft>
                <a:spcPts val="0"/>
              </a:spcAft>
              <a:buClr>
                <a:srgbClr val="000000"/>
              </a:buClr>
              <a:buSzPts val="1600"/>
              <a:buFont typeface="Arial"/>
              <a:buNone/>
            </a:pPr>
            <a:r>
              <a:t/>
            </a:r>
            <a:endParaRPr b="0" i="0" sz="2100" u="none" cap="none" strike="noStrike">
              <a:solidFill>
                <a:srgbClr val="000000"/>
              </a:solidFill>
              <a:latin typeface="Poppins"/>
              <a:ea typeface="Poppins"/>
              <a:cs typeface="Poppins"/>
              <a:sym typeface="Poppins"/>
            </a:endParaRPr>
          </a:p>
          <a:p>
            <a:pPr indent="-400050" lvl="0" marL="457200" marR="0" rtl="0" algn="just">
              <a:lnSpc>
                <a:spcPct val="100000"/>
              </a:lnSpc>
              <a:spcBef>
                <a:spcPts val="0"/>
              </a:spcBef>
              <a:spcAft>
                <a:spcPts val="0"/>
              </a:spcAft>
              <a:buClr>
                <a:srgbClr val="000000"/>
              </a:buClr>
              <a:buSzPts val="2700"/>
              <a:buFont typeface="Arial"/>
              <a:buChar char="●"/>
            </a:pPr>
            <a:r>
              <a:rPr b="0" i="0" lang="es-CO" sz="2100" u="none" cap="none" strike="noStrike">
                <a:solidFill>
                  <a:srgbClr val="000000"/>
                </a:solidFill>
                <a:latin typeface="Poppins"/>
                <a:ea typeface="Poppins"/>
                <a:cs typeface="Poppins"/>
                <a:sym typeface="Poppins"/>
              </a:rPr>
              <a:t>Evaluar </a:t>
            </a:r>
            <a:r>
              <a:rPr lang="es-CO" sz="2100">
                <a:latin typeface="Poppins"/>
                <a:ea typeface="Poppins"/>
                <a:cs typeface="Poppins"/>
                <a:sym typeface="Poppins"/>
              </a:rPr>
              <a:t> la </a:t>
            </a:r>
            <a:r>
              <a:rPr b="1" i="0" lang="es-CO" sz="2100" u="none" cap="none" strike="noStrike">
                <a:solidFill>
                  <a:srgbClr val="000000"/>
                </a:solidFill>
                <a:latin typeface="Poppins"/>
                <a:ea typeface="Poppins"/>
                <a:cs typeface="Poppins"/>
                <a:sym typeface="Poppins"/>
              </a:rPr>
              <a:t>recidiva local, regional y a distancia</a:t>
            </a:r>
            <a:r>
              <a:rPr b="0" i="0" lang="es-CO" sz="2100" u="none" cap="none" strike="noStrike">
                <a:solidFill>
                  <a:srgbClr val="000000"/>
                </a:solidFill>
                <a:latin typeface="Poppins"/>
                <a:ea typeface="Poppins"/>
                <a:cs typeface="Poppins"/>
                <a:sym typeface="Poppins"/>
              </a:rPr>
              <a:t> de las pacientes con cáncer de mama temprano y localmente avanzado con y sin metástasis en la biopsia de ganglio centinela </a:t>
            </a:r>
            <a:r>
              <a:rPr b="1" i="0" lang="es-CO" sz="2100" u="none" cap="none" strike="noStrike">
                <a:solidFill>
                  <a:srgbClr val="000000"/>
                </a:solidFill>
                <a:latin typeface="Poppins"/>
                <a:ea typeface="Poppins"/>
                <a:cs typeface="Poppins"/>
                <a:sym typeface="Poppins"/>
              </a:rPr>
              <a:t>post quimioterapia neoadyuvante. </a:t>
            </a:r>
            <a:endParaRPr b="1" i="0" sz="2100" u="none" cap="none" strike="noStrike">
              <a:solidFill>
                <a:srgbClr val="000000"/>
              </a:solidFill>
              <a:latin typeface="Poppins"/>
              <a:ea typeface="Poppins"/>
              <a:cs typeface="Poppins"/>
              <a:sym typeface="Poppins"/>
            </a:endParaRPr>
          </a:p>
          <a:p>
            <a:pPr indent="0" lvl="0" marL="457200" marR="0" rtl="0" algn="just">
              <a:lnSpc>
                <a:spcPct val="100000"/>
              </a:lnSpc>
              <a:spcBef>
                <a:spcPts val="0"/>
              </a:spcBef>
              <a:spcAft>
                <a:spcPts val="0"/>
              </a:spcAft>
              <a:buClr>
                <a:srgbClr val="000000"/>
              </a:buClr>
              <a:buSzPts val="1600"/>
              <a:buFont typeface="Arial"/>
              <a:buNone/>
            </a:pPr>
            <a:r>
              <a:t/>
            </a:r>
            <a:endParaRPr b="0" i="0" sz="2100" u="none" cap="none" strike="noStrike">
              <a:solidFill>
                <a:srgbClr val="000000"/>
              </a:solidFill>
              <a:latin typeface="Poppins"/>
              <a:ea typeface="Poppins"/>
              <a:cs typeface="Poppins"/>
              <a:sym typeface="Poppins"/>
            </a:endParaRPr>
          </a:p>
          <a:p>
            <a:pPr indent="-400050" lvl="0" marL="457200" marR="0" rtl="0" algn="just">
              <a:lnSpc>
                <a:spcPct val="100000"/>
              </a:lnSpc>
              <a:spcBef>
                <a:spcPts val="0"/>
              </a:spcBef>
              <a:spcAft>
                <a:spcPts val="0"/>
              </a:spcAft>
              <a:buClr>
                <a:srgbClr val="000000"/>
              </a:buClr>
              <a:buSzPts val="2700"/>
              <a:buFont typeface="Arial"/>
              <a:buChar char="●"/>
            </a:pPr>
            <a:r>
              <a:rPr b="0" i="0" lang="es-CO" sz="2100" u="none" cap="none" strike="noStrike">
                <a:solidFill>
                  <a:srgbClr val="000000"/>
                </a:solidFill>
                <a:latin typeface="Poppins"/>
                <a:ea typeface="Poppins"/>
                <a:cs typeface="Poppins"/>
                <a:sym typeface="Poppins"/>
              </a:rPr>
              <a:t>Calcular el </a:t>
            </a:r>
            <a:r>
              <a:rPr b="1" i="0" lang="es-CO" sz="2100" u="none" cap="none" strike="noStrike">
                <a:solidFill>
                  <a:srgbClr val="000000"/>
                </a:solidFill>
                <a:latin typeface="Poppins"/>
                <a:ea typeface="Poppins"/>
                <a:cs typeface="Poppins"/>
                <a:sym typeface="Poppins"/>
              </a:rPr>
              <a:t>tiempo al evento</a:t>
            </a:r>
            <a:r>
              <a:rPr b="0" i="0" lang="es-CO" sz="2100" u="none" cap="none" strike="noStrike">
                <a:solidFill>
                  <a:srgbClr val="000000"/>
                </a:solidFill>
                <a:latin typeface="Poppins"/>
                <a:ea typeface="Poppins"/>
                <a:cs typeface="Poppins"/>
                <a:sym typeface="Poppins"/>
              </a:rPr>
              <a:t> </a:t>
            </a:r>
            <a:r>
              <a:rPr b="0" i="1" lang="es-CO" sz="2100" u="none" cap="none" strike="noStrike">
                <a:solidFill>
                  <a:srgbClr val="000000"/>
                </a:solidFill>
                <a:latin typeface="Poppins"/>
                <a:ea typeface="Poppins"/>
                <a:cs typeface="Poppins"/>
                <a:sym typeface="Poppins"/>
              </a:rPr>
              <a:t>(muerte o recaída)</a:t>
            </a:r>
            <a:r>
              <a:rPr b="0" i="0" lang="es-CO" sz="2100" u="none" cap="none" strike="noStrike">
                <a:solidFill>
                  <a:srgbClr val="000000"/>
                </a:solidFill>
                <a:latin typeface="Poppins"/>
                <a:ea typeface="Poppins"/>
                <a:cs typeface="Poppins"/>
                <a:sym typeface="Poppins"/>
              </a:rPr>
              <a:t> y medir la</a:t>
            </a:r>
            <a:r>
              <a:rPr b="1" i="0" lang="es-CO" sz="2100" u="none" cap="none" strike="noStrike">
                <a:solidFill>
                  <a:srgbClr val="000000"/>
                </a:solidFill>
                <a:latin typeface="Poppins"/>
                <a:ea typeface="Poppins"/>
                <a:cs typeface="Poppins"/>
                <a:sym typeface="Poppins"/>
              </a:rPr>
              <a:t> frecuencia</a:t>
            </a:r>
            <a:r>
              <a:rPr b="0" i="0" lang="es-CO" sz="2100" u="none" cap="none" strike="noStrike">
                <a:solidFill>
                  <a:srgbClr val="000000"/>
                </a:solidFill>
                <a:latin typeface="Poppins"/>
                <a:ea typeface="Poppins"/>
                <a:cs typeface="Poppins"/>
                <a:sym typeface="Poppins"/>
              </a:rPr>
              <a:t> de estos eventos</a:t>
            </a:r>
            <a:endParaRPr b="0" i="0" sz="2100" u="none" cap="none" strike="noStrike">
              <a:solidFill>
                <a:srgbClr val="000000"/>
              </a:solidFill>
              <a:latin typeface="Poppins"/>
              <a:ea typeface="Poppins"/>
              <a:cs typeface="Poppins"/>
              <a:sym typeface="Poppins"/>
            </a:endParaRPr>
          </a:p>
          <a:p>
            <a:pPr indent="0" lvl="0" marL="0" marR="0" rtl="0" algn="just">
              <a:lnSpc>
                <a:spcPct val="100000"/>
              </a:lnSpc>
              <a:spcBef>
                <a:spcPts val="0"/>
              </a:spcBef>
              <a:spcAft>
                <a:spcPts val="0"/>
              </a:spcAft>
              <a:buClr>
                <a:srgbClr val="000000"/>
              </a:buClr>
              <a:buSzPts val="1600"/>
              <a:buFont typeface="Arial"/>
              <a:buNone/>
            </a:pPr>
            <a:r>
              <a:t/>
            </a:r>
            <a:endParaRPr b="0" i="0" sz="2100" u="none" cap="none" strike="noStrike">
              <a:solidFill>
                <a:srgbClr val="000000"/>
              </a:solidFill>
              <a:latin typeface="Poppins"/>
              <a:ea typeface="Poppins"/>
              <a:cs typeface="Poppins"/>
              <a:sym typeface="Poppins"/>
            </a:endParaRPr>
          </a:p>
          <a:p>
            <a:pPr indent="-400050" lvl="0" marL="457200" marR="0" rtl="0" algn="just">
              <a:lnSpc>
                <a:spcPct val="100000"/>
              </a:lnSpc>
              <a:spcBef>
                <a:spcPts val="0"/>
              </a:spcBef>
              <a:spcAft>
                <a:spcPts val="0"/>
              </a:spcAft>
              <a:buClr>
                <a:srgbClr val="000000"/>
              </a:buClr>
              <a:buSzPts val="2700"/>
              <a:buFont typeface="Arial"/>
              <a:buChar char="●"/>
            </a:pPr>
            <a:r>
              <a:rPr b="0" i="0" lang="es-CO" sz="2100" u="none" cap="none" strike="noStrike">
                <a:solidFill>
                  <a:srgbClr val="000000"/>
                </a:solidFill>
                <a:latin typeface="Poppins"/>
                <a:ea typeface="Poppins"/>
                <a:cs typeface="Poppins"/>
                <a:sym typeface="Poppins"/>
              </a:rPr>
              <a:t>Determinar los </a:t>
            </a:r>
            <a:r>
              <a:rPr b="1" i="0" lang="es-CO" sz="2100" u="none" cap="none" strike="noStrike">
                <a:solidFill>
                  <a:srgbClr val="000000"/>
                </a:solidFill>
                <a:latin typeface="Poppins"/>
                <a:ea typeface="Poppins"/>
                <a:cs typeface="Poppins"/>
                <a:sym typeface="Poppins"/>
              </a:rPr>
              <a:t>tipos de complicaciones</a:t>
            </a:r>
            <a:r>
              <a:rPr b="0" i="0" lang="es-CO" sz="2100" u="none" cap="none" strike="noStrike">
                <a:solidFill>
                  <a:srgbClr val="000000"/>
                </a:solidFill>
                <a:latin typeface="Poppins"/>
                <a:ea typeface="Poppins"/>
                <a:cs typeface="Poppins"/>
                <a:sym typeface="Poppins"/>
              </a:rPr>
              <a:t> derivadas de la realización de la biopsia de ganglio centinela.  </a:t>
            </a:r>
            <a:endParaRPr b="0" i="0" sz="2100" u="none" cap="none" strike="noStrike">
              <a:solidFill>
                <a:srgbClr val="000000"/>
              </a:solidFill>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40"/>
          <p:cNvSpPr txBox="1"/>
          <p:nvPr>
            <p:ph type="title"/>
          </p:nvPr>
        </p:nvSpPr>
        <p:spPr>
          <a:xfrm>
            <a:off x="3376060" y="56595"/>
            <a:ext cx="5807100" cy="865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4000"/>
              <a:buFont typeface="Poppins"/>
              <a:buNone/>
            </a:pPr>
            <a:r>
              <a:rPr lang="es-CO"/>
              <a:t>Diseño del Estudio</a:t>
            </a:r>
            <a:endParaRPr/>
          </a:p>
        </p:txBody>
      </p:sp>
      <p:sp>
        <p:nvSpPr>
          <p:cNvPr id="274" name="Google Shape;274;p40"/>
          <p:cNvSpPr txBox="1"/>
          <p:nvPr/>
        </p:nvSpPr>
        <p:spPr>
          <a:xfrm>
            <a:off x="96725" y="835200"/>
            <a:ext cx="11939400" cy="1816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s-CO" sz="2800" u="none" cap="none" strike="noStrike">
                <a:solidFill>
                  <a:srgbClr val="000000"/>
                </a:solidFill>
                <a:latin typeface="Arial"/>
                <a:ea typeface="Arial"/>
                <a:cs typeface="Arial"/>
                <a:sym typeface="Arial"/>
              </a:rPr>
              <a:t>Estudio de </a:t>
            </a:r>
            <a:r>
              <a:rPr b="1" lang="es-CO" sz="2800"/>
              <a:t>retrospectivo observacional, analítico, de tipo cohorte histórica,</a:t>
            </a:r>
            <a:r>
              <a:rPr b="0" i="0" lang="es-CO" sz="2800" u="none" cap="none" strike="noStrike">
                <a:solidFill>
                  <a:srgbClr val="000000"/>
                </a:solidFill>
                <a:latin typeface="Arial"/>
                <a:ea typeface="Arial"/>
                <a:cs typeface="Arial"/>
                <a:sym typeface="Arial"/>
              </a:rPr>
              <a:t> que incluyó </a:t>
            </a:r>
            <a:r>
              <a:rPr b="1" i="0" lang="es-CO" sz="2800" u="none" cap="none" strike="noStrike">
                <a:solidFill>
                  <a:srgbClr val="000000"/>
                </a:solidFill>
                <a:latin typeface="Arial"/>
                <a:ea typeface="Arial"/>
                <a:cs typeface="Arial"/>
                <a:sym typeface="Arial"/>
              </a:rPr>
              <a:t>n = 787 </a:t>
            </a:r>
            <a:r>
              <a:rPr b="0" i="0" lang="es-CO" sz="2800" u="none" cap="none" strike="noStrike">
                <a:solidFill>
                  <a:srgbClr val="000000"/>
                </a:solidFill>
                <a:latin typeface="Arial"/>
                <a:ea typeface="Arial"/>
                <a:cs typeface="Arial"/>
                <a:sym typeface="Arial"/>
              </a:rPr>
              <a:t>pacientes con cáncer de mama en estadios clínicos</a:t>
            </a:r>
            <a:r>
              <a:rPr b="1" i="0" lang="es-CO" sz="2800" u="none" cap="none" strike="noStrike">
                <a:solidFill>
                  <a:srgbClr val="000000"/>
                </a:solidFill>
                <a:latin typeface="Arial"/>
                <a:ea typeface="Arial"/>
                <a:cs typeface="Arial"/>
                <a:sym typeface="Arial"/>
              </a:rPr>
              <a:t> I–IIIA</a:t>
            </a:r>
            <a:r>
              <a:rPr b="0" i="0" lang="es-CO" sz="2800" u="none" cap="none" strike="noStrike">
                <a:solidFill>
                  <a:srgbClr val="000000"/>
                </a:solidFill>
                <a:latin typeface="Arial"/>
                <a:ea typeface="Arial"/>
                <a:cs typeface="Arial"/>
                <a:sym typeface="Arial"/>
              </a:rPr>
              <a:t>, tratadas entre </a:t>
            </a:r>
            <a:r>
              <a:rPr b="1" i="0" lang="es-CO" sz="2800" u="none" cap="none" strike="noStrike">
                <a:solidFill>
                  <a:srgbClr val="000000"/>
                </a:solidFill>
                <a:latin typeface="Arial"/>
                <a:ea typeface="Arial"/>
                <a:cs typeface="Arial"/>
                <a:sym typeface="Arial"/>
              </a:rPr>
              <a:t>2013 y 2023 </a:t>
            </a:r>
            <a:r>
              <a:rPr b="0" i="0" lang="es-CO" sz="2800" u="none" cap="none" strike="noStrike">
                <a:solidFill>
                  <a:srgbClr val="000000"/>
                </a:solidFill>
                <a:latin typeface="Arial"/>
                <a:ea typeface="Arial"/>
                <a:cs typeface="Arial"/>
                <a:sym typeface="Arial"/>
              </a:rPr>
              <a:t>en la UFSYTB del Instituto Nacional de Cancerología (INC) de Colombia</a:t>
            </a:r>
            <a:endParaRPr b="0" i="0" sz="2800" u="none" cap="none" strike="noStrike">
              <a:solidFill>
                <a:srgbClr val="000000"/>
              </a:solidFill>
              <a:latin typeface="Arial"/>
              <a:ea typeface="Arial"/>
              <a:cs typeface="Arial"/>
              <a:sym typeface="Arial"/>
            </a:endParaRPr>
          </a:p>
        </p:txBody>
      </p:sp>
      <p:graphicFrame>
        <p:nvGraphicFramePr>
          <p:cNvPr id="275" name="Google Shape;275;p40"/>
          <p:cNvGraphicFramePr/>
          <p:nvPr/>
        </p:nvGraphicFramePr>
        <p:xfrm>
          <a:off x="319334" y="3585358"/>
          <a:ext cx="3000000" cy="3000000"/>
        </p:xfrm>
        <a:graphic>
          <a:graphicData uri="http://schemas.openxmlformats.org/drawingml/2006/table">
            <a:tbl>
              <a:tblPr bandRow="1" firstRow="1">
                <a:noFill/>
                <a:tableStyleId>{60BA2FEE-F5A8-4D24-B216-6E2F1D1CE988}</a:tableStyleId>
              </a:tblPr>
              <a:tblGrid>
                <a:gridCol w="2227025"/>
              </a:tblGrid>
              <a:tr h="287600">
                <a:tc>
                  <a:txBody>
                    <a:bodyPr/>
                    <a:lstStyle/>
                    <a:p>
                      <a:pPr indent="0" lvl="0" marL="0" marR="0" rtl="0" algn="ctr">
                        <a:lnSpc>
                          <a:spcPct val="100000"/>
                        </a:lnSpc>
                        <a:spcBef>
                          <a:spcPts val="0"/>
                        </a:spcBef>
                        <a:spcAft>
                          <a:spcPts val="0"/>
                        </a:spcAft>
                        <a:buClr>
                          <a:schemeClr val="dk1"/>
                        </a:buClr>
                        <a:buSzPts val="1200"/>
                        <a:buFont typeface="Poppins"/>
                        <a:buNone/>
                      </a:pPr>
                      <a:r>
                        <a:rPr b="1" lang="es-CO" sz="1600">
                          <a:latin typeface="Poppins"/>
                          <a:ea typeface="Poppins"/>
                          <a:cs typeface="Poppins"/>
                          <a:sym typeface="Poppins"/>
                        </a:rPr>
                        <a:t>Lugar</a:t>
                      </a:r>
                      <a:endParaRPr b="1" sz="1600" u="none" cap="none" strike="noStrike">
                        <a:solidFill>
                          <a:srgbClr val="1152B3"/>
                        </a:solidFill>
                        <a:latin typeface="Poppins"/>
                        <a:ea typeface="Poppins"/>
                        <a:cs typeface="Poppins"/>
                        <a:sym typeface="Poppins"/>
                      </a:endParaRPr>
                    </a:p>
                  </a:txBody>
                  <a:tcPr marT="45725" marB="45725" marR="91450" marL="91450"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r>
              <a:tr h="496775">
                <a:tc>
                  <a:txBody>
                    <a:bodyPr/>
                    <a:lstStyle/>
                    <a:p>
                      <a:pPr indent="0" lvl="0" marL="0" marR="0" rtl="0" algn="l">
                        <a:lnSpc>
                          <a:spcPct val="100000"/>
                        </a:lnSpc>
                        <a:spcBef>
                          <a:spcPts val="0"/>
                        </a:spcBef>
                        <a:spcAft>
                          <a:spcPts val="0"/>
                        </a:spcAft>
                        <a:buClr>
                          <a:schemeClr val="accent1"/>
                        </a:buClr>
                        <a:buSzPts val="2800"/>
                        <a:buFont typeface="Poppins"/>
                        <a:buNone/>
                      </a:pPr>
                      <a:r>
                        <a:t/>
                      </a:r>
                      <a:endParaRPr b="1" sz="3200" u="none" cap="none" strike="noStrike">
                        <a:solidFill>
                          <a:schemeClr val="accent1"/>
                        </a:solidFill>
                        <a:latin typeface="Poppins"/>
                        <a:ea typeface="Poppins"/>
                        <a:cs typeface="Poppins"/>
                        <a:sym typeface="Poppins"/>
                      </a:endParaRPr>
                    </a:p>
                  </a:txBody>
                  <a:tcPr marT="45725" marB="45725" marR="91450" marL="91450"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r>
              <a:tr h="1542625">
                <a:tc>
                  <a:txBody>
                    <a:bodyPr/>
                    <a:lstStyle/>
                    <a:p>
                      <a:pPr indent="0" lvl="0" marL="0" marR="0" rtl="0" algn="ctr">
                        <a:lnSpc>
                          <a:spcPct val="100000"/>
                        </a:lnSpc>
                        <a:spcBef>
                          <a:spcPts val="0"/>
                        </a:spcBef>
                        <a:spcAft>
                          <a:spcPts val="0"/>
                        </a:spcAft>
                        <a:buClr>
                          <a:srgbClr val="000000"/>
                        </a:buClr>
                        <a:buSzPts val="1200"/>
                        <a:buFont typeface="Arial"/>
                        <a:buNone/>
                      </a:pPr>
                      <a:r>
                        <a:rPr b="1" lang="es-CO" sz="1600" u="none" cap="none" strike="noStrike">
                          <a:latin typeface="Poppins"/>
                          <a:ea typeface="Poppins"/>
                          <a:cs typeface="Poppins"/>
                          <a:sym typeface="Poppins"/>
                        </a:rPr>
                        <a:t>Instituto Nacional de Cancerología</a:t>
                      </a:r>
                      <a:r>
                        <a:rPr lang="es-CO" sz="1600" u="none" cap="none" strike="noStrike">
                          <a:latin typeface="Poppins"/>
                          <a:ea typeface="Poppins"/>
                          <a:cs typeface="Poppins"/>
                          <a:sym typeface="Poppins"/>
                        </a:rPr>
                        <a:t>, Bogotá, Colombia. UF de Mama y Tejidos Blandos </a:t>
                      </a:r>
                      <a:endParaRPr sz="1600" u="none" cap="none" strike="noStrike">
                        <a:solidFill>
                          <a:srgbClr val="1152B3"/>
                        </a:solidFill>
                        <a:latin typeface="Poppins"/>
                        <a:ea typeface="Poppins"/>
                        <a:cs typeface="Poppins"/>
                        <a:sym typeface="Poppins"/>
                      </a:endParaRPr>
                    </a:p>
                  </a:txBody>
                  <a:tcPr marT="45725" marB="45725" marR="91450" marL="91450"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r>
            </a:tbl>
          </a:graphicData>
        </a:graphic>
      </p:graphicFrame>
      <p:graphicFrame>
        <p:nvGraphicFramePr>
          <p:cNvPr id="276" name="Google Shape;276;p40"/>
          <p:cNvGraphicFramePr/>
          <p:nvPr/>
        </p:nvGraphicFramePr>
        <p:xfrm>
          <a:off x="3053660" y="3334821"/>
          <a:ext cx="3000000" cy="3000000"/>
        </p:xfrm>
        <a:graphic>
          <a:graphicData uri="http://schemas.openxmlformats.org/drawingml/2006/table">
            <a:tbl>
              <a:tblPr bandRow="1" firstRow="1">
                <a:noFill/>
                <a:tableStyleId>{60BA2FEE-F5A8-4D24-B216-6E2F1D1CE988}</a:tableStyleId>
              </a:tblPr>
              <a:tblGrid>
                <a:gridCol w="5906575"/>
              </a:tblGrid>
              <a:tr h="280575">
                <a:tc>
                  <a:txBody>
                    <a:bodyPr/>
                    <a:lstStyle/>
                    <a:p>
                      <a:pPr indent="0" lvl="0" marL="0" marR="0" rtl="0" algn="ctr">
                        <a:lnSpc>
                          <a:spcPct val="100000"/>
                        </a:lnSpc>
                        <a:spcBef>
                          <a:spcPts val="0"/>
                        </a:spcBef>
                        <a:spcAft>
                          <a:spcPts val="0"/>
                        </a:spcAft>
                        <a:buClr>
                          <a:schemeClr val="dk1"/>
                        </a:buClr>
                        <a:buSzPts val="1200"/>
                        <a:buFont typeface="Poppins"/>
                        <a:buNone/>
                      </a:pPr>
                      <a:r>
                        <a:rPr b="1" lang="es-CO" sz="1600">
                          <a:latin typeface="Poppins"/>
                          <a:ea typeface="Poppins"/>
                          <a:cs typeface="Poppins"/>
                          <a:sym typeface="Poppins"/>
                        </a:rPr>
                        <a:t>Población</a:t>
                      </a:r>
                      <a:r>
                        <a:rPr b="1" lang="es-CO" sz="1600" u="none" cap="none" strike="noStrike">
                          <a:latin typeface="Poppins"/>
                          <a:ea typeface="Poppins"/>
                          <a:cs typeface="Poppins"/>
                          <a:sym typeface="Poppins"/>
                        </a:rPr>
                        <a:t> Blanco</a:t>
                      </a:r>
                      <a:endParaRPr b="1" sz="1600" u="none" cap="none" strike="noStrike">
                        <a:solidFill>
                          <a:srgbClr val="1152B3"/>
                        </a:solidFill>
                        <a:latin typeface="Poppins"/>
                        <a:ea typeface="Poppins"/>
                        <a:cs typeface="Poppins"/>
                        <a:sym typeface="Poppins"/>
                      </a:endParaRPr>
                    </a:p>
                  </a:txBody>
                  <a:tcPr marT="45725" marB="45725" marR="91450" marL="91450"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r>
              <a:tr h="453175">
                <a:tc>
                  <a:txBody>
                    <a:bodyPr/>
                    <a:lstStyle/>
                    <a:p>
                      <a:pPr indent="0" lvl="0" marL="0" marR="0" rtl="0" algn="l">
                        <a:lnSpc>
                          <a:spcPct val="100000"/>
                        </a:lnSpc>
                        <a:spcBef>
                          <a:spcPts val="0"/>
                        </a:spcBef>
                        <a:spcAft>
                          <a:spcPts val="0"/>
                        </a:spcAft>
                        <a:buClr>
                          <a:schemeClr val="dk2"/>
                        </a:buClr>
                        <a:buSzPts val="2800"/>
                        <a:buFont typeface="Poppins"/>
                        <a:buNone/>
                      </a:pPr>
                      <a:r>
                        <a:t/>
                      </a:r>
                      <a:endParaRPr b="1" sz="3200" u="none" cap="none" strike="noStrike">
                        <a:solidFill>
                          <a:schemeClr val="dk2"/>
                        </a:solidFill>
                        <a:latin typeface="Poppins"/>
                        <a:ea typeface="Poppins"/>
                        <a:cs typeface="Poppins"/>
                        <a:sym typeface="Poppins"/>
                      </a:endParaRPr>
                    </a:p>
                  </a:txBody>
                  <a:tcPr marT="45725" marB="45725" marR="91450" marL="91450"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r>
              <a:tr h="1647475">
                <a:tc>
                  <a:txBody>
                    <a:bodyPr/>
                    <a:lstStyle/>
                    <a:p>
                      <a:pPr indent="0" lvl="0" marL="0" marR="0" rtl="0" algn="ctr">
                        <a:lnSpc>
                          <a:spcPct val="70000"/>
                        </a:lnSpc>
                        <a:spcBef>
                          <a:spcPts val="0"/>
                        </a:spcBef>
                        <a:spcAft>
                          <a:spcPts val="0"/>
                        </a:spcAft>
                        <a:buClr>
                          <a:srgbClr val="000000"/>
                        </a:buClr>
                        <a:buSzPts val="1200"/>
                        <a:buFont typeface="Arial"/>
                        <a:buNone/>
                      </a:pPr>
                      <a:r>
                        <a:rPr lang="es-CO" sz="1800" u="none" cap="none" strike="noStrike">
                          <a:latin typeface="Poppins"/>
                          <a:ea typeface="Poppins"/>
                          <a:cs typeface="Poppins"/>
                          <a:sym typeface="Poppins"/>
                        </a:rPr>
                        <a:t>Mujeres con cáncer de mama infiltrante estadios clínicos </a:t>
                      </a:r>
                      <a:r>
                        <a:rPr b="1" lang="es-CO" sz="1800" u="none" cap="none" strike="noStrike">
                          <a:latin typeface="Poppins"/>
                          <a:ea typeface="Poppins"/>
                          <a:cs typeface="Poppins"/>
                          <a:sym typeface="Poppins"/>
                        </a:rPr>
                        <a:t>I y IIA,</a:t>
                      </a:r>
                      <a:r>
                        <a:rPr lang="es-CO" sz="1800" u="none" cap="none" strike="noStrike">
                          <a:latin typeface="Poppins"/>
                          <a:ea typeface="Poppins"/>
                          <a:cs typeface="Poppins"/>
                          <a:sym typeface="Poppins"/>
                        </a:rPr>
                        <a:t> y mujeres con cáncer de mama infiltrante estadios clínicos</a:t>
                      </a:r>
                      <a:r>
                        <a:rPr b="1" lang="es-CO" sz="1800" u="none" cap="none" strike="noStrike">
                          <a:latin typeface="Poppins"/>
                          <a:ea typeface="Poppins"/>
                          <a:cs typeface="Poppins"/>
                          <a:sym typeface="Poppins"/>
                        </a:rPr>
                        <a:t> IIA, IIB y IIIA (T3, N1) posterior a terapia neoadyuvante. </a:t>
                      </a:r>
                      <a:endParaRPr b="1" sz="2000">
                        <a:latin typeface="Poppins"/>
                        <a:ea typeface="Poppins"/>
                        <a:cs typeface="Poppins"/>
                        <a:sym typeface="Poppins"/>
                      </a:endParaRPr>
                    </a:p>
                  </a:txBody>
                  <a:tcPr marT="45725" marB="45725" marR="91450" marL="91450"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r>
              <a:tr h="319850">
                <a:tc>
                  <a:txBody>
                    <a:bodyPr/>
                    <a:lstStyle/>
                    <a:p>
                      <a:pPr indent="0" lvl="0" marL="0" marR="0" rtl="0" algn="ctr">
                        <a:lnSpc>
                          <a:spcPct val="100000"/>
                        </a:lnSpc>
                        <a:spcBef>
                          <a:spcPts val="0"/>
                        </a:spcBef>
                        <a:spcAft>
                          <a:spcPts val="0"/>
                        </a:spcAft>
                        <a:buClr>
                          <a:srgbClr val="000000"/>
                        </a:buClr>
                        <a:buSzPts val="1600"/>
                        <a:buFont typeface="Arial"/>
                        <a:buNone/>
                      </a:pPr>
                      <a:r>
                        <a:t/>
                      </a:r>
                      <a:endParaRPr b="1" sz="2000" u="none" cap="none" strike="noStrike">
                        <a:solidFill>
                          <a:srgbClr val="1152B3"/>
                        </a:solidFill>
                        <a:latin typeface="Poppins"/>
                        <a:ea typeface="Poppins"/>
                        <a:cs typeface="Poppins"/>
                        <a:sym typeface="Poppins"/>
                      </a:endParaRPr>
                    </a:p>
                  </a:txBody>
                  <a:tcPr marT="45725" marB="45725" marR="91450" marL="91450"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r>
            </a:tbl>
          </a:graphicData>
        </a:graphic>
      </p:graphicFrame>
      <p:graphicFrame>
        <p:nvGraphicFramePr>
          <p:cNvPr id="277" name="Google Shape;277;p40"/>
          <p:cNvGraphicFramePr/>
          <p:nvPr/>
        </p:nvGraphicFramePr>
        <p:xfrm>
          <a:off x="9467515" y="3381015"/>
          <a:ext cx="3000000" cy="3000000"/>
        </p:xfrm>
        <a:graphic>
          <a:graphicData uri="http://schemas.openxmlformats.org/drawingml/2006/table">
            <a:tbl>
              <a:tblPr bandRow="1" firstRow="1">
                <a:noFill/>
                <a:tableStyleId>{60BA2FEE-F5A8-4D24-B216-6E2F1D1CE988}</a:tableStyleId>
              </a:tblPr>
              <a:tblGrid>
                <a:gridCol w="2227025"/>
              </a:tblGrid>
              <a:tr h="320800">
                <a:tc>
                  <a:txBody>
                    <a:bodyPr/>
                    <a:lstStyle/>
                    <a:p>
                      <a:pPr indent="0" lvl="0" marL="0" marR="0" rtl="0" algn="ctr">
                        <a:lnSpc>
                          <a:spcPct val="100000"/>
                        </a:lnSpc>
                        <a:spcBef>
                          <a:spcPts val="0"/>
                        </a:spcBef>
                        <a:spcAft>
                          <a:spcPts val="0"/>
                        </a:spcAft>
                        <a:buClr>
                          <a:schemeClr val="dk1"/>
                        </a:buClr>
                        <a:buSzPts val="1200"/>
                        <a:buFont typeface="Poppins"/>
                        <a:buNone/>
                      </a:pPr>
                      <a:r>
                        <a:rPr b="1" lang="es-CO" sz="1800">
                          <a:latin typeface="Poppins"/>
                          <a:ea typeface="Poppins"/>
                          <a:cs typeface="Poppins"/>
                          <a:sym typeface="Poppins"/>
                        </a:rPr>
                        <a:t>Tiempo</a:t>
                      </a:r>
                      <a:endParaRPr b="1" sz="1800" u="none" cap="none" strike="noStrike">
                        <a:solidFill>
                          <a:srgbClr val="1152B3"/>
                        </a:solidFill>
                        <a:latin typeface="Poppins"/>
                        <a:ea typeface="Poppins"/>
                        <a:cs typeface="Poppins"/>
                        <a:sym typeface="Poppins"/>
                      </a:endParaRPr>
                    </a:p>
                  </a:txBody>
                  <a:tcPr marT="45725" marB="45725" marR="91450" marL="91450"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r>
              <a:tr h="461750">
                <a:tc>
                  <a:txBody>
                    <a:bodyPr/>
                    <a:lstStyle/>
                    <a:p>
                      <a:pPr indent="0" lvl="0" marL="0" rtl="0" algn="l">
                        <a:spcBef>
                          <a:spcPts val="0"/>
                        </a:spcBef>
                        <a:spcAft>
                          <a:spcPts val="0"/>
                        </a:spcAft>
                        <a:buNone/>
                      </a:pPr>
                      <a:r>
                        <a:t/>
                      </a:r>
                      <a:endParaRPr sz="2000">
                        <a:latin typeface="Poppins"/>
                        <a:ea typeface="Poppins"/>
                        <a:cs typeface="Poppins"/>
                        <a:sym typeface="Poppins"/>
                      </a:endParaRPr>
                    </a:p>
                  </a:txBody>
                  <a:tcPr marT="45725" marB="45725" marR="91450" marL="91450"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r>
              <a:tr h="1417900">
                <a:tc>
                  <a:txBody>
                    <a:bodyPr/>
                    <a:lstStyle/>
                    <a:p>
                      <a:pPr indent="0" lvl="0" marL="0" marR="0" rtl="0" algn="ctr">
                        <a:lnSpc>
                          <a:spcPct val="100000"/>
                        </a:lnSpc>
                        <a:spcBef>
                          <a:spcPts val="0"/>
                        </a:spcBef>
                        <a:spcAft>
                          <a:spcPts val="0"/>
                        </a:spcAft>
                        <a:buClr>
                          <a:srgbClr val="000000"/>
                        </a:buClr>
                        <a:buSzPts val="1200"/>
                        <a:buFont typeface="Arial"/>
                        <a:buNone/>
                      </a:pPr>
                      <a:r>
                        <a:rPr lang="es-CO" sz="1800">
                          <a:solidFill>
                            <a:srgbClr val="4F4F4F"/>
                          </a:solidFill>
                          <a:latin typeface="Poppins"/>
                          <a:ea typeface="Poppins"/>
                          <a:cs typeface="Poppins"/>
                          <a:sym typeface="Poppins"/>
                        </a:rPr>
                        <a:t>desde el 1 de septiembre de 2013 hasta el 31 de agosto de 2023</a:t>
                      </a:r>
                      <a:endParaRPr sz="1800" u="none" cap="none" strike="noStrike">
                        <a:solidFill>
                          <a:srgbClr val="1152B3"/>
                        </a:solidFill>
                        <a:latin typeface="Poppins"/>
                        <a:ea typeface="Poppins"/>
                        <a:cs typeface="Poppins"/>
                        <a:sym typeface="Poppins"/>
                      </a:endParaRPr>
                    </a:p>
                  </a:txBody>
                  <a:tcPr marT="45725" marB="45725" marR="91450" marL="91450"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41"/>
          <p:cNvSpPr txBox="1"/>
          <p:nvPr>
            <p:ph type="title"/>
          </p:nvPr>
        </p:nvSpPr>
        <p:spPr>
          <a:xfrm>
            <a:off x="743172" y="549050"/>
            <a:ext cx="11257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Poppins"/>
              <a:buNone/>
            </a:pPr>
            <a:r>
              <a:rPr lang="es-CO"/>
              <a:t>Criterios de Inclusión y Exclusión</a:t>
            </a:r>
            <a:endParaRPr/>
          </a:p>
        </p:txBody>
      </p:sp>
      <p:sp>
        <p:nvSpPr>
          <p:cNvPr id="283" name="Google Shape;283;p41"/>
          <p:cNvSpPr txBox="1"/>
          <p:nvPr>
            <p:ph idx="1" type="body"/>
          </p:nvPr>
        </p:nvSpPr>
        <p:spPr>
          <a:xfrm>
            <a:off x="145825" y="1878300"/>
            <a:ext cx="6246300" cy="4776300"/>
          </a:xfrm>
          <a:prstGeom prst="rect">
            <a:avLst/>
          </a:prstGeom>
          <a:noFill/>
          <a:ln>
            <a:noFill/>
          </a:ln>
        </p:spPr>
        <p:txBody>
          <a:bodyPr anchorCtr="0" anchor="t" bIns="45700" lIns="91425" spcFirstLastPara="1" rIns="91425" wrap="square" tIns="45700">
            <a:noAutofit/>
          </a:bodyPr>
          <a:lstStyle/>
          <a:p>
            <a:pPr indent="0" lvl="0" marL="457200" rtl="0" algn="just">
              <a:lnSpc>
                <a:spcPct val="100000"/>
              </a:lnSpc>
              <a:spcBef>
                <a:spcPts val="0"/>
              </a:spcBef>
              <a:spcAft>
                <a:spcPts val="0"/>
              </a:spcAft>
              <a:buSzPts val="2000"/>
              <a:buNone/>
            </a:pPr>
            <a:r>
              <a:rPr lang="es-CO">
                <a:solidFill>
                  <a:schemeClr val="accent5"/>
                </a:solidFill>
                <a:highlight>
                  <a:srgbClr val="FFFFFF"/>
                </a:highlight>
                <a:latin typeface="Poppins"/>
                <a:ea typeface="Poppins"/>
                <a:cs typeface="Poppins"/>
                <a:sym typeface="Poppins"/>
              </a:rPr>
              <a:t>Criterios de inclusión: </a:t>
            </a:r>
            <a:endParaRPr>
              <a:solidFill>
                <a:schemeClr val="accent5"/>
              </a:solidFill>
              <a:highlight>
                <a:srgbClr val="FFFFFF"/>
              </a:highlight>
              <a:latin typeface="Poppins"/>
              <a:ea typeface="Poppins"/>
              <a:cs typeface="Poppins"/>
              <a:sym typeface="Poppins"/>
            </a:endParaRPr>
          </a:p>
          <a:p>
            <a:pPr indent="0" lvl="0" marL="0" rtl="0" algn="just">
              <a:lnSpc>
                <a:spcPct val="100000"/>
              </a:lnSpc>
              <a:spcBef>
                <a:spcPts val="0"/>
              </a:spcBef>
              <a:spcAft>
                <a:spcPts val="0"/>
              </a:spcAft>
              <a:buSzPts val="2000"/>
              <a:buNone/>
            </a:pPr>
            <a:r>
              <a:t/>
            </a:r>
            <a:endParaRPr>
              <a:solidFill>
                <a:schemeClr val="accent5"/>
              </a:solidFill>
              <a:highlight>
                <a:srgbClr val="FFFFFF"/>
              </a:highlight>
              <a:latin typeface="Poppins"/>
              <a:ea typeface="Poppins"/>
              <a:cs typeface="Poppins"/>
              <a:sym typeface="Poppins"/>
            </a:endParaRPr>
          </a:p>
          <a:p>
            <a:pPr indent="-355600" lvl="0" marL="457200" rtl="0" algn="just">
              <a:lnSpc>
                <a:spcPct val="100000"/>
              </a:lnSpc>
              <a:spcBef>
                <a:spcPts val="1000"/>
              </a:spcBef>
              <a:spcAft>
                <a:spcPts val="0"/>
              </a:spcAft>
              <a:buClr>
                <a:schemeClr val="accent5"/>
              </a:buClr>
              <a:buSzPts val="2000"/>
              <a:buFont typeface="Poppins"/>
              <a:buChar char="●"/>
            </a:pPr>
            <a:r>
              <a:rPr b="0" lang="es-CO">
                <a:solidFill>
                  <a:schemeClr val="accent5"/>
                </a:solidFill>
                <a:highlight>
                  <a:srgbClr val="FFFFFF"/>
                </a:highlight>
                <a:latin typeface="Poppins"/>
                <a:ea typeface="Poppins"/>
                <a:cs typeface="Poppins"/>
                <a:sym typeface="Poppins"/>
              </a:rPr>
              <a:t>M</a:t>
            </a:r>
            <a:r>
              <a:rPr b="0" lang="es-CO">
                <a:solidFill>
                  <a:schemeClr val="accent5"/>
                </a:solidFill>
                <a:highlight>
                  <a:srgbClr val="FFFFFF"/>
                </a:highlight>
                <a:latin typeface="Poppins"/>
                <a:ea typeface="Poppins"/>
                <a:cs typeface="Poppins"/>
                <a:sym typeface="Poppins"/>
              </a:rPr>
              <a:t>ujeres </a:t>
            </a:r>
            <a:r>
              <a:rPr lang="es-CO">
                <a:solidFill>
                  <a:schemeClr val="accent5"/>
                </a:solidFill>
                <a:highlight>
                  <a:srgbClr val="FFFFFF"/>
                </a:highlight>
                <a:latin typeface="Poppins"/>
                <a:ea typeface="Poppins"/>
                <a:cs typeface="Poppins"/>
                <a:sym typeface="Poppins"/>
              </a:rPr>
              <a:t>mayores de 18 años</a:t>
            </a:r>
            <a:endParaRPr>
              <a:solidFill>
                <a:schemeClr val="accent5"/>
              </a:solidFill>
              <a:highlight>
                <a:srgbClr val="FFFFFF"/>
              </a:highlight>
              <a:latin typeface="Poppins"/>
              <a:ea typeface="Poppins"/>
              <a:cs typeface="Poppins"/>
              <a:sym typeface="Poppins"/>
            </a:endParaRPr>
          </a:p>
          <a:p>
            <a:pPr indent="-355600" lvl="0" marL="457200" rtl="0" algn="just">
              <a:lnSpc>
                <a:spcPct val="100000"/>
              </a:lnSpc>
              <a:spcBef>
                <a:spcPts val="1000"/>
              </a:spcBef>
              <a:spcAft>
                <a:spcPts val="0"/>
              </a:spcAft>
              <a:buClr>
                <a:schemeClr val="accent5"/>
              </a:buClr>
              <a:buSzPts val="2000"/>
              <a:buFont typeface="Poppins"/>
              <a:buChar char="●"/>
            </a:pPr>
            <a:r>
              <a:rPr lang="es-CO">
                <a:solidFill>
                  <a:schemeClr val="accent5"/>
                </a:solidFill>
                <a:highlight>
                  <a:srgbClr val="FFFFFF"/>
                </a:highlight>
                <a:latin typeface="Poppins"/>
                <a:ea typeface="Poppins"/>
                <a:cs typeface="Poppins"/>
                <a:sym typeface="Poppins"/>
              </a:rPr>
              <a:t>Confirmación histopatológica de cáncer de mama infiltrante</a:t>
            </a:r>
            <a:endParaRPr>
              <a:solidFill>
                <a:schemeClr val="accent5"/>
              </a:solidFill>
              <a:highlight>
                <a:srgbClr val="FFFFFF"/>
              </a:highlight>
              <a:latin typeface="Poppins"/>
              <a:ea typeface="Poppins"/>
              <a:cs typeface="Poppins"/>
              <a:sym typeface="Poppins"/>
            </a:endParaRPr>
          </a:p>
          <a:p>
            <a:pPr indent="-355600" lvl="0" marL="457200" rtl="0" algn="just">
              <a:lnSpc>
                <a:spcPct val="100000"/>
              </a:lnSpc>
              <a:spcBef>
                <a:spcPts val="1000"/>
              </a:spcBef>
              <a:spcAft>
                <a:spcPts val="0"/>
              </a:spcAft>
              <a:buClr>
                <a:schemeClr val="accent5"/>
              </a:buClr>
              <a:buSzPts val="2000"/>
              <a:buFont typeface="Poppins"/>
              <a:buChar char="●"/>
            </a:pPr>
            <a:r>
              <a:rPr b="0" lang="es-CO">
                <a:solidFill>
                  <a:schemeClr val="accent5"/>
                </a:solidFill>
                <a:highlight>
                  <a:srgbClr val="FFFFFF"/>
                </a:highlight>
                <a:latin typeface="Poppins"/>
                <a:ea typeface="Poppins"/>
                <a:cs typeface="Poppins"/>
                <a:sym typeface="Poppins"/>
              </a:rPr>
              <a:t>Estadificación clínica</a:t>
            </a:r>
            <a:r>
              <a:rPr lang="es-CO">
                <a:solidFill>
                  <a:schemeClr val="accent5"/>
                </a:solidFill>
                <a:highlight>
                  <a:srgbClr val="FFFFFF"/>
                </a:highlight>
                <a:latin typeface="Poppins"/>
                <a:ea typeface="Poppins"/>
                <a:cs typeface="Poppins"/>
                <a:sym typeface="Poppins"/>
              </a:rPr>
              <a:t> I a IIIA (únicamente T3, N1)</a:t>
            </a:r>
            <a:endParaRPr>
              <a:solidFill>
                <a:schemeClr val="accent5"/>
              </a:solidFill>
              <a:highlight>
                <a:srgbClr val="FFFFFF"/>
              </a:highlight>
              <a:latin typeface="Poppins"/>
              <a:ea typeface="Poppins"/>
              <a:cs typeface="Poppins"/>
              <a:sym typeface="Poppins"/>
            </a:endParaRPr>
          </a:p>
          <a:p>
            <a:pPr indent="-355600" lvl="0" marL="457200" rtl="0" algn="just">
              <a:lnSpc>
                <a:spcPct val="100000"/>
              </a:lnSpc>
              <a:spcBef>
                <a:spcPts val="1000"/>
              </a:spcBef>
              <a:spcAft>
                <a:spcPts val="0"/>
              </a:spcAft>
              <a:buClr>
                <a:schemeClr val="accent5"/>
              </a:buClr>
              <a:buSzPts val="2000"/>
              <a:buFont typeface="Poppins"/>
              <a:buChar char="●"/>
            </a:pPr>
            <a:r>
              <a:rPr b="0" lang="es-CO">
                <a:solidFill>
                  <a:schemeClr val="accent5"/>
                </a:solidFill>
                <a:highlight>
                  <a:srgbClr val="FFFFFF"/>
                </a:highlight>
                <a:latin typeface="Poppins"/>
                <a:ea typeface="Poppins"/>
                <a:cs typeface="Poppins"/>
                <a:sym typeface="Poppins"/>
              </a:rPr>
              <a:t>Llevadas</a:t>
            </a:r>
            <a:r>
              <a:rPr lang="es-CO">
                <a:solidFill>
                  <a:schemeClr val="accent5"/>
                </a:solidFill>
                <a:highlight>
                  <a:srgbClr val="FFFFFF"/>
                </a:highlight>
                <a:latin typeface="Poppins"/>
                <a:ea typeface="Poppins"/>
                <a:cs typeface="Poppins"/>
                <a:sym typeface="Poppins"/>
              </a:rPr>
              <a:t> Upfront SLNB o post-NACT SLNB más cirugía del tumor primario</a:t>
            </a:r>
            <a:endParaRPr>
              <a:solidFill>
                <a:schemeClr val="accent5"/>
              </a:solidFill>
              <a:highlight>
                <a:srgbClr val="FFFFFF"/>
              </a:highlight>
              <a:latin typeface="Poppins"/>
              <a:ea typeface="Poppins"/>
              <a:cs typeface="Poppins"/>
              <a:sym typeface="Poppins"/>
            </a:endParaRPr>
          </a:p>
          <a:p>
            <a:pPr indent="-355600" lvl="0" marL="457200" rtl="0" algn="l">
              <a:lnSpc>
                <a:spcPct val="100000"/>
              </a:lnSpc>
              <a:spcBef>
                <a:spcPts val="1000"/>
              </a:spcBef>
              <a:spcAft>
                <a:spcPts val="0"/>
              </a:spcAft>
              <a:buClr>
                <a:schemeClr val="accent5"/>
              </a:buClr>
              <a:buSzPts val="2000"/>
              <a:buFont typeface="Poppins"/>
              <a:buChar char="●"/>
            </a:pPr>
            <a:r>
              <a:rPr lang="es-CO">
                <a:solidFill>
                  <a:schemeClr val="accent5"/>
                </a:solidFill>
                <a:highlight>
                  <a:srgbClr val="FFFFFF"/>
                </a:highlight>
                <a:latin typeface="Poppins"/>
                <a:ea typeface="Poppins"/>
                <a:cs typeface="Poppins"/>
                <a:sym typeface="Poppins"/>
              </a:rPr>
              <a:t>Tratamiento sistémico adyuvante completo</a:t>
            </a:r>
            <a:r>
              <a:rPr b="0" lang="es-CO">
                <a:solidFill>
                  <a:schemeClr val="accent5"/>
                </a:solidFill>
                <a:highlight>
                  <a:srgbClr val="FFFFFF"/>
                </a:highlight>
                <a:latin typeface="Poppins"/>
                <a:ea typeface="Poppins"/>
                <a:cs typeface="Poppins"/>
                <a:sym typeface="Poppins"/>
              </a:rPr>
              <a:t> (quimioterapia y/o terapia blanco y/o terapia hormonal) y radioterapia (RT) </a:t>
            </a:r>
            <a:r>
              <a:rPr lang="es-CO">
                <a:solidFill>
                  <a:schemeClr val="accent5"/>
                </a:solidFill>
                <a:highlight>
                  <a:srgbClr val="FFFFFF"/>
                </a:highlight>
                <a:latin typeface="Poppins"/>
                <a:ea typeface="Poppins"/>
                <a:cs typeface="Poppins"/>
                <a:sym typeface="Poppins"/>
              </a:rPr>
              <a:t>en el INC.</a:t>
            </a:r>
            <a:endParaRPr>
              <a:solidFill>
                <a:schemeClr val="accent5"/>
              </a:solidFill>
              <a:highlight>
                <a:srgbClr val="FFFFFF"/>
              </a:highlight>
              <a:latin typeface="Poppins"/>
              <a:ea typeface="Poppins"/>
              <a:cs typeface="Poppins"/>
              <a:sym typeface="Poppins"/>
            </a:endParaRPr>
          </a:p>
          <a:p>
            <a:pPr indent="0" lvl="0" marL="0" rtl="0" algn="just">
              <a:lnSpc>
                <a:spcPct val="100000"/>
              </a:lnSpc>
              <a:spcBef>
                <a:spcPts val="0"/>
              </a:spcBef>
              <a:spcAft>
                <a:spcPts val="0"/>
              </a:spcAft>
              <a:buNone/>
            </a:pPr>
            <a:r>
              <a:t/>
            </a:r>
            <a:endParaRPr sz="1600">
              <a:solidFill>
                <a:schemeClr val="accent5"/>
              </a:solidFill>
              <a:highlight>
                <a:srgbClr val="FFFFFF"/>
              </a:highlight>
              <a:latin typeface="Poppins"/>
              <a:ea typeface="Poppins"/>
              <a:cs typeface="Poppins"/>
              <a:sym typeface="Poppins"/>
            </a:endParaRPr>
          </a:p>
          <a:p>
            <a:pPr indent="0" lvl="0" marL="0" rtl="0" algn="l">
              <a:lnSpc>
                <a:spcPct val="70000"/>
              </a:lnSpc>
              <a:spcBef>
                <a:spcPts val="0"/>
              </a:spcBef>
              <a:spcAft>
                <a:spcPts val="0"/>
              </a:spcAft>
              <a:buSzPts val="2000"/>
              <a:buNone/>
            </a:pPr>
            <a:r>
              <a:t/>
            </a:r>
            <a:endParaRPr sz="2800">
              <a:solidFill>
                <a:schemeClr val="accent5"/>
              </a:solidFill>
              <a:latin typeface="Poppins"/>
              <a:ea typeface="Poppins"/>
              <a:cs typeface="Poppins"/>
              <a:sym typeface="Poppins"/>
            </a:endParaRPr>
          </a:p>
          <a:p>
            <a:pPr indent="0" lvl="0" marL="0" rtl="0" algn="l">
              <a:lnSpc>
                <a:spcPct val="70000"/>
              </a:lnSpc>
              <a:spcBef>
                <a:spcPts val="0"/>
              </a:spcBef>
              <a:spcAft>
                <a:spcPts val="0"/>
              </a:spcAft>
              <a:buSzPts val="2000"/>
              <a:buNone/>
            </a:pPr>
            <a:r>
              <a:t/>
            </a:r>
            <a:endParaRPr sz="2800">
              <a:solidFill>
                <a:schemeClr val="accent5"/>
              </a:solidFill>
              <a:latin typeface="Poppins"/>
              <a:ea typeface="Poppins"/>
              <a:cs typeface="Poppins"/>
              <a:sym typeface="Poppins"/>
            </a:endParaRPr>
          </a:p>
          <a:p>
            <a:pPr indent="0" lvl="0" marL="0" rtl="0" algn="l">
              <a:lnSpc>
                <a:spcPct val="70000"/>
              </a:lnSpc>
              <a:spcBef>
                <a:spcPts val="0"/>
              </a:spcBef>
              <a:spcAft>
                <a:spcPts val="0"/>
              </a:spcAft>
              <a:buSzPts val="2000"/>
              <a:buNone/>
            </a:pPr>
            <a:r>
              <a:t/>
            </a:r>
            <a:endParaRPr b="0" sz="2800">
              <a:solidFill>
                <a:schemeClr val="accent5"/>
              </a:solidFill>
              <a:latin typeface="Poppins"/>
              <a:ea typeface="Poppins"/>
              <a:cs typeface="Poppins"/>
              <a:sym typeface="Poppins"/>
            </a:endParaRPr>
          </a:p>
          <a:p>
            <a:pPr indent="0" lvl="0" marL="0" rtl="0" algn="l">
              <a:lnSpc>
                <a:spcPct val="70000"/>
              </a:lnSpc>
              <a:spcBef>
                <a:spcPts val="0"/>
              </a:spcBef>
              <a:spcAft>
                <a:spcPts val="0"/>
              </a:spcAft>
              <a:buSzPts val="688"/>
              <a:buNone/>
            </a:pPr>
            <a:r>
              <a:t/>
            </a:r>
            <a:endParaRPr b="0" sz="2800">
              <a:solidFill>
                <a:schemeClr val="accent5"/>
              </a:solidFill>
              <a:latin typeface="Poppins"/>
              <a:ea typeface="Poppins"/>
              <a:cs typeface="Poppins"/>
              <a:sym typeface="Poppins"/>
            </a:endParaRPr>
          </a:p>
          <a:p>
            <a:pPr indent="0" lvl="0" marL="0" rtl="0" algn="l">
              <a:lnSpc>
                <a:spcPct val="70000"/>
              </a:lnSpc>
              <a:spcBef>
                <a:spcPts val="0"/>
              </a:spcBef>
              <a:spcAft>
                <a:spcPts val="0"/>
              </a:spcAft>
              <a:buClr>
                <a:schemeClr val="dk1"/>
              </a:buClr>
              <a:buSzPts val="1250"/>
              <a:buFont typeface="Arial"/>
              <a:buNone/>
            </a:pPr>
            <a:r>
              <a:t/>
            </a:r>
            <a:endParaRPr b="0" sz="2800">
              <a:solidFill>
                <a:schemeClr val="accent5"/>
              </a:solidFill>
              <a:latin typeface="Poppins"/>
              <a:ea typeface="Poppins"/>
              <a:cs typeface="Poppins"/>
              <a:sym typeface="Poppins"/>
            </a:endParaRPr>
          </a:p>
        </p:txBody>
      </p:sp>
      <p:sp>
        <p:nvSpPr>
          <p:cNvPr id="284" name="Google Shape;284;p41"/>
          <p:cNvSpPr txBox="1"/>
          <p:nvPr/>
        </p:nvSpPr>
        <p:spPr>
          <a:xfrm>
            <a:off x="6460125" y="1958125"/>
            <a:ext cx="5541000" cy="4925400"/>
          </a:xfrm>
          <a:prstGeom prst="rect">
            <a:avLst/>
          </a:prstGeom>
          <a:noFill/>
          <a:ln>
            <a:noFill/>
          </a:ln>
        </p:spPr>
        <p:txBody>
          <a:bodyPr anchorCtr="0" anchor="t" bIns="91425" lIns="91425" spcFirstLastPara="1" rIns="91425" wrap="square" tIns="91425">
            <a:spAutoFit/>
          </a:bodyPr>
          <a:lstStyle/>
          <a:p>
            <a:pPr indent="0" lvl="0" marL="457200" marR="0" rtl="0" algn="just">
              <a:lnSpc>
                <a:spcPct val="100000"/>
              </a:lnSpc>
              <a:spcBef>
                <a:spcPts val="0"/>
              </a:spcBef>
              <a:spcAft>
                <a:spcPts val="0"/>
              </a:spcAft>
              <a:buClr>
                <a:srgbClr val="000000"/>
              </a:buClr>
              <a:buSzPts val="1600"/>
              <a:buFont typeface="Arial"/>
              <a:buNone/>
            </a:pPr>
            <a:r>
              <a:rPr b="1" i="0" lang="es-CO" sz="1600" u="none" cap="none" strike="noStrike">
                <a:solidFill>
                  <a:srgbClr val="980000"/>
                </a:solidFill>
                <a:highlight>
                  <a:srgbClr val="FFFFFF"/>
                </a:highlight>
                <a:latin typeface="Poppins"/>
                <a:ea typeface="Poppins"/>
                <a:cs typeface="Poppins"/>
                <a:sym typeface="Poppins"/>
              </a:rPr>
              <a:t>Criterios de exclusión: </a:t>
            </a:r>
            <a:endParaRPr b="1" i="0" sz="1600" u="none" cap="none" strike="noStrike">
              <a:solidFill>
                <a:srgbClr val="980000"/>
              </a:solidFill>
              <a:highlight>
                <a:srgbClr val="FFFFFF"/>
              </a:highlight>
              <a:latin typeface="Poppins"/>
              <a:ea typeface="Poppins"/>
              <a:cs typeface="Poppins"/>
              <a:sym typeface="Poppins"/>
            </a:endParaRPr>
          </a:p>
          <a:p>
            <a:pPr indent="0" lvl="0" marL="0" marR="0" rtl="0" algn="just">
              <a:lnSpc>
                <a:spcPct val="100000"/>
              </a:lnSpc>
              <a:spcBef>
                <a:spcPts val="0"/>
              </a:spcBef>
              <a:spcAft>
                <a:spcPts val="0"/>
              </a:spcAft>
              <a:buClr>
                <a:srgbClr val="000000"/>
              </a:buClr>
              <a:buSzPts val="1600"/>
              <a:buFont typeface="Arial"/>
              <a:buNone/>
            </a:pPr>
            <a:r>
              <a:t/>
            </a:r>
            <a:endParaRPr b="1" i="0" sz="1600" u="none" cap="none" strike="noStrike">
              <a:solidFill>
                <a:srgbClr val="980000"/>
              </a:solidFill>
              <a:highlight>
                <a:srgbClr val="FFFFFF"/>
              </a:highlight>
              <a:latin typeface="Poppins"/>
              <a:ea typeface="Poppins"/>
              <a:cs typeface="Poppins"/>
              <a:sym typeface="Poppins"/>
            </a:endParaRPr>
          </a:p>
          <a:p>
            <a:pPr indent="-361950" lvl="0" marL="457200" marR="0" rtl="0" algn="just">
              <a:lnSpc>
                <a:spcPct val="100000"/>
              </a:lnSpc>
              <a:spcBef>
                <a:spcPts val="0"/>
              </a:spcBef>
              <a:spcAft>
                <a:spcPts val="0"/>
              </a:spcAft>
              <a:buClr>
                <a:srgbClr val="980000"/>
              </a:buClr>
              <a:buSzPts val="2100"/>
              <a:buFont typeface="Poppins"/>
              <a:buChar char="●"/>
            </a:pPr>
            <a:r>
              <a:rPr b="0" i="0" lang="es-CO" sz="1600" u="none" cap="none" strike="noStrike">
                <a:solidFill>
                  <a:srgbClr val="980000"/>
                </a:solidFill>
                <a:highlight>
                  <a:srgbClr val="FFFFFF"/>
                </a:highlight>
                <a:latin typeface="Poppins"/>
                <a:ea typeface="Poppins"/>
                <a:cs typeface="Poppins"/>
                <a:sym typeface="Poppins"/>
              </a:rPr>
              <a:t>Pacientes con diagnóstico de </a:t>
            </a:r>
            <a:r>
              <a:rPr b="1" i="0" lang="es-CO" sz="1600" u="none" cap="none" strike="noStrike">
                <a:solidFill>
                  <a:srgbClr val="980000"/>
                </a:solidFill>
                <a:highlight>
                  <a:srgbClr val="FFFFFF"/>
                </a:highlight>
                <a:latin typeface="Poppins"/>
                <a:ea typeface="Poppins"/>
                <a:cs typeface="Poppins"/>
                <a:sym typeface="Poppins"/>
              </a:rPr>
              <a:t>carcinoma ductal in situ</a:t>
            </a:r>
            <a:r>
              <a:rPr b="0" i="0" lang="es-CO" sz="1600" u="none" cap="none" strike="noStrike">
                <a:solidFill>
                  <a:srgbClr val="980000"/>
                </a:solidFill>
                <a:highlight>
                  <a:srgbClr val="FFFFFF"/>
                </a:highlight>
                <a:latin typeface="Poppins"/>
                <a:ea typeface="Poppins"/>
                <a:cs typeface="Poppins"/>
                <a:sym typeface="Poppins"/>
              </a:rPr>
              <a:t> sometidos a biopsia de ganglio centinela dentro de la UFMTB. </a:t>
            </a:r>
            <a:endParaRPr b="0" i="0" sz="1600" u="none" cap="none" strike="noStrike">
              <a:solidFill>
                <a:srgbClr val="980000"/>
              </a:solidFill>
              <a:highlight>
                <a:srgbClr val="FFFFFF"/>
              </a:highlight>
              <a:latin typeface="Poppins"/>
              <a:ea typeface="Poppins"/>
              <a:cs typeface="Poppins"/>
              <a:sym typeface="Poppins"/>
            </a:endParaRPr>
          </a:p>
          <a:p>
            <a:pPr indent="0" lvl="0" marL="0" marR="0" rtl="0" algn="just">
              <a:lnSpc>
                <a:spcPct val="100000"/>
              </a:lnSpc>
              <a:spcBef>
                <a:spcPts val="0"/>
              </a:spcBef>
              <a:spcAft>
                <a:spcPts val="0"/>
              </a:spcAft>
              <a:buClr>
                <a:srgbClr val="000000"/>
              </a:buClr>
              <a:buSzPts val="1600"/>
              <a:buFont typeface="Arial"/>
              <a:buNone/>
            </a:pPr>
            <a:r>
              <a:t/>
            </a:r>
            <a:endParaRPr b="0" i="0" sz="1600" u="none" cap="none" strike="noStrike">
              <a:solidFill>
                <a:srgbClr val="980000"/>
              </a:solidFill>
              <a:highlight>
                <a:srgbClr val="FFFFFF"/>
              </a:highlight>
              <a:latin typeface="Poppins"/>
              <a:ea typeface="Poppins"/>
              <a:cs typeface="Poppins"/>
              <a:sym typeface="Poppins"/>
            </a:endParaRPr>
          </a:p>
          <a:p>
            <a:pPr indent="-361950" lvl="0" marL="457200" marR="0" rtl="0" algn="just">
              <a:lnSpc>
                <a:spcPct val="100000"/>
              </a:lnSpc>
              <a:spcBef>
                <a:spcPts val="0"/>
              </a:spcBef>
              <a:spcAft>
                <a:spcPts val="0"/>
              </a:spcAft>
              <a:buClr>
                <a:srgbClr val="980000"/>
              </a:buClr>
              <a:buSzPts val="2100"/>
              <a:buFont typeface="Poppins"/>
              <a:buChar char="●"/>
            </a:pPr>
            <a:r>
              <a:rPr b="0" i="0" lang="es-CO" sz="1600" u="none" cap="none" strike="noStrike">
                <a:solidFill>
                  <a:srgbClr val="980000"/>
                </a:solidFill>
                <a:highlight>
                  <a:srgbClr val="FFFFFF"/>
                </a:highlight>
                <a:latin typeface="Poppins"/>
                <a:ea typeface="Poppins"/>
                <a:cs typeface="Poppins"/>
                <a:sym typeface="Poppins"/>
              </a:rPr>
              <a:t>Pacientes con diagnóstico de cáncer de mama cuyo procedimiento quirúrgico haya sido realizado en </a:t>
            </a:r>
            <a:r>
              <a:rPr b="1" i="0" lang="es-CO" sz="1600" u="none" cap="none" strike="noStrike">
                <a:solidFill>
                  <a:srgbClr val="980000"/>
                </a:solidFill>
                <a:highlight>
                  <a:srgbClr val="FFFFFF"/>
                </a:highlight>
                <a:latin typeface="Poppins"/>
                <a:ea typeface="Poppins"/>
                <a:cs typeface="Poppins"/>
                <a:sym typeface="Poppins"/>
              </a:rPr>
              <a:t>otra institución. </a:t>
            </a:r>
            <a:endParaRPr b="1" i="0" sz="1600" u="none" cap="none" strike="noStrike">
              <a:solidFill>
                <a:srgbClr val="980000"/>
              </a:solidFill>
              <a:highlight>
                <a:srgbClr val="FFFFFF"/>
              </a:highlight>
              <a:latin typeface="Poppins"/>
              <a:ea typeface="Poppins"/>
              <a:cs typeface="Poppins"/>
              <a:sym typeface="Poppins"/>
            </a:endParaRPr>
          </a:p>
          <a:p>
            <a:pPr indent="0" lvl="0" marL="457200" marR="0" rtl="0" algn="just">
              <a:lnSpc>
                <a:spcPct val="100000"/>
              </a:lnSpc>
              <a:spcBef>
                <a:spcPts val="0"/>
              </a:spcBef>
              <a:spcAft>
                <a:spcPts val="0"/>
              </a:spcAft>
              <a:buClr>
                <a:srgbClr val="000000"/>
              </a:buClr>
              <a:buSzPts val="1600"/>
              <a:buFont typeface="Arial"/>
              <a:buNone/>
            </a:pPr>
            <a:r>
              <a:t/>
            </a:r>
            <a:endParaRPr b="1" i="0" sz="1600" u="none" cap="none" strike="noStrike">
              <a:solidFill>
                <a:srgbClr val="980000"/>
              </a:solidFill>
              <a:highlight>
                <a:srgbClr val="FFFFFF"/>
              </a:highlight>
              <a:latin typeface="Poppins"/>
              <a:ea typeface="Poppins"/>
              <a:cs typeface="Poppins"/>
              <a:sym typeface="Poppins"/>
            </a:endParaRPr>
          </a:p>
          <a:p>
            <a:pPr indent="-361950" lvl="0" marL="457200" marR="0" rtl="0" algn="just">
              <a:lnSpc>
                <a:spcPct val="100000"/>
              </a:lnSpc>
              <a:spcBef>
                <a:spcPts val="0"/>
              </a:spcBef>
              <a:spcAft>
                <a:spcPts val="0"/>
              </a:spcAft>
              <a:buClr>
                <a:srgbClr val="980000"/>
              </a:buClr>
              <a:buSzPts val="2100"/>
              <a:buFont typeface="Poppins"/>
              <a:buChar char="●"/>
            </a:pPr>
            <a:r>
              <a:rPr b="0" i="0" lang="es-CO" sz="1600" u="none" cap="none" strike="noStrike">
                <a:solidFill>
                  <a:srgbClr val="980000"/>
                </a:solidFill>
                <a:highlight>
                  <a:srgbClr val="FFFFFF"/>
                </a:highlight>
                <a:latin typeface="Poppins"/>
                <a:ea typeface="Poppins"/>
                <a:cs typeface="Poppins"/>
                <a:sym typeface="Poppins"/>
              </a:rPr>
              <a:t>Pacientes que </a:t>
            </a:r>
            <a:r>
              <a:rPr b="1" i="0" lang="es-CO" sz="1600" u="none" cap="none" strike="noStrike">
                <a:solidFill>
                  <a:srgbClr val="980000"/>
                </a:solidFill>
                <a:highlight>
                  <a:srgbClr val="FFFFFF"/>
                </a:highlight>
                <a:latin typeface="Poppins"/>
                <a:ea typeface="Poppins"/>
                <a:cs typeface="Poppins"/>
                <a:sym typeface="Poppins"/>
              </a:rPr>
              <a:t>no continuaron controles </a:t>
            </a:r>
            <a:r>
              <a:rPr b="0" i="0" lang="es-CO" sz="1600" u="none" cap="none" strike="noStrike">
                <a:solidFill>
                  <a:srgbClr val="980000"/>
                </a:solidFill>
                <a:highlight>
                  <a:srgbClr val="FFFFFF"/>
                </a:highlight>
                <a:latin typeface="Poppins"/>
                <a:ea typeface="Poppins"/>
                <a:cs typeface="Poppins"/>
                <a:sym typeface="Poppins"/>
              </a:rPr>
              <a:t>en el INC después de completar la estadificación clínica. </a:t>
            </a:r>
            <a:endParaRPr b="0" i="0" sz="1600" u="none" cap="none" strike="noStrike">
              <a:solidFill>
                <a:srgbClr val="980000"/>
              </a:solidFill>
              <a:highlight>
                <a:srgbClr val="FFFFFF"/>
              </a:highlight>
              <a:latin typeface="Poppins"/>
              <a:ea typeface="Poppins"/>
              <a:cs typeface="Poppins"/>
              <a:sym typeface="Poppins"/>
            </a:endParaRPr>
          </a:p>
          <a:p>
            <a:pPr indent="0" lvl="0" marL="0" marR="0" rtl="0" algn="just">
              <a:lnSpc>
                <a:spcPct val="100000"/>
              </a:lnSpc>
              <a:spcBef>
                <a:spcPts val="0"/>
              </a:spcBef>
              <a:spcAft>
                <a:spcPts val="0"/>
              </a:spcAft>
              <a:buClr>
                <a:srgbClr val="000000"/>
              </a:buClr>
              <a:buSzPts val="1600"/>
              <a:buFont typeface="Arial"/>
              <a:buNone/>
            </a:pPr>
            <a:r>
              <a:t/>
            </a:r>
            <a:endParaRPr b="0" i="0" sz="1600" u="none" cap="none" strike="noStrike">
              <a:solidFill>
                <a:srgbClr val="980000"/>
              </a:solidFill>
              <a:highlight>
                <a:srgbClr val="FFFFFF"/>
              </a:highlight>
              <a:latin typeface="Poppins"/>
              <a:ea typeface="Poppins"/>
              <a:cs typeface="Poppins"/>
              <a:sym typeface="Poppins"/>
            </a:endParaRPr>
          </a:p>
          <a:p>
            <a:pPr indent="-361950" lvl="0" marL="457200" marR="0" rtl="0" algn="just">
              <a:lnSpc>
                <a:spcPct val="100000"/>
              </a:lnSpc>
              <a:spcBef>
                <a:spcPts val="0"/>
              </a:spcBef>
              <a:spcAft>
                <a:spcPts val="0"/>
              </a:spcAft>
              <a:buClr>
                <a:srgbClr val="980000"/>
              </a:buClr>
              <a:buSzPts val="2100"/>
              <a:buFont typeface="Poppins"/>
              <a:buChar char="●"/>
            </a:pPr>
            <a:r>
              <a:rPr b="0" i="0" lang="es-CO" sz="1600" u="none" cap="none" strike="noStrike">
                <a:solidFill>
                  <a:srgbClr val="980000"/>
                </a:solidFill>
                <a:highlight>
                  <a:srgbClr val="FFFFFF"/>
                </a:highlight>
                <a:latin typeface="Poppins"/>
                <a:ea typeface="Poppins"/>
                <a:cs typeface="Poppins"/>
                <a:sym typeface="Poppins"/>
              </a:rPr>
              <a:t>Pacientes con cáncer de mama en quienes </a:t>
            </a:r>
            <a:r>
              <a:rPr b="1" i="0" lang="es-CO" sz="1600" u="none" cap="none" strike="noStrike">
                <a:solidFill>
                  <a:srgbClr val="980000"/>
                </a:solidFill>
                <a:highlight>
                  <a:srgbClr val="FFFFFF"/>
                </a:highlight>
                <a:latin typeface="Poppins"/>
                <a:ea typeface="Poppins"/>
                <a:cs typeface="Poppins"/>
                <a:sym typeface="Poppins"/>
              </a:rPr>
              <a:t>no se logró identificar el ganglio centinela</a:t>
            </a:r>
            <a:r>
              <a:rPr b="0" i="0" lang="es-CO" sz="1600" u="none" cap="none" strike="noStrike">
                <a:solidFill>
                  <a:srgbClr val="980000"/>
                </a:solidFill>
                <a:highlight>
                  <a:srgbClr val="FFFFFF"/>
                </a:highlight>
                <a:latin typeface="Poppins"/>
                <a:ea typeface="Poppins"/>
                <a:cs typeface="Poppins"/>
                <a:sym typeface="Poppins"/>
              </a:rPr>
              <a:t> en el acto quirúrgico y por consiguiente se realizó vaciamiento axilar.</a:t>
            </a:r>
            <a:endParaRPr b="0" i="0" sz="1600" u="none" cap="none" strike="noStrike">
              <a:solidFill>
                <a:srgbClr val="980000"/>
              </a:solidFill>
              <a:highlight>
                <a:srgbClr val="FFFFFF"/>
              </a:highlight>
              <a:latin typeface="Poppins"/>
              <a:ea typeface="Poppins"/>
              <a:cs typeface="Poppins"/>
              <a:sym typeface="Poppins"/>
            </a:endParaRPr>
          </a:p>
        </p:txBody>
      </p:sp>
      <p:sp>
        <p:nvSpPr>
          <p:cNvPr id="285" name="Google Shape;285;p41"/>
          <p:cNvSpPr/>
          <p:nvPr/>
        </p:nvSpPr>
        <p:spPr>
          <a:xfrm rot="10800000">
            <a:off x="5836614" y="5120119"/>
            <a:ext cx="719329" cy="1534471"/>
          </a:xfrm>
          <a:custGeom>
            <a:rect b="b" l="l" r="r" t="t"/>
            <a:pathLst>
              <a:path extrusionOk="0" h="3959924" w="1856332">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rgbClr val="1152B3"/>
              </a:solidFill>
              <a:latin typeface="Raleway"/>
              <a:ea typeface="Raleway"/>
              <a:cs typeface="Raleway"/>
              <a:sym typeface="Raleway"/>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grpSp>
        <p:nvGrpSpPr>
          <p:cNvPr id="290" name="Google Shape;290;p42"/>
          <p:cNvGrpSpPr/>
          <p:nvPr/>
        </p:nvGrpSpPr>
        <p:grpSpPr>
          <a:xfrm>
            <a:off x="1003322" y="1589464"/>
            <a:ext cx="10258382" cy="3787938"/>
            <a:chOff x="977322" y="1968339"/>
            <a:chExt cx="10258382" cy="3787938"/>
          </a:xfrm>
        </p:grpSpPr>
        <p:grpSp>
          <p:nvGrpSpPr>
            <p:cNvPr id="291" name="Google Shape;291;p42"/>
            <p:cNvGrpSpPr/>
            <p:nvPr/>
          </p:nvGrpSpPr>
          <p:grpSpPr>
            <a:xfrm>
              <a:off x="977322" y="1968339"/>
              <a:ext cx="5132957" cy="1028614"/>
              <a:chOff x="-546679" y="1968338"/>
              <a:chExt cx="5132957" cy="1028614"/>
            </a:xfrm>
          </p:grpSpPr>
          <p:sp>
            <p:nvSpPr>
              <p:cNvPr id="292" name="Google Shape;292;p42"/>
              <p:cNvSpPr/>
              <p:nvPr/>
            </p:nvSpPr>
            <p:spPr>
              <a:xfrm>
                <a:off x="-546679" y="1968338"/>
                <a:ext cx="1026000" cy="1026000"/>
              </a:xfrm>
              <a:prstGeom prst="blockArc">
                <a:avLst>
                  <a:gd fmla="val 5349198" name="adj1"/>
                  <a:gd fmla="val 16233715" name="adj2"/>
                  <a:gd fmla="val 10217" name="adj3"/>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Raleway"/>
                  <a:ea typeface="Raleway"/>
                  <a:cs typeface="Raleway"/>
                  <a:sym typeface="Raleway"/>
                </a:endParaRPr>
              </a:p>
            </p:txBody>
          </p:sp>
          <p:sp>
            <p:nvSpPr>
              <p:cNvPr id="293" name="Google Shape;293;p42"/>
              <p:cNvSpPr/>
              <p:nvPr/>
            </p:nvSpPr>
            <p:spPr>
              <a:xfrm>
                <a:off x="-93722" y="1968338"/>
                <a:ext cx="4680000" cy="10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294" name="Google Shape;294;p42"/>
              <p:cNvSpPr/>
              <p:nvPr/>
            </p:nvSpPr>
            <p:spPr>
              <a:xfrm>
                <a:off x="-36573" y="2888952"/>
                <a:ext cx="3600000" cy="10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grpSp>
        <p:grpSp>
          <p:nvGrpSpPr>
            <p:cNvPr id="295" name="Google Shape;295;p42"/>
            <p:cNvGrpSpPr/>
            <p:nvPr/>
          </p:nvGrpSpPr>
          <p:grpSpPr>
            <a:xfrm>
              <a:off x="977322" y="3801539"/>
              <a:ext cx="4110106" cy="1028614"/>
              <a:chOff x="-546678" y="3785456"/>
              <a:chExt cx="4110106" cy="1028614"/>
            </a:xfrm>
          </p:grpSpPr>
          <p:sp>
            <p:nvSpPr>
              <p:cNvPr id="296" name="Google Shape;296;p42"/>
              <p:cNvSpPr/>
              <p:nvPr/>
            </p:nvSpPr>
            <p:spPr>
              <a:xfrm>
                <a:off x="-546678" y="3785456"/>
                <a:ext cx="1026000" cy="1026000"/>
              </a:xfrm>
              <a:prstGeom prst="blockArc">
                <a:avLst>
                  <a:gd fmla="val 5349198" name="adj1"/>
                  <a:gd fmla="val 16233715" name="adj2"/>
                  <a:gd fmla="val 10217" name="adj3"/>
                </a:avLst>
              </a:prstGeom>
              <a:solidFill>
                <a:srgbClr val="1152B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Raleway"/>
                  <a:ea typeface="Raleway"/>
                  <a:cs typeface="Raleway"/>
                  <a:sym typeface="Raleway"/>
                </a:endParaRPr>
              </a:p>
            </p:txBody>
          </p:sp>
          <p:sp>
            <p:nvSpPr>
              <p:cNvPr id="297" name="Google Shape;297;p42"/>
              <p:cNvSpPr/>
              <p:nvPr/>
            </p:nvSpPr>
            <p:spPr>
              <a:xfrm>
                <a:off x="-36572" y="3785456"/>
                <a:ext cx="3600000" cy="108000"/>
              </a:xfrm>
              <a:prstGeom prst="rect">
                <a:avLst/>
              </a:prstGeom>
              <a:solidFill>
                <a:srgbClr val="1152B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298" name="Google Shape;298;p42"/>
              <p:cNvSpPr/>
              <p:nvPr/>
            </p:nvSpPr>
            <p:spPr>
              <a:xfrm>
                <a:off x="-36572" y="4706070"/>
                <a:ext cx="3600000" cy="108000"/>
              </a:xfrm>
              <a:prstGeom prst="rect">
                <a:avLst/>
              </a:prstGeom>
              <a:solidFill>
                <a:srgbClr val="1152B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grpSp>
        <p:grpSp>
          <p:nvGrpSpPr>
            <p:cNvPr id="299" name="Google Shape;299;p42"/>
            <p:cNvGrpSpPr/>
            <p:nvPr/>
          </p:nvGrpSpPr>
          <p:grpSpPr>
            <a:xfrm flipH="1">
              <a:off x="7131448" y="2884650"/>
              <a:ext cx="4104256" cy="1028903"/>
              <a:chOff x="-567704" y="3794692"/>
              <a:chExt cx="4104256" cy="1028903"/>
            </a:xfrm>
          </p:grpSpPr>
          <p:sp>
            <p:nvSpPr>
              <p:cNvPr id="300" name="Google Shape;300;p42"/>
              <p:cNvSpPr/>
              <p:nvPr/>
            </p:nvSpPr>
            <p:spPr>
              <a:xfrm>
                <a:off x="-567704" y="3794692"/>
                <a:ext cx="1026000" cy="1026000"/>
              </a:xfrm>
              <a:prstGeom prst="blockArc">
                <a:avLst>
                  <a:gd fmla="val 5349198" name="adj1"/>
                  <a:gd fmla="val 16233715" name="adj2"/>
                  <a:gd fmla="val 10217" name="adj3"/>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Raleway"/>
                  <a:ea typeface="Raleway"/>
                  <a:cs typeface="Raleway"/>
                  <a:sym typeface="Raleway"/>
                </a:endParaRPr>
              </a:p>
            </p:txBody>
          </p:sp>
          <p:sp>
            <p:nvSpPr>
              <p:cNvPr id="301" name="Google Shape;301;p42"/>
              <p:cNvSpPr/>
              <p:nvPr/>
            </p:nvSpPr>
            <p:spPr>
              <a:xfrm>
                <a:off x="-76247" y="3794981"/>
                <a:ext cx="3600000" cy="10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302" name="Google Shape;302;p42"/>
              <p:cNvSpPr/>
              <p:nvPr/>
            </p:nvSpPr>
            <p:spPr>
              <a:xfrm>
                <a:off x="-63448" y="4715595"/>
                <a:ext cx="3600000" cy="10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grpSp>
        <p:grpSp>
          <p:nvGrpSpPr>
            <p:cNvPr id="303" name="Google Shape;303;p42"/>
            <p:cNvGrpSpPr/>
            <p:nvPr/>
          </p:nvGrpSpPr>
          <p:grpSpPr>
            <a:xfrm flipH="1">
              <a:off x="6076128" y="4727663"/>
              <a:ext cx="5159576" cy="1028614"/>
              <a:chOff x="-555823" y="3785456"/>
              <a:chExt cx="5159576" cy="1028614"/>
            </a:xfrm>
          </p:grpSpPr>
          <p:sp>
            <p:nvSpPr>
              <p:cNvPr id="304" name="Google Shape;304;p42"/>
              <p:cNvSpPr/>
              <p:nvPr/>
            </p:nvSpPr>
            <p:spPr>
              <a:xfrm>
                <a:off x="-555823" y="3785456"/>
                <a:ext cx="1026000" cy="1026000"/>
              </a:xfrm>
              <a:prstGeom prst="blockArc">
                <a:avLst>
                  <a:gd fmla="val 5349198" name="adj1"/>
                  <a:gd fmla="val 16233715" name="adj2"/>
                  <a:gd fmla="val 10217" name="adj3"/>
                </a:avLst>
              </a:prstGeom>
              <a:solidFill>
                <a:srgbClr val="4084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Raleway"/>
                  <a:ea typeface="Raleway"/>
                  <a:cs typeface="Raleway"/>
                  <a:sym typeface="Raleway"/>
                </a:endParaRPr>
              </a:p>
            </p:txBody>
          </p:sp>
          <p:sp>
            <p:nvSpPr>
              <p:cNvPr id="305" name="Google Shape;305;p42"/>
              <p:cNvSpPr/>
              <p:nvPr/>
            </p:nvSpPr>
            <p:spPr>
              <a:xfrm>
                <a:off x="-76247" y="3785456"/>
                <a:ext cx="3600000" cy="108000"/>
              </a:xfrm>
              <a:prstGeom prst="rect">
                <a:avLst/>
              </a:prstGeom>
              <a:solidFill>
                <a:srgbClr val="4084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306" name="Google Shape;306;p42"/>
              <p:cNvSpPr/>
              <p:nvPr/>
            </p:nvSpPr>
            <p:spPr>
              <a:xfrm>
                <a:off x="-112247" y="4706070"/>
                <a:ext cx="4716000" cy="108000"/>
              </a:xfrm>
              <a:prstGeom prst="rect">
                <a:avLst/>
              </a:prstGeom>
              <a:solidFill>
                <a:srgbClr val="4084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grpSp>
        <p:sp>
          <p:nvSpPr>
            <p:cNvPr id="307" name="Google Shape;307;p42"/>
            <p:cNvSpPr/>
            <p:nvPr/>
          </p:nvSpPr>
          <p:spPr>
            <a:xfrm>
              <a:off x="5001022" y="2672976"/>
              <a:ext cx="2160300" cy="54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308" name="Google Shape;308;p42"/>
            <p:cNvSpPr/>
            <p:nvPr/>
          </p:nvSpPr>
          <p:spPr>
            <a:xfrm>
              <a:off x="5001022" y="3591048"/>
              <a:ext cx="2160300" cy="540000"/>
            </a:xfrm>
            <a:prstGeom prst="rect">
              <a:avLst/>
            </a:prstGeom>
            <a:solidFill>
              <a:srgbClr val="1152B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309" name="Google Shape;309;p42"/>
            <p:cNvSpPr/>
            <p:nvPr/>
          </p:nvSpPr>
          <p:spPr>
            <a:xfrm>
              <a:off x="5001022" y="4509120"/>
              <a:ext cx="2160300" cy="540000"/>
            </a:xfrm>
            <a:prstGeom prst="rect">
              <a:avLst/>
            </a:prstGeom>
            <a:solidFill>
              <a:srgbClr val="4084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grpSp>
      <p:sp>
        <p:nvSpPr>
          <p:cNvPr id="310" name="Google Shape;310;p42"/>
          <p:cNvSpPr/>
          <p:nvPr/>
        </p:nvSpPr>
        <p:spPr>
          <a:xfrm>
            <a:off x="6159850" y="1371386"/>
            <a:ext cx="532800" cy="532800"/>
          </a:xfrm>
          <a:prstGeom prst="ellipse">
            <a:avLst/>
          </a:prstGeom>
          <a:noFill/>
          <a:ln cap="flat" cmpd="sng" w="889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311" name="Google Shape;311;p42"/>
          <p:cNvSpPr/>
          <p:nvPr/>
        </p:nvSpPr>
        <p:spPr>
          <a:xfrm>
            <a:off x="5583158" y="5047504"/>
            <a:ext cx="532800" cy="532800"/>
          </a:xfrm>
          <a:prstGeom prst="ellipse">
            <a:avLst/>
          </a:prstGeom>
          <a:noFill/>
          <a:ln cap="flat" cmpd="sng" w="88900">
            <a:solidFill>
              <a:srgbClr val="4084E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312" name="Google Shape;312;p42"/>
          <p:cNvSpPr/>
          <p:nvPr/>
        </p:nvSpPr>
        <p:spPr>
          <a:xfrm>
            <a:off x="6318211" y="1516600"/>
            <a:ext cx="216000" cy="242400"/>
          </a:xfrm>
          <a:prstGeom prst="leftArrow">
            <a:avLst>
              <a:gd fmla="val 50000" name="adj1"/>
              <a:gd fmla="val 50000" name="adj2"/>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313" name="Google Shape;313;p42"/>
          <p:cNvSpPr/>
          <p:nvPr/>
        </p:nvSpPr>
        <p:spPr>
          <a:xfrm>
            <a:off x="5741519" y="5192718"/>
            <a:ext cx="216000" cy="242400"/>
          </a:xfrm>
          <a:prstGeom prst="leftArrow">
            <a:avLst>
              <a:gd fmla="val 50000" name="adj1"/>
              <a:gd fmla="val 50000" name="adj2"/>
            </a:avLst>
          </a:prstGeom>
          <a:solidFill>
            <a:srgbClr val="4084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314" name="Google Shape;314;p42"/>
          <p:cNvSpPr txBox="1"/>
          <p:nvPr/>
        </p:nvSpPr>
        <p:spPr>
          <a:xfrm>
            <a:off x="5251808" y="2400214"/>
            <a:ext cx="1728300" cy="3078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lt1"/>
              </a:solidFill>
              <a:latin typeface="Poppins"/>
              <a:ea typeface="Poppins"/>
              <a:cs typeface="Poppins"/>
              <a:sym typeface="Poppins"/>
            </a:endParaRPr>
          </a:p>
        </p:txBody>
      </p:sp>
      <p:sp>
        <p:nvSpPr>
          <p:cNvPr id="315" name="Google Shape;315;p42"/>
          <p:cNvSpPr txBox="1"/>
          <p:nvPr/>
        </p:nvSpPr>
        <p:spPr>
          <a:xfrm>
            <a:off x="5251808" y="3336315"/>
            <a:ext cx="1728300" cy="3078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 name="Google Shape;316;p42"/>
          <p:cNvSpPr txBox="1"/>
          <p:nvPr/>
        </p:nvSpPr>
        <p:spPr>
          <a:xfrm>
            <a:off x="5251808" y="4272416"/>
            <a:ext cx="1728300" cy="3078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 name="Google Shape;317;p42"/>
          <p:cNvSpPr txBox="1"/>
          <p:nvPr/>
        </p:nvSpPr>
        <p:spPr>
          <a:xfrm>
            <a:off x="7221700" y="2684000"/>
            <a:ext cx="4485600" cy="646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1" lang="es-CO" sz="1200">
                <a:solidFill>
                  <a:schemeClr val="dk2"/>
                </a:solidFill>
                <a:latin typeface="Raleway"/>
                <a:ea typeface="Raleway"/>
                <a:cs typeface="Raleway"/>
                <a:sym typeface="Raleway"/>
              </a:rPr>
              <a:t>Revisión</a:t>
            </a:r>
            <a:r>
              <a:rPr b="1" lang="es-CO" sz="1200">
                <a:solidFill>
                  <a:schemeClr val="dk2"/>
                </a:solidFill>
                <a:latin typeface="Raleway"/>
                <a:ea typeface="Raleway"/>
                <a:cs typeface="Raleway"/>
                <a:sym typeface="Raleway"/>
              </a:rPr>
              <a:t> en el sistema de historias clínicas SAP </a:t>
            </a:r>
            <a:r>
              <a:rPr lang="es-CO" sz="1200">
                <a:solidFill>
                  <a:schemeClr val="dk2"/>
                </a:solidFill>
                <a:latin typeface="Raleway"/>
                <a:ea typeface="Raleway"/>
                <a:cs typeface="Raleway"/>
                <a:sym typeface="Raleway"/>
              </a:rPr>
              <a:t>para verificar las pacientes que cumplían con los criterios de inclusión del estudio</a:t>
            </a:r>
            <a:endParaRPr i="0" sz="1200" u="none" cap="none" strike="noStrike">
              <a:solidFill>
                <a:schemeClr val="dk2"/>
              </a:solidFill>
              <a:latin typeface="Raleway"/>
              <a:ea typeface="Raleway"/>
              <a:cs typeface="Raleway"/>
              <a:sym typeface="Raleway"/>
            </a:endParaRPr>
          </a:p>
        </p:txBody>
      </p:sp>
      <p:sp>
        <p:nvSpPr>
          <p:cNvPr id="318" name="Google Shape;318;p42"/>
          <p:cNvSpPr txBox="1"/>
          <p:nvPr/>
        </p:nvSpPr>
        <p:spPr>
          <a:xfrm>
            <a:off x="7221700" y="4546225"/>
            <a:ext cx="3858300" cy="646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1" lang="es-CO" sz="1200">
                <a:solidFill>
                  <a:schemeClr val="dk2"/>
                </a:solidFill>
                <a:latin typeface="Raleway"/>
                <a:ea typeface="Raleway"/>
                <a:cs typeface="Raleway"/>
                <a:sym typeface="Raleway"/>
              </a:rPr>
              <a:t>Calidad y fidelidad de la información fue revisada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lang="es-CO" sz="1200">
                <a:solidFill>
                  <a:schemeClr val="dk2"/>
                </a:solidFill>
                <a:latin typeface="Raleway"/>
                <a:ea typeface="Raleway"/>
                <a:cs typeface="Raleway"/>
                <a:sym typeface="Raleway"/>
              </a:rPr>
              <a:t>por una asistente de investigación asignado por la División de Investigación del INC.</a:t>
            </a:r>
            <a:endParaRPr b="0" i="0" sz="1400" u="none" cap="none" strike="noStrike">
              <a:solidFill>
                <a:srgbClr val="000000"/>
              </a:solidFill>
              <a:latin typeface="Arial"/>
              <a:ea typeface="Arial"/>
              <a:cs typeface="Arial"/>
              <a:sym typeface="Arial"/>
            </a:endParaRPr>
          </a:p>
        </p:txBody>
      </p:sp>
      <p:sp>
        <p:nvSpPr>
          <p:cNvPr id="319" name="Google Shape;319;p42"/>
          <p:cNvSpPr txBox="1"/>
          <p:nvPr/>
        </p:nvSpPr>
        <p:spPr>
          <a:xfrm>
            <a:off x="934025" y="3524263"/>
            <a:ext cx="3961200" cy="8310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200"/>
              <a:buFont typeface="Arial"/>
              <a:buNone/>
            </a:pPr>
            <a:r>
              <a:rPr b="1" lang="es-CO" sz="1200">
                <a:solidFill>
                  <a:schemeClr val="dk2"/>
                </a:solidFill>
                <a:latin typeface="Raleway"/>
                <a:ea typeface="Raleway"/>
                <a:cs typeface="Raleway"/>
                <a:sym typeface="Raleway"/>
              </a:rPr>
              <a:t>Extracción</a:t>
            </a:r>
            <a:r>
              <a:rPr b="1" lang="es-CO" sz="1200">
                <a:solidFill>
                  <a:schemeClr val="dk2"/>
                </a:solidFill>
                <a:latin typeface="Raleway"/>
                <a:ea typeface="Raleway"/>
                <a:cs typeface="Raleway"/>
                <a:sym typeface="Raleway"/>
              </a:rPr>
              <a:t>  e Ingreso de datos en plataforma REDCap</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200"/>
              <a:buFont typeface="Arial"/>
              <a:buNone/>
            </a:pPr>
            <a:r>
              <a:rPr lang="es-CO" sz="1200">
                <a:solidFill>
                  <a:schemeClr val="dk2"/>
                </a:solidFill>
                <a:latin typeface="Raleway"/>
                <a:ea typeface="Raleway"/>
                <a:cs typeface="Raleway"/>
                <a:sym typeface="Raleway"/>
              </a:rPr>
              <a:t>diseñada para registrar la información de las variables clínicas del estudio</a:t>
            </a:r>
            <a:r>
              <a:rPr b="0" i="0" lang="es-CO" sz="1200" u="none" cap="none" strike="noStrike">
                <a:solidFill>
                  <a:schemeClr val="dk2"/>
                </a:solidFill>
                <a:latin typeface="Raleway"/>
                <a:ea typeface="Raleway"/>
                <a:cs typeface="Raleway"/>
                <a:sym typeface="Raleway"/>
              </a:rPr>
              <a:t>.</a:t>
            </a:r>
            <a:endParaRPr b="0" i="0" sz="1400" u="none" cap="none" strike="noStrike">
              <a:solidFill>
                <a:srgbClr val="000000"/>
              </a:solidFill>
              <a:latin typeface="Arial"/>
              <a:ea typeface="Arial"/>
              <a:cs typeface="Arial"/>
              <a:sym typeface="Arial"/>
            </a:endParaRPr>
          </a:p>
        </p:txBody>
      </p:sp>
      <p:sp>
        <p:nvSpPr>
          <p:cNvPr id="320" name="Google Shape;320;p42"/>
          <p:cNvSpPr txBox="1"/>
          <p:nvPr/>
        </p:nvSpPr>
        <p:spPr>
          <a:xfrm>
            <a:off x="5375050" y="1516600"/>
            <a:ext cx="6332400" cy="8004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200"/>
              <a:buFont typeface="Arial"/>
              <a:buNone/>
            </a:pPr>
            <a:r>
              <a:rPr b="1" lang="es-CO" sz="1200">
                <a:solidFill>
                  <a:schemeClr val="dk2"/>
                </a:solidFill>
                <a:latin typeface="Raleway"/>
                <a:ea typeface="Raleway"/>
                <a:cs typeface="Raleway"/>
                <a:sym typeface="Raleway"/>
              </a:rPr>
              <a:t>Aprobado por el Comité de Ética del INC y FUCS</a:t>
            </a:r>
            <a:endParaRPr b="1" sz="1200">
              <a:solidFill>
                <a:schemeClr val="dk2"/>
              </a:solidFill>
              <a:latin typeface="Raleway"/>
              <a:ea typeface="Raleway"/>
              <a:cs typeface="Raleway"/>
              <a:sym typeface="Raleway"/>
            </a:endParaRPr>
          </a:p>
          <a:p>
            <a:pPr indent="0" lvl="0" marL="0" marR="0" rtl="0" algn="r">
              <a:lnSpc>
                <a:spcPct val="100000"/>
              </a:lnSpc>
              <a:spcBef>
                <a:spcPts val="0"/>
              </a:spcBef>
              <a:spcAft>
                <a:spcPts val="0"/>
              </a:spcAft>
              <a:buClr>
                <a:srgbClr val="000000"/>
              </a:buClr>
              <a:buSzPts val="1200"/>
              <a:buFont typeface="Arial"/>
              <a:buNone/>
            </a:pPr>
            <a:r>
              <a:rPr b="1" lang="es-CO" sz="1200">
                <a:solidFill>
                  <a:schemeClr val="dk2"/>
                </a:solidFill>
                <a:latin typeface="Raleway"/>
                <a:ea typeface="Raleway"/>
                <a:cs typeface="Raleway"/>
                <a:sym typeface="Raleway"/>
              </a:rPr>
              <a:t> según el Acta N° 0004-24 del 28 de febrero de 2024,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200"/>
              <a:buFont typeface="Arial"/>
              <a:buNone/>
            </a:pPr>
            <a:r>
              <a:rPr lang="es-CO" sz="1100">
                <a:solidFill>
                  <a:schemeClr val="dk2"/>
                </a:solidFill>
                <a:latin typeface="Raleway"/>
                <a:ea typeface="Raleway"/>
                <a:cs typeface="Raleway"/>
                <a:sym typeface="Raleway"/>
              </a:rPr>
              <a:t>bajo las normas contempladas en la declaración de Helsinki (Fortaleza, Brazil 2013) y de la Conferencia Mundial de Armonización para las Buenas Prácticas Clínicas (ICH-GCP E6, 1996)</a:t>
            </a:r>
            <a:endParaRPr b="0" i="0" sz="1300" u="none" cap="none" strike="noStrike">
              <a:solidFill>
                <a:srgbClr val="000000"/>
              </a:solidFill>
              <a:latin typeface="Arial"/>
              <a:ea typeface="Arial"/>
              <a:cs typeface="Arial"/>
              <a:sym typeface="Arial"/>
            </a:endParaRPr>
          </a:p>
        </p:txBody>
      </p:sp>
      <p:sp>
        <p:nvSpPr>
          <p:cNvPr id="321" name="Google Shape;321;p42"/>
          <p:cNvSpPr txBox="1"/>
          <p:nvPr/>
        </p:nvSpPr>
        <p:spPr>
          <a:xfrm>
            <a:off x="1357773" y="1676075"/>
            <a:ext cx="4277700" cy="831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1" lang="es-CO" sz="1200">
                <a:solidFill>
                  <a:schemeClr val="dk2"/>
                </a:solidFill>
                <a:latin typeface="Raleway"/>
                <a:ea typeface="Raleway"/>
                <a:cs typeface="Raleway"/>
                <a:sym typeface="Raleway"/>
              </a:rPr>
              <a:t>Búsqueda en la base de datos de la UFM-INC </a:t>
            </a:r>
            <a:r>
              <a:rPr lang="es-CO" sz="1200">
                <a:solidFill>
                  <a:schemeClr val="dk2"/>
                </a:solidFill>
                <a:latin typeface="Raleway"/>
                <a:ea typeface="Raleway"/>
                <a:cs typeface="Raleway"/>
                <a:sym typeface="Raleway"/>
              </a:rPr>
              <a:t>identificando los registros clínicos de todas las pacientes que se sometieron a SLNB durante el periodo de tiempo descrito</a:t>
            </a:r>
            <a:endParaRPr b="0" i="0" sz="1400" u="none" cap="none" strike="noStrike">
              <a:solidFill>
                <a:srgbClr val="000000"/>
              </a:solidFill>
              <a:latin typeface="Arial"/>
              <a:ea typeface="Arial"/>
              <a:cs typeface="Arial"/>
              <a:sym typeface="Arial"/>
            </a:endParaRPr>
          </a:p>
        </p:txBody>
      </p:sp>
      <p:sp>
        <p:nvSpPr>
          <p:cNvPr id="322" name="Google Shape;322;p42"/>
          <p:cNvSpPr txBox="1"/>
          <p:nvPr>
            <p:ph type="title"/>
          </p:nvPr>
        </p:nvSpPr>
        <p:spPr>
          <a:xfrm>
            <a:off x="593075" y="449582"/>
            <a:ext cx="5807100" cy="865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4000"/>
              <a:buFont typeface="Poppins"/>
              <a:buNone/>
            </a:pPr>
            <a:r>
              <a:rPr lang="es-CO"/>
              <a:t>Métodos</a:t>
            </a:r>
            <a:endParaRPr/>
          </a:p>
        </p:txBody>
      </p:sp>
      <p:grpSp>
        <p:nvGrpSpPr>
          <p:cNvPr id="323" name="Google Shape;323;p42"/>
          <p:cNvGrpSpPr/>
          <p:nvPr/>
        </p:nvGrpSpPr>
        <p:grpSpPr>
          <a:xfrm>
            <a:off x="1003303" y="5372452"/>
            <a:ext cx="4597590" cy="1028614"/>
            <a:chOff x="-546679" y="1968338"/>
            <a:chExt cx="5132957" cy="1028614"/>
          </a:xfrm>
        </p:grpSpPr>
        <p:sp>
          <p:nvSpPr>
            <p:cNvPr id="324" name="Google Shape;324;p42"/>
            <p:cNvSpPr/>
            <p:nvPr/>
          </p:nvSpPr>
          <p:spPr>
            <a:xfrm>
              <a:off x="-546679" y="1968338"/>
              <a:ext cx="1026000" cy="1026000"/>
            </a:xfrm>
            <a:prstGeom prst="blockArc">
              <a:avLst>
                <a:gd fmla="val 5349198" name="adj1"/>
                <a:gd fmla="val 16233715" name="adj2"/>
                <a:gd fmla="val 10217" name="adj3"/>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Raleway"/>
                <a:ea typeface="Raleway"/>
                <a:cs typeface="Raleway"/>
                <a:sym typeface="Raleway"/>
              </a:endParaRPr>
            </a:p>
          </p:txBody>
        </p:sp>
        <p:sp>
          <p:nvSpPr>
            <p:cNvPr id="325" name="Google Shape;325;p42"/>
            <p:cNvSpPr/>
            <p:nvPr/>
          </p:nvSpPr>
          <p:spPr>
            <a:xfrm>
              <a:off x="-93722" y="1968338"/>
              <a:ext cx="4680000" cy="10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326" name="Google Shape;326;p42"/>
            <p:cNvSpPr/>
            <p:nvPr/>
          </p:nvSpPr>
          <p:spPr>
            <a:xfrm>
              <a:off x="-36573" y="2888952"/>
              <a:ext cx="3600000" cy="10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grpSp>
      <p:sp>
        <p:nvSpPr>
          <p:cNvPr id="327" name="Google Shape;327;p42"/>
          <p:cNvSpPr txBox="1"/>
          <p:nvPr/>
        </p:nvSpPr>
        <p:spPr>
          <a:xfrm>
            <a:off x="1229250" y="5471263"/>
            <a:ext cx="6132900" cy="831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1" lang="es-CO" sz="1200">
                <a:solidFill>
                  <a:schemeClr val="dk2"/>
                </a:solidFill>
                <a:latin typeface="Raleway"/>
                <a:ea typeface="Raleway"/>
                <a:cs typeface="Raleway"/>
                <a:sym typeface="Raleway"/>
              </a:rPr>
              <a:t>Seguimiento telefónico durante enero y febrero de 2025</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lang="es-CO" sz="1200">
                <a:solidFill>
                  <a:schemeClr val="dk2"/>
                </a:solidFill>
                <a:latin typeface="Raleway"/>
                <a:ea typeface="Raleway"/>
                <a:cs typeface="Raleway"/>
                <a:sym typeface="Raleway"/>
              </a:rPr>
              <a:t>Para las pacientes sin registro de citas de control en el último año para determinar el estado de salud y evitar pérdidas de seguimiento. . </a:t>
            </a:r>
            <a:endParaRPr sz="1200">
              <a:solidFill>
                <a:schemeClr val="dk2"/>
              </a:solidFill>
              <a:latin typeface="Raleway"/>
              <a:ea typeface="Raleway"/>
              <a:cs typeface="Raleway"/>
              <a:sym typeface="Raleway"/>
            </a:endParaRPr>
          </a:p>
          <a:p>
            <a:pPr indent="0" lvl="0" marL="0" marR="0" rtl="0" algn="l">
              <a:lnSpc>
                <a:spcPct val="100000"/>
              </a:lnSpc>
              <a:spcBef>
                <a:spcPts val="0"/>
              </a:spcBef>
              <a:spcAft>
                <a:spcPts val="0"/>
              </a:spcAft>
              <a:buClr>
                <a:srgbClr val="000000"/>
              </a:buClr>
              <a:buSzPts val="1200"/>
              <a:buFont typeface="Arial"/>
              <a:buNone/>
            </a:pPr>
            <a:r>
              <a:rPr lang="es-CO" sz="1200">
                <a:solidFill>
                  <a:schemeClr val="dk2"/>
                </a:solidFill>
                <a:latin typeface="Raleway"/>
                <a:ea typeface="Raleway"/>
                <a:cs typeface="Raleway"/>
                <a:sym typeface="Raleway"/>
              </a:rPr>
              <a:t>Los casos que no presentaron el evento de interés fueron censurados a la derecha</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43"/>
          <p:cNvSpPr/>
          <p:nvPr/>
        </p:nvSpPr>
        <p:spPr>
          <a:xfrm>
            <a:off x="991460" y="1770566"/>
            <a:ext cx="2152800" cy="4284600"/>
          </a:xfrm>
          <a:prstGeom prst="roundRect">
            <a:avLst>
              <a:gd fmla="val 7734" name="adj"/>
            </a:avLst>
          </a:prstGeom>
          <a:solidFill>
            <a:schemeClr val="lt1"/>
          </a:solidFill>
          <a:ln cap="flat" cmpd="sng" w="2540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700">
              <a:solidFill>
                <a:schemeClr val="dk1"/>
              </a:solidFill>
              <a:latin typeface="Raleway"/>
              <a:ea typeface="Raleway"/>
              <a:cs typeface="Raleway"/>
              <a:sym typeface="Raleway"/>
            </a:endParaRPr>
          </a:p>
        </p:txBody>
      </p:sp>
      <p:sp>
        <p:nvSpPr>
          <p:cNvPr id="333" name="Google Shape;333;p43"/>
          <p:cNvSpPr txBox="1"/>
          <p:nvPr/>
        </p:nvSpPr>
        <p:spPr>
          <a:xfrm>
            <a:off x="1033300" y="3095225"/>
            <a:ext cx="2069100" cy="2247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a:solidFill>
                  <a:srgbClr val="1152B3"/>
                </a:solidFill>
                <a:latin typeface="Raleway"/>
                <a:ea typeface="Raleway"/>
                <a:cs typeface="Raleway"/>
                <a:sym typeface="Raleway"/>
              </a:rPr>
              <a:t>Análisis Descriptivo</a:t>
            </a:r>
            <a:endParaRPr b="1">
              <a:solidFill>
                <a:srgbClr val="1152B3"/>
              </a:solidFill>
              <a:latin typeface="Raleway"/>
              <a:ea typeface="Raleway"/>
              <a:cs typeface="Raleway"/>
              <a:sym typeface="Raleway"/>
            </a:endParaRPr>
          </a:p>
          <a:p>
            <a:pPr indent="0" lvl="0" marL="0" marR="0" rtl="0" algn="ctr">
              <a:spcBef>
                <a:spcPts val="0"/>
              </a:spcBef>
              <a:spcAft>
                <a:spcPts val="0"/>
              </a:spcAft>
              <a:buNone/>
            </a:pPr>
            <a:r>
              <a:t/>
            </a:r>
            <a:endParaRPr b="1">
              <a:solidFill>
                <a:srgbClr val="1152B3"/>
              </a:solidFill>
              <a:latin typeface="Raleway"/>
              <a:ea typeface="Raleway"/>
              <a:cs typeface="Raleway"/>
              <a:sym typeface="Raleway"/>
            </a:endParaRPr>
          </a:p>
          <a:p>
            <a:pPr indent="0" lvl="0" marL="0" marR="0" rtl="0" algn="ctr">
              <a:spcBef>
                <a:spcPts val="0"/>
              </a:spcBef>
              <a:spcAft>
                <a:spcPts val="0"/>
              </a:spcAft>
              <a:buNone/>
            </a:pPr>
            <a:r>
              <a:rPr lang="es-CO">
                <a:solidFill>
                  <a:schemeClr val="dk1"/>
                </a:solidFill>
                <a:latin typeface="Raleway"/>
                <a:ea typeface="Raleway"/>
                <a:cs typeface="Raleway"/>
                <a:sym typeface="Raleway"/>
              </a:rPr>
              <a:t>caracterizar el perfil demográfico, clínico, anatomopatológico y el tratamiento recibido por las pacientes del estudio.</a:t>
            </a:r>
            <a:endParaRPr>
              <a:solidFill>
                <a:schemeClr val="dk1"/>
              </a:solidFill>
              <a:latin typeface="Raleway"/>
              <a:ea typeface="Raleway"/>
              <a:cs typeface="Raleway"/>
              <a:sym typeface="Raleway"/>
            </a:endParaRPr>
          </a:p>
          <a:p>
            <a:pPr indent="0" lvl="0" marL="0" marR="0" rtl="0" algn="l">
              <a:spcBef>
                <a:spcPts val="0"/>
              </a:spcBef>
              <a:spcAft>
                <a:spcPts val="0"/>
              </a:spcAft>
              <a:buNone/>
            </a:pPr>
            <a:r>
              <a:t/>
            </a:r>
            <a:endParaRPr>
              <a:solidFill>
                <a:srgbClr val="1152B3"/>
              </a:solidFill>
              <a:latin typeface="Raleway"/>
              <a:ea typeface="Raleway"/>
              <a:cs typeface="Raleway"/>
              <a:sym typeface="Raleway"/>
            </a:endParaRPr>
          </a:p>
          <a:p>
            <a:pPr indent="0" lvl="0" marL="0" marR="0" rtl="0" algn="l">
              <a:spcBef>
                <a:spcPts val="0"/>
              </a:spcBef>
              <a:spcAft>
                <a:spcPts val="0"/>
              </a:spcAft>
              <a:buNone/>
            </a:pPr>
            <a:r>
              <a:t/>
            </a:r>
            <a:endParaRPr>
              <a:solidFill>
                <a:srgbClr val="1152B3"/>
              </a:solidFill>
              <a:latin typeface="Raleway"/>
              <a:ea typeface="Raleway"/>
              <a:cs typeface="Raleway"/>
              <a:sym typeface="Raleway"/>
            </a:endParaRPr>
          </a:p>
        </p:txBody>
      </p:sp>
      <p:sp>
        <p:nvSpPr>
          <p:cNvPr id="334" name="Google Shape;334;p43"/>
          <p:cNvSpPr/>
          <p:nvPr/>
        </p:nvSpPr>
        <p:spPr>
          <a:xfrm>
            <a:off x="991460" y="1950834"/>
            <a:ext cx="1478400" cy="864000"/>
          </a:xfrm>
          <a:prstGeom prst="rightArrow">
            <a:avLst>
              <a:gd fmla="val 65118" name="adj1"/>
              <a:gd fmla="val 83626" name="adj2"/>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dk2"/>
              </a:solidFill>
              <a:latin typeface="Raleway"/>
              <a:ea typeface="Raleway"/>
              <a:cs typeface="Raleway"/>
              <a:sym typeface="Raleway"/>
            </a:endParaRPr>
          </a:p>
        </p:txBody>
      </p:sp>
      <p:sp>
        <p:nvSpPr>
          <p:cNvPr id="335" name="Google Shape;335;p43"/>
          <p:cNvSpPr txBox="1"/>
          <p:nvPr/>
        </p:nvSpPr>
        <p:spPr>
          <a:xfrm>
            <a:off x="1324822" y="2127509"/>
            <a:ext cx="648000" cy="523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b="1" sz="2800">
              <a:solidFill>
                <a:schemeClr val="lt1"/>
              </a:solidFill>
              <a:latin typeface="Raleway"/>
              <a:ea typeface="Raleway"/>
              <a:cs typeface="Raleway"/>
              <a:sym typeface="Raleway"/>
            </a:endParaRPr>
          </a:p>
        </p:txBody>
      </p:sp>
      <p:sp>
        <p:nvSpPr>
          <p:cNvPr id="336" name="Google Shape;336;p43"/>
          <p:cNvSpPr/>
          <p:nvPr/>
        </p:nvSpPr>
        <p:spPr>
          <a:xfrm>
            <a:off x="3671930" y="1770566"/>
            <a:ext cx="2152800" cy="4284600"/>
          </a:xfrm>
          <a:prstGeom prst="roundRect">
            <a:avLst>
              <a:gd fmla="val 7734" name="adj"/>
            </a:avLst>
          </a:prstGeom>
          <a:solidFill>
            <a:schemeClr val="lt1"/>
          </a:solidFill>
          <a:ln cap="flat" cmpd="sng" w="25400">
            <a:solidFill>
              <a:srgbClr val="3B35B5"/>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700">
              <a:solidFill>
                <a:schemeClr val="dk1"/>
              </a:solidFill>
              <a:latin typeface="Raleway"/>
              <a:ea typeface="Raleway"/>
              <a:cs typeface="Raleway"/>
              <a:sym typeface="Raleway"/>
            </a:endParaRPr>
          </a:p>
        </p:txBody>
      </p:sp>
      <p:sp>
        <p:nvSpPr>
          <p:cNvPr id="337" name="Google Shape;337;p43"/>
          <p:cNvSpPr/>
          <p:nvPr/>
        </p:nvSpPr>
        <p:spPr>
          <a:xfrm>
            <a:off x="3671929" y="1950834"/>
            <a:ext cx="1478400" cy="864000"/>
          </a:xfrm>
          <a:prstGeom prst="rightArrow">
            <a:avLst>
              <a:gd fmla="val 65118" name="adj1"/>
              <a:gd fmla="val 84614" name="adj2"/>
            </a:avLst>
          </a:prstGeom>
          <a:solidFill>
            <a:srgbClr val="1152B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38" name="Google Shape;338;p43"/>
          <p:cNvSpPr txBox="1"/>
          <p:nvPr/>
        </p:nvSpPr>
        <p:spPr>
          <a:xfrm>
            <a:off x="3985351" y="2127509"/>
            <a:ext cx="648000" cy="523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b="1" sz="2800">
              <a:solidFill>
                <a:schemeClr val="lt1"/>
              </a:solidFill>
              <a:latin typeface="Raleway"/>
              <a:ea typeface="Raleway"/>
              <a:cs typeface="Raleway"/>
              <a:sym typeface="Raleway"/>
            </a:endParaRPr>
          </a:p>
        </p:txBody>
      </p:sp>
      <p:sp>
        <p:nvSpPr>
          <p:cNvPr id="339" name="Google Shape;339;p43"/>
          <p:cNvSpPr/>
          <p:nvPr/>
        </p:nvSpPr>
        <p:spPr>
          <a:xfrm>
            <a:off x="6352400" y="561775"/>
            <a:ext cx="5590200" cy="3192900"/>
          </a:xfrm>
          <a:prstGeom prst="roundRect">
            <a:avLst>
              <a:gd fmla="val 7734" name="adj"/>
            </a:avLst>
          </a:prstGeom>
          <a:solidFill>
            <a:schemeClr val="lt1"/>
          </a:solidFill>
          <a:ln cap="flat" cmpd="sng" w="25400">
            <a:solidFill>
              <a:srgbClr val="4084EC"/>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700">
              <a:solidFill>
                <a:schemeClr val="dk1"/>
              </a:solidFill>
              <a:latin typeface="Raleway"/>
              <a:ea typeface="Raleway"/>
              <a:cs typeface="Raleway"/>
              <a:sym typeface="Raleway"/>
            </a:endParaRPr>
          </a:p>
        </p:txBody>
      </p:sp>
      <p:sp>
        <p:nvSpPr>
          <p:cNvPr id="340" name="Google Shape;340;p43"/>
          <p:cNvSpPr/>
          <p:nvPr/>
        </p:nvSpPr>
        <p:spPr>
          <a:xfrm>
            <a:off x="6352403" y="469093"/>
            <a:ext cx="3839100" cy="864000"/>
          </a:xfrm>
          <a:prstGeom prst="rightArrow">
            <a:avLst>
              <a:gd fmla="val 65118" name="adj1"/>
              <a:gd fmla="val 84615" name="adj2"/>
            </a:avLst>
          </a:prstGeom>
          <a:solidFill>
            <a:srgbClr val="4084E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41" name="Google Shape;341;p43"/>
          <p:cNvSpPr txBox="1"/>
          <p:nvPr/>
        </p:nvSpPr>
        <p:spPr>
          <a:xfrm>
            <a:off x="6645880" y="2127509"/>
            <a:ext cx="648000" cy="523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sz="2800">
                <a:solidFill>
                  <a:schemeClr val="lt1"/>
                </a:solidFill>
                <a:latin typeface="Raleway"/>
                <a:ea typeface="Raleway"/>
                <a:cs typeface="Raleway"/>
                <a:sym typeface="Raleway"/>
              </a:rPr>
              <a:t>03</a:t>
            </a:r>
            <a:endParaRPr b="1" sz="2800">
              <a:solidFill>
                <a:schemeClr val="lt1"/>
              </a:solidFill>
              <a:latin typeface="Raleway"/>
              <a:ea typeface="Raleway"/>
              <a:cs typeface="Raleway"/>
              <a:sym typeface="Raleway"/>
            </a:endParaRPr>
          </a:p>
        </p:txBody>
      </p:sp>
      <p:sp>
        <p:nvSpPr>
          <p:cNvPr id="342" name="Google Shape;342;p43"/>
          <p:cNvSpPr/>
          <p:nvPr/>
        </p:nvSpPr>
        <p:spPr>
          <a:xfrm>
            <a:off x="6352400" y="3971825"/>
            <a:ext cx="2470800" cy="2577300"/>
          </a:xfrm>
          <a:prstGeom prst="roundRect">
            <a:avLst>
              <a:gd fmla="val 7734" name="adj"/>
            </a:avLst>
          </a:prstGeom>
          <a:solidFill>
            <a:schemeClr val="lt1"/>
          </a:solidFill>
          <a:ln cap="flat" cmpd="sng" w="25400">
            <a:solidFill>
              <a:srgbClr val="9FBFF5"/>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700">
              <a:solidFill>
                <a:schemeClr val="dk1"/>
              </a:solidFill>
              <a:latin typeface="Raleway"/>
              <a:ea typeface="Raleway"/>
              <a:cs typeface="Raleway"/>
              <a:sym typeface="Raleway"/>
            </a:endParaRPr>
          </a:p>
          <a:p>
            <a:pPr indent="0" lvl="0" marL="0" marR="0" rtl="0" algn="l">
              <a:spcBef>
                <a:spcPts val="0"/>
              </a:spcBef>
              <a:spcAft>
                <a:spcPts val="0"/>
              </a:spcAft>
              <a:buNone/>
            </a:pPr>
            <a:r>
              <a:t/>
            </a:r>
            <a:endParaRPr sz="2700">
              <a:solidFill>
                <a:schemeClr val="dk1"/>
              </a:solidFill>
              <a:latin typeface="Raleway"/>
              <a:ea typeface="Raleway"/>
              <a:cs typeface="Raleway"/>
              <a:sym typeface="Raleway"/>
            </a:endParaRPr>
          </a:p>
          <a:p>
            <a:pPr indent="0" lvl="0" marL="0" marR="0" rtl="0" algn="ctr">
              <a:spcBef>
                <a:spcPts val="0"/>
              </a:spcBef>
              <a:spcAft>
                <a:spcPts val="0"/>
              </a:spcAft>
              <a:buNone/>
            </a:pPr>
            <a:r>
              <a:t/>
            </a:r>
            <a:endParaRPr sz="1200">
              <a:solidFill>
                <a:schemeClr val="dk1"/>
              </a:solidFill>
              <a:latin typeface="Raleway"/>
              <a:ea typeface="Raleway"/>
              <a:cs typeface="Raleway"/>
              <a:sym typeface="Raleway"/>
            </a:endParaRPr>
          </a:p>
          <a:p>
            <a:pPr indent="0" lvl="0" marL="0" marR="0" rtl="0" algn="ctr">
              <a:spcBef>
                <a:spcPts val="0"/>
              </a:spcBef>
              <a:spcAft>
                <a:spcPts val="0"/>
              </a:spcAft>
              <a:buNone/>
            </a:pPr>
            <a:r>
              <a:rPr lang="es-CO" sz="1200">
                <a:solidFill>
                  <a:schemeClr val="dk1"/>
                </a:solidFill>
                <a:latin typeface="Raleway"/>
                <a:ea typeface="Raleway"/>
                <a:cs typeface="Raleway"/>
                <a:sym typeface="Raleway"/>
              </a:rPr>
              <a:t>La frecuencia de estos desenlaces se calculó utilizando tasas de incidencia expresadas como</a:t>
            </a:r>
            <a:r>
              <a:rPr b="1" lang="es-CO" sz="1200">
                <a:solidFill>
                  <a:schemeClr val="dk1"/>
                </a:solidFill>
                <a:latin typeface="Raleway"/>
                <a:ea typeface="Raleway"/>
                <a:cs typeface="Raleway"/>
                <a:sym typeface="Raleway"/>
              </a:rPr>
              <a:t> eventos por 100 pacientes/año</a:t>
            </a:r>
            <a:r>
              <a:rPr lang="es-CO" sz="1200">
                <a:solidFill>
                  <a:schemeClr val="dk1"/>
                </a:solidFill>
                <a:latin typeface="Raleway"/>
                <a:ea typeface="Raleway"/>
                <a:cs typeface="Raleway"/>
                <a:sym typeface="Raleway"/>
              </a:rPr>
              <a:t>, junto con sus respectivos intervalos de confianza (IC) al 95%.</a:t>
            </a:r>
            <a:endParaRPr sz="1200">
              <a:solidFill>
                <a:schemeClr val="dk1"/>
              </a:solidFill>
              <a:latin typeface="Raleway"/>
              <a:ea typeface="Raleway"/>
              <a:cs typeface="Raleway"/>
              <a:sym typeface="Raleway"/>
            </a:endParaRPr>
          </a:p>
        </p:txBody>
      </p:sp>
      <p:sp>
        <p:nvSpPr>
          <p:cNvPr id="343" name="Google Shape;343;p43"/>
          <p:cNvSpPr/>
          <p:nvPr/>
        </p:nvSpPr>
        <p:spPr>
          <a:xfrm>
            <a:off x="6941518" y="4008309"/>
            <a:ext cx="1478400" cy="864000"/>
          </a:xfrm>
          <a:prstGeom prst="rightArrow">
            <a:avLst>
              <a:gd fmla="val 65118" name="adj1"/>
              <a:gd fmla="val 84615" name="adj2"/>
            </a:avLst>
          </a:prstGeom>
          <a:solidFill>
            <a:srgbClr val="9FBFF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44" name="Google Shape;344;p43"/>
          <p:cNvSpPr txBox="1"/>
          <p:nvPr/>
        </p:nvSpPr>
        <p:spPr>
          <a:xfrm>
            <a:off x="7356725" y="7358425"/>
            <a:ext cx="648000" cy="523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sz="2800">
                <a:solidFill>
                  <a:schemeClr val="lt1"/>
                </a:solidFill>
                <a:latin typeface="Raleway"/>
                <a:ea typeface="Raleway"/>
                <a:cs typeface="Raleway"/>
                <a:sym typeface="Raleway"/>
              </a:rPr>
              <a:t>04</a:t>
            </a:r>
            <a:endParaRPr b="1" sz="2800">
              <a:solidFill>
                <a:schemeClr val="lt1"/>
              </a:solidFill>
              <a:latin typeface="Raleway"/>
              <a:ea typeface="Raleway"/>
              <a:cs typeface="Raleway"/>
              <a:sym typeface="Raleway"/>
            </a:endParaRPr>
          </a:p>
        </p:txBody>
      </p:sp>
      <p:sp>
        <p:nvSpPr>
          <p:cNvPr id="345" name="Google Shape;345;p43"/>
          <p:cNvSpPr txBox="1"/>
          <p:nvPr/>
        </p:nvSpPr>
        <p:spPr>
          <a:xfrm>
            <a:off x="3831899" y="3008850"/>
            <a:ext cx="1876200" cy="30477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sz="1200">
                <a:solidFill>
                  <a:srgbClr val="1152B3"/>
                </a:solidFill>
                <a:latin typeface="Raleway"/>
                <a:ea typeface="Raleway"/>
                <a:cs typeface="Raleway"/>
                <a:sym typeface="Raleway"/>
              </a:rPr>
              <a:t>Variables Cuantitativas </a:t>
            </a:r>
            <a:endParaRPr b="1" sz="1200">
              <a:solidFill>
                <a:srgbClr val="1152B3"/>
              </a:solidFill>
              <a:latin typeface="Raleway"/>
              <a:ea typeface="Raleway"/>
              <a:cs typeface="Raleway"/>
              <a:sym typeface="Raleway"/>
            </a:endParaRPr>
          </a:p>
          <a:p>
            <a:pPr indent="0" lvl="0" marL="0" marR="0" rtl="0" algn="ctr">
              <a:spcBef>
                <a:spcPts val="0"/>
              </a:spcBef>
              <a:spcAft>
                <a:spcPts val="0"/>
              </a:spcAft>
              <a:buNone/>
            </a:pPr>
            <a:r>
              <a:t/>
            </a:r>
            <a:endParaRPr b="1" sz="1200">
              <a:solidFill>
                <a:srgbClr val="1152B3"/>
              </a:solidFill>
              <a:latin typeface="Raleway"/>
              <a:ea typeface="Raleway"/>
              <a:cs typeface="Raleway"/>
              <a:sym typeface="Raleway"/>
            </a:endParaRPr>
          </a:p>
          <a:p>
            <a:pPr indent="0" lvl="0" marL="0" marR="0" rtl="0" algn="ctr">
              <a:spcBef>
                <a:spcPts val="0"/>
              </a:spcBef>
              <a:spcAft>
                <a:spcPts val="0"/>
              </a:spcAft>
              <a:buNone/>
            </a:pPr>
            <a:r>
              <a:rPr lang="es-CO" sz="1200">
                <a:solidFill>
                  <a:schemeClr val="dk1"/>
                </a:solidFill>
                <a:latin typeface="Raleway"/>
                <a:ea typeface="Raleway"/>
                <a:cs typeface="Raleway"/>
                <a:sym typeface="Raleway"/>
              </a:rPr>
              <a:t>Media </a:t>
            </a:r>
            <a:endParaRPr sz="1200">
              <a:solidFill>
                <a:schemeClr val="dk1"/>
              </a:solidFill>
              <a:latin typeface="Raleway"/>
              <a:ea typeface="Raleway"/>
              <a:cs typeface="Raleway"/>
              <a:sym typeface="Raleway"/>
            </a:endParaRPr>
          </a:p>
          <a:p>
            <a:pPr indent="0" lvl="0" marL="0" marR="0" rtl="0" algn="ctr">
              <a:spcBef>
                <a:spcPts val="0"/>
              </a:spcBef>
              <a:spcAft>
                <a:spcPts val="0"/>
              </a:spcAft>
              <a:buNone/>
            </a:pPr>
            <a:r>
              <a:rPr lang="es-CO" sz="1200">
                <a:solidFill>
                  <a:schemeClr val="dk1"/>
                </a:solidFill>
                <a:latin typeface="Raleway"/>
                <a:ea typeface="Raleway"/>
                <a:cs typeface="Raleway"/>
                <a:sym typeface="Raleway"/>
              </a:rPr>
              <a:t>desviación estándar en distribución normal,</a:t>
            </a:r>
            <a:endParaRPr sz="1200">
              <a:solidFill>
                <a:schemeClr val="dk1"/>
              </a:solidFill>
              <a:latin typeface="Raleway"/>
              <a:ea typeface="Raleway"/>
              <a:cs typeface="Raleway"/>
              <a:sym typeface="Raleway"/>
            </a:endParaRPr>
          </a:p>
          <a:p>
            <a:pPr indent="0" lvl="0" marL="0" marR="0" rtl="0" algn="ctr">
              <a:spcBef>
                <a:spcPts val="0"/>
              </a:spcBef>
              <a:spcAft>
                <a:spcPts val="0"/>
              </a:spcAft>
              <a:buNone/>
            </a:pPr>
            <a:r>
              <a:t/>
            </a:r>
            <a:endParaRPr sz="1200">
              <a:solidFill>
                <a:schemeClr val="dk1"/>
              </a:solidFill>
              <a:latin typeface="Raleway"/>
              <a:ea typeface="Raleway"/>
              <a:cs typeface="Raleway"/>
              <a:sym typeface="Raleway"/>
            </a:endParaRPr>
          </a:p>
          <a:p>
            <a:pPr indent="0" lvl="0" marL="0" marR="0" rtl="0" algn="ctr">
              <a:spcBef>
                <a:spcPts val="0"/>
              </a:spcBef>
              <a:spcAft>
                <a:spcPts val="0"/>
              </a:spcAft>
              <a:buNone/>
            </a:pPr>
            <a:r>
              <a:rPr lang="es-CO" sz="1200">
                <a:solidFill>
                  <a:schemeClr val="dk1"/>
                </a:solidFill>
                <a:latin typeface="Raleway"/>
                <a:ea typeface="Raleway"/>
                <a:cs typeface="Raleway"/>
                <a:sym typeface="Raleway"/>
              </a:rPr>
              <a:t>Mediana y el rango intercuartílico en distribución no normal.</a:t>
            </a:r>
            <a:endParaRPr sz="1200">
              <a:solidFill>
                <a:schemeClr val="dk1"/>
              </a:solidFill>
              <a:latin typeface="Raleway"/>
              <a:ea typeface="Raleway"/>
              <a:cs typeface="Raleway"/>
              <a:sym typeface="Raleway"/>
            </a:endParaRPr>
          </a:p>
          <a:p>
            <a:pPr indent="0" lvl="0" marL="0" marR="0" rtl="0" algn="ctr">
              <a:spcBef>
                <a:spcPts val="0"/>
              </a:spcBef>
              <a:spcAft>
                <a:spcPts val="0"/>
              </a:spcAft>
              <a:buNone/>
            </a:pPr>
            <a:r>
              <a:t/>
            </a:r>
            <a:endParaRPr sz="1200">
              <a:solidFill>
                <a:schemeClr val="dk1"/>
              </a:solidFill>
              <a:latin typeface="Raleway"/>
              <a:ea typeface="Raleway"/>
              <a:cs typeface="Raleway"/>
              <a:sym typeface="Raleway"/>
            </a:endParaRPr>
          </a:p>
          <a:p>
            <a:pPr indent="0" lvl="0" marL="0" marR="0" rtl="0" algn="ctr">
              <a:spcBef>
                <a:spcPts val="0"/>
              </a:spcBef>
              <a:spcAft>
                <a:spcPts val="0"/>
              </a:spcAft>
              <a:buNone/>
            </a:pPr>
            <a:r>
              <a:rPr b="1" lang="es-CO" sz="1200">
                <a:solidFill>
                  <a:srgbClr val="1152B3"/>
                </a:solidFill>
                <a:latin typeface="Raleway"/>
                <a:ea typeface="Raleway"/>
                <a:cs typeface="Raleway"/>
                <a:sym typeface="Raleway"/>
              </a:rPr>
              <a:t>Variables cualitativas:</a:t>
            </a:r>
            <a:r>
              <a:rPr b="1" lang="es-CO" sz="1200">
                <a:solidFill>
                  <a:schemeClr val="dk2"/>
                </a:solidFill>
                <a:latin typeface="Raleway"/>
                <a:ea typeface="Raleway"/>
                <a:cs typeface="Raleway"/>
                <a:sym typeface="Raleway"/>
              </a:rPr>
              <a:t> </a:t>
            </a:r>
            <a:endParaRPr b="1" sz="1200">
              <a:solidFill>
                <a:schemeClr val="dk2"/>
              </a:solidFill>
              <a:latin typeface="Raleway"/>
              <a:ea typeface="Raleway"/>
              <a:cs typeface="Raleway"/>
              <a:sym typeface="Raleway"/>
            </a:endParaRPr>
          </a:p>
          <a:p>
            <a:pPr indent="0" lvl="0" marL="0" marR="0" rtl="0" algn="ctr">
              <a:spcBef>
                <a:spcPts val="0"/>
              </a:spcBef>
              <a:spcAft>
                <a:spcPts val="0"/>
              </a:spcAft>
              <a:buNone/>
            </a:pPr>
            <a:r>
              <a:t/>
            </a:r>
            <a:endParaRPr b="1" sz="1200">
              <a:solidFill>
                <a:schemeClr val="dk2"/>
              </a:solidFill>
              <a:latin typeface="Raleway"/>
              <a:ea typeface="Raleway"/>
              <a:cs typeface="Raleway"/>
              <a:sym typeface="Raleway"/>
            </a:endParaRPr>
          </a:p>
          <a:p>
            <a:pPr indent="0" lvl="0" marL="0" marR="0" rtl="0" algn="ctr">
              <a:spcBef>
                <a:spcPts val="0"/>
              </a:spcBef>
              <a:spcAft>
                <a:spcPts val="0"/>
              </a:spcAft>
              <a:buNone/>
            </a:pPr>
            <a:r>
              <a:rPr lang="es-CO" sz="1200">
                <a:solidFill>
                  <a:schemeClr val="dk1"/>
                </a:solidFill>
                <a:latin typeface="Raleway"/>
                <a:ea typeface="Raleway"/>
                <a:cs typeface="Raleway"/>
                <a:sym typeface="Raleway"/>
              </a:rPr>
              <a:t>frecuencias absolutas y relativas.</a:t>
            </a:r>
            <a:endParaRPr/>
          </a:p>
          <a:p>
            <a:pPr indent="0" lvl="0" marL="0" marR="0" rtl="0" algn="l">
              <a:spcBef>
                <a:spcPts val="0"/>
              </a:spcBef>
              <a:spcAft>
                <a:spcPts val="0"/>
              </a:spcAft>
              <a:buNone/>
            </a:pPr>
            <a:r>
              <a:t/>
            </a:r>
            <a:endParaRPr sz="1200">
              <a:solidFill>
                <a:srgbClr val="1152B3"/>
              </a:solidFill>
              <a:latin typeface="Raleway"/>
              <a:ea typeface="Raleway"/>
              <a:cs typeface="Raleway"/>
              <a:sym typeface="Raleway"/>
            </a:endParaRPr>
          </a:p>
          <a:p>
            <a:pPr indent="0" lvl="0" marL="0" marR="0" rtl="0" algn="l">
              <a:spcBef>
                <a:spcPts val="0"/>
              </a:spcBef>
              <a:spcAft>
                <a:spcPts val="0"/>
              </a:spcAft>
              <a:buNone/>
            </a:pPr>
            <a:r>
              <a:t/>
            </a:r>
            <a:endParaRPr sz="1200">
              <a:solidFill>
                <a:srgbClr val="1152B3"/>
              </a:solidFill>
              <a:latin typeface="Raleway"/>
              <a:ea typeface="Raleway"/>
              <a:cs typeface="Raleway"/>
              <a:sym typeface="Raleway"/>
            </a:endParaRPr>
          </a:p>
        </p:txBody>
      </p:sp>
      <p:sp>
        <p:nvSpPr>
          <p:cNvPr id="346" name="Google Shape;346;p43"/>
          <p:cNvSpPr txBox="1"/>
          <p:nvPr/>
        </p:nvSpPr>
        <p:spPr>
          <a:xfrm>
            <a:off x="6437600" y="1234700"/>
            <a:ext cx="5433300" cy="23088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sz="1200">
                <a:solidFill>
                  <a:srgbClr val="1152B3"/>
                </a:solidFill>
                <a:latin typeface="Raleway"/>
                <a:ea typeface="Raleway"/>
                <a:cs typeface="Raleway"/>
                <a:sym typeface="Raleway"/>
              </a:rPr>
              <a:t>Desenlaces primarios de interés</a:t>
            </a:r>
            <a:endParaRPr b="1" sz="1200">
              <a:solidFill>
                <a:srgbClr val="1152B3"/>
              </a:solidFill>
              <a:latin typeface="Raleway"/>
              <a:ea typeface="Raleway"/>
              <a:cs typeface="Raleway"/>
              <a:sym typeface="Raleway"/>
            </a:endParaRPr>
          </a:p>
          <a:p>
            <a:pPr indent="0" lvl="0" marL="0" marR="0" rtl="0" algn="ctr">
              <a:spcBef>
                <a:spcPts val="0"/>
              </a:spcBef>
              <a:spcAft>
                <a:spcPts val="0"/>
              </a:spcAft>
              <a:buNone/>
            </a:pPr>
            <a:r>
              <a:t/>
            </a:r>
            <a:endParaRPr b="1" sz="1200">
              <a:solidFill>
                <a:srgbClr val="1152B3"/>
              </a:solidFill>
              <a:latin typeface="Raleway"/>
              <a:ea typeface="Raleway"/>
              <a:cs typeface="Raleway"/>
              <a:sym typeface="Raleway"/>
            </a:endParaRPr>
          </a:p>
          <a:p>
            <a:pPr indent="0" lvl="0" marL="0" marR="0" rtl="0" algn="ctr">
              <a:spcBef>
                <a:spcPts val="0"/>
              </a:spcBef>
              <a:spcAft>
                <a:spcPts val="0"/>
              </a:spcAft>
              <a:buNone/>
            </a:pPr>
            <a:r>
              <a:rPr b="1" lang="es-CO" sz="1200" u="sng">
                <a:solidFill>
                  <a:schemeClr val="dk1"/>
                </a:solidFill>
                <a:latin typeface="Raleway"/>
                <a:ea typeface="Raleway"/>
                <a:cs typeface="Raleway"/>
                <a:sym typeface="Raleway"/>
              </a:rPr>
              <a:t>Tiempo hasta la recurrencia (TR):</a:t>
            </a:r>
            <a:endParaRPr b="1" sz="1200" u="sng">
              <a:solidFill>
                <a:schemeClr val="dk1"/>
              </a:solidFill>
              <a:latin typeface="Raleway"/>
              <a:ea typeface="Raleway"/>
              <a:cs typeface="Raleway"/>
              <a:sym typeface="Raleway"/>
            </a:endParaRPr>
          </a:p>
          <a:p>
            <a:pPr indent="0" lvl="0" marL="0" marR="0" rtl="0" algn="ctr">
              <a:spcBef>
                <a:spcPts val="0"/>
              </a:spcBef>
              <a:spcAft>
                <a:spcPts val="0"/>
              </a:spcAft>
              <a:buNone/>
            </a:pPr>
            <a:r>
              <a:t/>
            </a:r>
            <a:endParaRPr sz="1200">
              <a:solidFill>
                <a:schemeClr val="dk1"/>
              </a:solidFill>
              <a:latin typeface="Raleway"/>
              <a:ea typeface="Raleway"/>
              <a:cs typeface="Raleway"/>
              <a:sym typeface="Raleway"/>
            </a:endParaRPr>
          </a:p>
          <a:p>
            <a:pPr indent="0" lvl="0" marL="0" marR="0" rtl="0" algn="ctr">
              <a:spcBef>
                <a:spcPts val="0"/>
              </a:spcBef>
              <a:spcAft>
                <a:spcPts val="0"/>
              </a:spcAft>
              <a:buNone/>
            </a:pPr>
            <a:r>
              <a:rPr lang="es-CO" sz="1200">
                <a:solidFill>
                  <a:schemeClr val="dk1"/>
                </a:solidFill>
                <a:latin typeface="Raleway"/>
                <a:ea typeface="Raleway"/>
                <a:cs typeface="Raleway"/>
                <a:sym typeface="Raleway"/>
              </a:rPr>
              <a:t>intervalo transcurrido desde la</a:t>
            </a:r>
            <a:r>
              <a:rPr b="1" lang="es-CO" sz="1200">
                <a:solidFill>
                  <a:schemeClr val="dk1"/>
                </a:solidFill>
                <a:latin typeface="Raleway"/>
                <a:ea typeface="Raleway"/>
                <a:cs typeface="Raleway"/>
                <a:sym typeface="Raleway"/>
              </a:rPr>
              <a:t> fecha del primer procedimiento quirúrgico</a:t>
            </a:r>
            <a:r>
              <a:rPr lang="es-CO" sz="1200">
                <a:solidFill>
                  <a:schemeClr val="dk1"/>
                </a:solidFill>
                <a:latin typeface="Raleway"/>
                <a:ea typeface="Raleway"/>
                <a:cs typeface="Raleway"/>
                <a:sym typeface="Raleway"/>
              </a:rPr>
              <a:t> para el tratamiento del cáncer de mama, hasta la fecha de </a:t>
            </a:r>
            <a:r>
              <a:rPr b="1" lang="es-CO" sz="1200">
                <a:solidFill>
                  <a:schemeClr val="dk1"/>
                </a:solidFill>
                <a:latin typeface="Raleway"/>
                <a:ea typeface="Raleway"/>
                <a:cs typeface="Raleway"/>
                <a:sym typeface="Raleway"/>
              </a:rPr>
              <a:t>confirmación de cualquier recurrencia </a:t>
            </a:r>
            <a:r>
              <a:rPr lang="es-CO" sz="1200">
                <a:solidFill>
                  <a:schemeClr val="dk1"/>
                </a:solidFill>
                <a:latin typeface="Raleway"/>
                <a:ea typeface="Raleway"/>
                <a:cs typeface="Raleway"/>
                <a:sym typeface="Raleway"/>
              </a:rPr>
              <a:t>(local, regional, sistémica o mixta).</a:t>
            </a:r>
            <a:endParaRPr sz="1200">
              <a:solidFill>
                <a:schemeClr val="dk1"/>
              </a:solidFill>
              <a:latin typeface="Raleway"/>
              <a:ea typeface="Raleway"/>
              <a:cs typeface="Raleway"/>
              <a:sym typeface="Raleway"/>
            </a:endParaRPr>
          </a:p>
          <a:p>
            <a:pPr indent="0" lvl="0" marL="0" marR="0" rtl="0" algn="ctr">
              <a:spcBef>
                <a:spcPts val="0"/>
              </a:spcBef>
              <a:spcAft>
                <a:spcPts val="0"/>
              </a:spcAft>
              <a:buNone/>
            </a:pPr>
            <a:r>
              <a:t/>
            </a:r>
            <a:endParaRPr sz="1200">
              <a:solidFill>
                <a:schemeClr val="dk1"/>
              </a:solidFill>
              <a:latin typeface="Raleway"/>
              <a:ea typeface="Raleway"/>
              <a:cs typeface="Raleway"/>
              <a:sym typeface="Raleway"/>
            </a:endParaRPr>
          </a:p>
          <a:p>
            <a:pPr indent="0" lvl="0" marL="0" rtl="0" algn="ctr">
              <a:spcBef>
                <a:spcPts val="0"/>
              </a:spcBef>
              <a:spcAft>
                <a:spcPts val="0"/>
              </a:spcAft>
              <a:buNone/>
            </a:pPr>
            <a:r>
              <a:rPr b="1" lang="es-CO" sz="1200" u="sng">
                <a:solidFill>
                  <a:schemeClr val="dk1"/>
                </a:solidFill>
                <a:latin typeface="Raleway"/>
                <a:ea typeface="Raleway"/>
                <a:cs typeface="Raleway"/>
                <a:sym typeface="Raleway"/>
              </a:rPr>
              <a:t>Supervivencia Global (SG): </a:t>
            </a:r>
            <a:endParaRPr b="1" sz="1200" u="sng">
              <a:solidFill>
                <a:schemeClr val="dk1"/>
              </a:solidFill>
              <a:latin typeface="Raleway"/>
              <a:ea typeface="Raleway"/>
              <a:cs typeface="Raleway"/>
              <a:sym typeface="Raleway"/>
            </a:endParaRPr>
          </a:p>
          <a:p>
            <a:pPr indent="0" lvl="0" marL="0" rtl="0" algn="ctr">
              <a:spcBef>
                <a:spcPts val="0"/>
              </a:spcBef>
              <a:spcAft>
                <a:spcPts val="0"/>
              </a:spcAft>
              <a:buNone/>
            </a:pPr>
            <a:r>
              <a:t/>
            </a:r>
            <a:endParaRPr b="1" sz="1200">
              <a:solidFill>
                <a:schemeClr val="dk1"/>
              </a:solidFill>
              <a:latin typeface="Raleway"/>
              <a:ea typeface="Raleway"/>
              <a:cs typeface="Raleway"/>
              <a:sym typeface="Raleway"/>
            </a:endParaRPr>
          </a:p>
          <a:p>
            <a:pPr indent="0" lvl="0" marL="0" rtl="0" algn="ctr">
              <a:spcBef>
                <a:spcPts val="0"/>
              </a:spcBef>
              <a:spcAft>
                <a:spcPts val="0"/>
              </a:spcAft>
              <a:buNone/>
            </a:pPr>
            <a:r>
              <a:rPr lang="es-CO" sz="1200">
                <a:solidFill>
                  <a:schemeClr val="dk1"/>
                </a:solidFill>
                <a:latin typeface="Raleway"/>
                <a:ea typeface="Raleway"/>
                <a:cs typeface="Raleway"/>
                <a:sym typeface="Raleway"/>
              </a:rPr>
              <a:t>tiempo transcurrido desde la cirugía inicial hasta la fecha de muerte del paciente (por cualquier causa</a:t>
            </a:r>
            <a:endParaRPr sz="1200">
              <a:solidFill>
                <a:srgbClr val="1152B3"/>
              </a:solidFill>
              <a:latin typeface="Raleway"/>
              <a:ea typeface="Raleway"/>
              <a:cs typeface="Raleway"/>
              <a:sym typeface="Raleway"/>
            </a:endParaRPr>
          </a:p>
        </p:txBody>
      </p:sp>
      <p:sp>
        <p:nvSpPr>
          <p:cNvPr id="347" name="Google Shape;347;p43"/>
          <p:cNvSpPr txBox="1"/>
          <p:nvPr>
            <p:ph type="title"/>
          </p:nvPr>
        </p:nvSpPr>
        <p:spPr>
          <a:xfrm>
            <a:off x="534049" y="405075"/>
            <a:ext cx="6925200" cy="649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5333"/>
              <a:buNone/>
            </a:pPr>
            <a:r>
              <a:rPr lang="es-CO"/>
              <a:t>Análisis Estadístico</a:t>
            </a:r>
            <a:endParaRPr/>
          </a:p>
        </p:txBody>
      </p:sp>
      <p:sp>
        <p:nvSpPr>
          <p:cNvPr id="348" name="Google Shape;348;p43"/>
          <p:cNvSpPr/>
          <p:nvPr/>
        </p:nvSpPr>
        <p:spPr>
          <a:xfrm>
            <a:off x="9350875" y="3971825"/>
            <a:ext cx="2470800" cy="2577300"/>
          </a:xfrm>
          <a:prstGeom prst="roundRect">
            <a:avLst>
              <a:gd fmla="val 7734" name="adj"/>
            </a:avLst>
          </a:prstGeom>
          <a:solidFill>
            <a:schemeClr val="lt1"/>
          </a:solidFill>
          <a:ln cap="flat" cmpd="sng" w="25400">
            <a:solidFill>
              <a:srgbClr val="9FBFF5"/>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700">
              <a:solidFill>
                <a:schemeClr val="dk1"/>
              </a:solidFill>
              <a:latin typeface="Raleway"/>
              <a:ea typeface="Raleway"/>
              <a:cs typeface="Raleway"/>
              <a:sym typeface="Raleway"/>
            </a:endParaRPr>
          </a:p>
          <a:p>
            <a:pPr indent="0" lvl="0" marL="0" marR="0" rtl="0" algn="l">
              <a:spcBef>
                <a:spcPts val="0"/>
              </a:spcBef>
              <a:spcAft>
                <a:spcPts val="0"/>
              </a:spcAft>
              <a:buNone/>
            </a:pPr>
            <a:r>
              <a:t/>
            </a:r>
            <a:endParaRPr sz="2700">
              <a:solidFill>
                <a:schemeClr val="dk1"/>
              </a:solidFill>
              <a:latin typeface="Raleway"/>
              <a:ea typeface="Raleway"/>
              <a:cs typeface="Raleway"/>
              <a:sym typeface="Raleway"/>
            </a:endParaRPr>
          </a:p>
          <a:p>
            <a:pPr indent="0" lvl="0" marL="0" marR="0" rtl="0" algn="ctr">
              <a:spcBef>
                <a:spcPts val="0"/>
              </a:spcBef>
              <a:spcAft>
                <a:spcPts val="0"/>
              </a:spcAft>
              <a:buNone/>
            </a:pPr>
            <a:r>
              <a:t/>
            </a:r>
            <a:endParaRPr sz="1200">
              <a:solidFill>
                <a:schemeClr val="dk1"/>
              </a:solidFill>
              <a:latin typeface="Raleway"/>
              <a:ea typeface="Raleway"/>
              <a:cs typeface="Raleway"/>
              <a:sym typeface="Raleway"/>
            </a:endParaRPr>
          </a:p>
          <a:p>
            <a:pPr indent="0" lvl="0" marL="0" marR="0" rtl="0" algn="ctr">
              <a:spcBef>
                <a:spcPts val="0"/>
              </a:spcBef>
              <a:spcAft>
                <a:spcPts val="0"/>
              </a:spcAft>
              <a:buNone/>
            </a:pPr>
            <a:r>
              <a:rPr lang="es-CO" sz="1200">
                <a:solidFill>
                  <a:schemeClr val="dk1"/>
                </a:solidFill>
                <a:latin typeface="Raleway"/>
                <a:ea typeface="Raleway"/>
                <a:cs typeface="Raleway"/>
                <a:sym typeface="Raleway"/>
              </a:rPr>
              <a:t>Se calcularon los porcentajes de </a:t>
            </a:r>
            <a:r>
              <a:rPr b="1" lang="es-CO" sz="1200">
                <a:solidFill>
                  <a:schemeClr val="dk1"/>
                </a:solidFill>
                <a:latin typeface="Raleway"/>
                <a:ea typeface="Raleway"/>
                <a:cs typeface="Raleway"/>
                <a:sym typeface="Raleway"/>
              </a:rPr>
              <a:t>recurrencia local, regional, a distancia o mixta,</a:t>
            </a:r>
            <a:r>
              <a:rPr lang="es-CO" sz="1200">
                <a:solidFill>
                  <a:schemeClr val="dk1"/>
                </a:solidFill>
                <a:latin typeface="Raleway"/>
                <a:ea typeface="Raleway"/>
                <a:cs typeface="Raleway"/>
                <a:sym typeface="Raleway"/>
              </a:rPr>
              <a:t> utilizando e</a:t>
            </a:r>
            <a:r>
              <a:rPr i="1" lang="es-CO" sz="1200">
                <a:solidFill>
                  <a:schemeClr val="dk1"/>
                </a:solidFill>
                <a:latin typeface="Raleway"/>
                <a:ea typeface="Raleway"/>
                <a:cs typeface="Raleway"/>
                <a:sym typeface="Raleway"/>
              </a:rPr>
              <a:t>l número total de pacientes de la cohorte</a:t>
            </a:r>
            <a:r>
              <a:rPr lang="es-CO" sz="1200">
                <a:solidFill>
                  <a:schemeClr val="dk1"/>
                </a:solidFill>
                <a:latin typeface="Raleway"/>
                <a:ea typeface="Raleway"/>
                <a:cs typeface="Raleway"/>
                <a:sym typeface="Raleway"/>
              </a:rPr>
              <a:t> como denominador.</a:t>
            </a:r>
            <a:endParaRPr sz="1200">
              <a:solidFill>
                <a:schemeClr val="dk1"/>
              </a:solidFill>
              <a:latin typeface="Raleway"/>
              <a:ea typeface="Raleway"/>
              <a:cs typeface="Raleway"/>
              <a:sym typeface="Raleway"/>
            </a:endParaRPr>
          </a:p>
        </p:txBody>
      </p:sp>
      <p:sp>
        <p:nvSpPr>
          <p:cNvPr id="349" name="Google Shape;349;p43"/>
          <p:cNvSpPr/>
          <p:nvPr/>
        </p:nvSpPr>
        <p:spPr>
          <a:xfrm>
            <a:off x="9939993" y="4008309"/>
            <a:ext cx="1478400" cy="864000"/>
          </a:xfrm>
          <a:prstGeom prst="rightArrow">
            <a:avLst>
              <a:gd fmla="val 65118" name="adj1"/>
              <a:gd fmla="val 84615" name="adj2"/>
            </a:avLst>
          </a:prstGeom>
          <a:solidFill>
            <a:srgbClr val="9FBFF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50" name="Google Shape;350;p43"/>
          <p:cNvSpPr txBox="1"/>
          <p:nvPr/>
        </p:nvSpPr>
        <p:spPr>
          <a:xfrm>
            <a:off x="10355200" y="7358425"/>
            <a:ext cx="648000" cy="523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CO" sz="2800">
                <a:solidFill>
                  <a:schemeClr val="lt1"/>
                </a:solidFill>
                <a:latin typeface="Raleway"/>
                <a:ea typeface="Raleway"/>
                <a:cs typeface="Raleway"/>
                <a:sym typeface="Raleway"/>
              </a:rPr>
              <a:t>04</a:t>
            </a:r>
            <a:endParaRPr b="1" sz="2800">
              <a:solidFill>
                <a:schemeClr val="lt1"/>
              </a:solidFill>
              <a:latin typeface="Raleway"/>
              <a:ea typeface="Raleway"/>
              <a:cs typeface="Raleway"/>
              <a:sym typeface="Raleway"/>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44"/>
          <p:cNvSpPr/>
          <p:nvPr/>
        </p:nvSpPr>
        <p:spPr>
          <a:xfrm>
            <a:off x="4538898" y="2344764"/>
            <a:ext cx="3114300" cy="3114300"/>
          </a:xfrm>
          <a:prstGeom prst="donut">
            <a:avLst>
              <a:gd fmla="val 378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dk1"/>
              </a:solidFill>
              <a:latin typeface="Raleway"/>
              <a:ea typeface="Raleway"/>
              <a:cs typeface="Raleway"/>
              <a:sym typeface="Raleway"/>
            </a:endParaRPr>
          </a:p>
        </p:txBody>
      </p:sp>
      <p:sp>
        <p:nvSpPr>
          <p:cNvPr id="356" name="Google Shape;356;p44"/>
          <p:cNvSpPr/>
          <p:nvPr/>
        </p:nvSpPr>
        <p:spPr>
          <a:xfrm>
            <a:off x="5210434" y="3016300"/>
            <a:ext cx="1771200" cy="177120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57" name="Google Shape;357;p44"/>
          <p:cNvSpPr/>
          <p:nvPr/>
        </p:nvSpPr>
        <p:spPr>
          <a:xfrm>
            <a:off x="4187788" y="1993654"/>
            <a:ext cx="3816300" cy="3816300"/>
          </a:xfrm>
          <a:prstGeom prst="donut">
            <a:avLst>
              <a:gd fmla="val 3785"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dk1"/>
              </a:solidFill>
              <a:latin typeface="Raleway"/>
              <a:ea typeface="Raleway"/>
              <a:cs typeface="Raleway"/>
              <a:sym typeface="Raleway"/>
            </a:endParaRPr>
          </a:p>
        </p:txBody>
      </p:sp>
      <p:grpSp>
        <p:nvGrpSpPr>
          <p:cNvPr id="358" name="Google Shape;358;p44"/>
          <p:cNvGrpSpPr/>
          <p:nvPr/>
        </p:nvGrpSpPr>
        <p:grpSpPr>
          <a:xfrm>
            <a:off x="4450599" y="1509697"/>
            <a:ext cx="1582765" cy="1762363"/>
            <a:chOff x="4450599" y="1509697"/>
            <a:chExt cx="1582765" cy="1762363"/>
          </a:xfrm>
        </p:grpSpPr>
        <p:grpSp>
          <p:nvGrpSpPr>
            <p:cNvPr id="359" name="Google Shape;359;p44"/>
            <p:cNvGrpSpPr/>
            <p:nvPr/>
          </p:nvGrpSpPr>
          <p:grpSpPr>
            <a:xfrm rot="-1800152">
              <a:off x="4752476" y="1655997"/>
              <a:ext cx="979012" cy="1469763"/>
              <a:chOff x="5093002" y="2426934"/>
              <a:chExt cx="2232300" cy="3351290"/>
            </a:xfrm>
          </p:grpSpPr>
          <p:grpSp>
            <p:nvGrpSpPr>
              <p:cNvPr id="360" name="Google Shape;360;p44"/>
              <p:cNvGrpSpPr/>
              <p:nvPr/>
            </p:nvGrpSpPr>
            <p:grpSpPr>
              <a:xfrm>
                <a:off x="5623833" y="4659227"/>
                <a:ext cx="1168673" cy="1118997"/>
                <a:chOff x="4963932" y="3703863"/>
                <a:chExt cx="394289" cy="377529"/>
              </a:xfrm>
            </p:grpSpPr>
            <p:sp>
              <p:nvSpPr>
                <p:cNvPr id="361" name="Google Shape;361;p44"/>
                <p:cNvSpPr/>
                <p:nvPr/>
              </p:nvSpPr>
              <p:spPr>
                <a:xfrm flipH="1">
                  <a:off x="4977098" y="3794659"/>
                  <a:ext cx="368003" cy="65722"/>
                </a:xfrm>
                <a:custGeom>
                  <a:rect b="b" l="l" r="r" t="t"/>
                  <a:pathLst>
                    <a:path extrusionOk="0" h="164304" w="920008">
                      <a:moveTo>
                        <a:pt x="852708" y="0"/>
                      </a:moveTo>
                      <a:lnTo>
                        <a:pt x="67299" y="0"/>
                      </a:lnTo>
                      <a:cubicBezTo>
                        <a:pt x="30131" y="0"/>
                        <a:pt x="0" y="30131"/>
                        <a:pt x="0" y="67299"/>
                      </a:cubicBezTo>
                      <a:lnTo>
                        <a:pt x="0" y="97005"/>
                      </a:lnTo>
                      <a:cubicBezTo>
                        <a:pt x="0" y="134173"/>
                        <a:pt x="30131" y="164304"/>
                        <a:pt x="67299" y="164304"/>
                      </a:cubicBezTo>
                      <a:lnTo>
                        <a:pt x="852708" y="164304"/>
                      </a:lnTo>
                      <a:cubicBezTo>
                        <a:pt x="889877" y="164304"/>
                        <a:pt x="920008" y="134173"/>
                        <a:pt x="920008" y="97005"/>
                      </a:cubicBezTo>
                      <a:lnTo>
                        <a:pt x="920008" y="67299"/>
                      </a:lnTo>
                      <a:cubicBezTo>
                        <a:pt x="920008" y="30131"/>
                        <a:pt x="889877" y="0"/>
                        <a:pt x="852708"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62" name="Google Shape;362;p44"/>
                <p:cNvSpPr/>
                <p:nvPr/>
              </p:nvSpPr>
              <p:spPr>
                <a:xfrm flipH="1">
                  <a:off x="5016595" y="3976249"/>
                  <a:ext cx="289145" cy="105143"/>
                </a:xfrm>
                <a:custGeom>
                  <a:rect b="b" l="l" r="r" t="t"/>
                  <a:pathLst>
                    <a:path extrusionOk="0" h="262858" w="722862">
                      <a:moveTo>
                        <a:pt x="722862" y="0"/>
                      </a:moveTo>
                      <a:lnTo>
                        <a:pt x="0" y="0"/>
                      </a:lnTo>
                      <a:lnTo>
                        <a:pt x="0" y="131429"/>
                      </a:lnTo>
                      <a:cubicBezTo>
                        <a:pt x="0" y="204015"/>
                        <a:pt x="161818" y="262858"/>
                        <a:pt x="361431" y="262858"/>
                      </a:cubicBezTo>
                      <a:cubicBezTo>
                        <a:pt x="561044" y="262858"/>
                        <a:pt x="722862" y="204015"/>
                        <a:pt x="722862" y="13142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63" name="Google Shape;363;p44"/>
                <p:cNvSpPr/>
                <p:nvPr/>
              </p:nvSpPr>
              <p:spPr>
                <a:xfrm flipH="1">
                  <a:off x="4990264" y="3885454"/>
                  <a:ext cx="341717" cy="65722"/>
                </a:xfrm>
                <a:custGeom>
                  <a:rect b="b" l="l" r="r" t="t"/>
                  <a:pathLst>
                    <a:path extrusionOk="0" h="164306" w="854293">
                      <a:moveTo>
                        <a:pt x="786994" y="0"/>
                      </a:moveTo>
                      <a:lnTo>
                        <a:pt x="67299" y="0"/>
                      </a:lnTo>
                      <a:cubicBezTo>
                        <a:pt x="30131" y="0"/>
                        <a:pt x="0" y="30131"/>
                        <a:pt x="0" y="67299"/>
                      </a:cubicBezTo>
                      <a:lnTo>
                        <a:pt x="0" y="97007"/>
                      </a:lnTo>
                      <a:cubicBezTo>
                        <a:pt x="0" y="134174"/>
                        <a:pt x="30131" y="164306"/>
                        <a:pt x="67299" y="164306"/>
                      </a:cubicBezTo>
                      <a:lnTo>
                        <a:pt x="786994" y="164306"/>
                      </a:lnTo>
                      <a:cubicBezTo>
                        <a:pt x="824162" y="164306"/>
                        <a:pt x="854293" y="134174"/>
                        <a:pt x="854293" y="97007"/>
                      </a:cubicBezTo>
                      <a:lnTo>
                        <a:pt x="854293" y="67299"/>
                      </a:lnTo>
                      <a:cubicBezTo>
                        <a:pt x="854293" y="30131"/>
                        <a:pt x="824162" y="0"/>
                        <a:pt x="786994"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64" name="Google Shape;364;p44"/>
                <p:cNvSpPr/>
                <p:nvPr/>
              </p:nvSpPr>
              <p:spPr>
                <a:xfrm flipH="1">
                  <a:off x="4963932" y="3703863"/>
                  <a:ext cx="394289" cy="65722"/>
                </a:xfrm>
                <a:custGeom>
                  <a:rect b="b" l="l" r="r" t="t"/>
                  <a:pathLst>
                    <a:path extrusionOk="0" h="164305" w="985723">
                      <a:moveTo>
                        <a:pt x="918424" y="0"/>
                      </a:moveTo>
                      <a:lnTo>
                        <a:pt x="67300" y="0"/>
                      </a:lnTo>
                      <a:cubicBezTo>
                        <a:pt x="30131" y="0"/>
                        <a:pt x="0" y="30130"/>
                        <a:pt x="0" y="67298"/>
                      </a:cubicBezTo>
                      <a:lnTo>
                        <a:pt x="0" y="97006"/>
                      </a:lnTo>
                      <a:cubicBezTo>
                        <a:pt x="0" y="134173"/>
                        <a:pt x="30131" y="164305"/>
                        <a:pt x="67300" y="164305"/>
                      </a:cubicBezTo>
                      <a:lnTo>
                        <a:pt x="918424" y="164305"/>
                      </a:lnTo>
                      <a:cubicBezTo>
                        <a:pt x="955592" y="164305"/>
                        <a:pt x="985723" y="134173"/>
                        <a:pt x="985723" y="97006"/>
                      </a:cubicBezTo>
                      <a:lnTo>
                        <a:pt x="985723" y="67298"/>
                      </a:lnTo>
                      <a:cubicBezTo>
                        <a:pt x="985723" y="30130"/>
                        <a:pt x="955592" y="0"/>
                        <a:pt x="918424"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grpSp>
          <p:sp>
            <p:nvSpPr>
              <p:cNvPr id="365" name="Google Shape;365;p44"/>
              <p:cNvSpPr/>
              <p:nvPr/>
            </p:nvSpPr>
            <p:spPr>
              <a:xfrm>
                <a:off x="5093002" y="2426934"/>
                <a:ext cx="2232300" cy="2232300"/>
              </a:xfrm>
              <a:prstGeom prst="blockArc">
                <a:avLst>
                  <a:gd fmla="val 7222187" name="adj1"/>
                  <a:gd fmla="val 3660514" name="adj2"/>
                  <a:gd fmla="val 8104" name="adj3"/>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dk1"/>
                  </a:solidFill>
                  <a:latin typeface="Raleway"/>
                  <a:ea typeface="Raleway"/>
                  <a:cs typeface="Raleway"/>
                  <a:sym typeface="Raleway"/>
                </a:endParaRPr>
              </a:p>
            </p:txBody>
          </p:sp>
        </p:grpSp>
        <p:sp>
          <p:nvSpPr>
            <p:cNvPr id="366" name="Google Shape;366;p44"/>
            <p:cNvSpPr/>
            <p:nvPr/>
          </p:nvSpPr>
          <p:spPr>
            <a:xfrm>
              <a:off x="4783317" y="1842370"/>
              <a:ext cx="672300" cy="6723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grpSp>
      <p:grpSp>
        <p:nvGrpSpPr>
          <p:cNvPr id="367" name="Google Shape;367;p44"/>
          <p:cNvGrpSpPr/>
          <p:nvPr/>
        </p:nvGrpSpPr>
        <p:grpSpPr>
          <a:xfrm>
            <a:off x="3671329" y="3412271"/>
            <a:ext cx="1469876" cy="979087"/>
            <a:chOff x="3671329" y="3412271"/>
            <a:chExt cx="1469876" cy="979087"/>
          </a:xfrm>
        </p:grpSpPr>
        <p:grpSp>
          <p:nvGrpSpPr>
            <p:cNvPr id="368" name="Google Shape;368;p44"/>
            <p:cNvGrpSpPr/>
            <p:nvPr/>
          </p:nvGrpSpPr>
          <p:grpSpPr>
            <a:xfrm rot="-5400000">
              <a:off x="3916723" y="3166877"/>
              <a:ext cx="979087" cy="1469876"/>
              <a:chOff x="5093002" y="2426934"/>
              <a:chExt cx="2232300" cy="3351290"/>
            </a:xfrm>
          </p:grpSpPr>
          <p:grpSp>
            <p:nvGrpSpPr>
              <p:cNvPr id="369" name="Google Shape;369;p44"/>
              <p:cNvGrpSpPr/>
              <p:nvPr/>
            </p:nvGrpSpPr>
            <p:grpSpPr>
              <a:xfrm>
                <a:off x="5623833" y="4659227"/>
                <a:ext cx="1168673" cy="1118997"/>
                <a:chOff x="4963932" y="3703863"/>
                <a:chExt cx="394289" cy="377529"/>
              </a:xfrm>
            </p:grpSpPr>
            <p:sp>
              <p:nvSpPr>
                <p:cNvPr id="370" name="Google Shape;370;p44"/>
                <p:cNvSpPr/>
                <p:nvPr/>
              </p:nvSpPr>
              <p:spPr>
                <a:xfrm flipH="1">
                  <a:off x="4977098" y="3794659"/>
                  <a:ext cx="368003" cy="65722"/>
                </a:xfrm>
                <a:custGeom>
                  <a:rect b="b" l="l" r="r" t="t"/>
                  <a:pathLst>
                    <a:path extrusionOk="0" h="164304" w="920008">
                      <a:moveTo>
                        <a:pt x="852708" y="0"/>
                      </a:moveTo>
                      <a:lnTo>
                        <a:pt x="67299" y="0"/>
                      </a:lnTo>
                      <a:cubicBezTo>
                        <a:pt x="30131" y="0"/>
                        <a:pt x="0" y="30131"/>
                        <a:pt x="0" y="67299"/>
                      </a:cubicBezTo>
                      <a:lnTo>
                        <a:pt x="0" y="97005"/>
                      </a:lnTo>
                      <a:cubicBezTo>
                        <a:pt x="0" y="134173"/>
                        <a:pt x="30131" y="164304"/>
                        <a:pt x="67299" y="164304"/>
                      </a:cubicBezTo>
                      <a:lnTo>
                        <a:pt x="852708" y="164304"/>
                      </a:lnTo>
                      <a:cubicBezTo>
                        <a:pt x="889877" y="164304"/>
                        <a:pt x="920008" y="134173"/>
                        <a:pt x="920008" y="97005"/>
                      </a:cubicBezTo>
                      <a:lnTo>
                        <a:pt x="920008" y="67299"/>
                      </a:lnTo>
                      <a:cubicBezTo>
                        <a:pt x="920008" y="30131"/>
                        <a:pt x="889877" y="0"/>
                        <a:pt x="852708" y="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71" name="Google Shape;371;p44"/>
                <p:cNvSpPr/>
                <p:nvPr/>
              </p:nvSpPr>
              <p:spPr>
                <a:xfrm flipH="1">
                  <a:off x="5016595" y="3976249"/>
                  <a:ext cx="289145" cy="105143"/>
                </a:xfrm>
                <a:custGeom>
                  <a:rect b="b" l="l" r="r" t="t"/>
                  <a:pathLst>
                    <a:path extrusionOk="0" h="262858" w="722862">
                      <a:moveTo>
                        <a:pt x="722862" y="0"/>
                      </a:moveTo>
                      <a:lnTo>
                        <a:pt x="0" y="0"/>
                      </a:lnTo>
                      <a:lnTo>
                        <a:pt x="0" y="131429"/>
                      </a:lnTo>
                      <a:cubicBezTo>
                        <a:pt x="0" y="204015"/>
                        <a:pt x="161818" y="262858"/>
                        <a:pt x="361431" y="262858"/>
                      </a:cubicBezTo>
                      <a:cubicBezTo>
                        <a:pt x="561044" y="262858"/>
                        <a:pt x="722862" y="204015"/>
                        <a:pt x="722862" y="13142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72" name="Google Shape;372;p44"/>
                <p:cNvSpPr/>
                <p:nvPr/>
              </p:nvSpPr>
              <p:spPr>
                <a:xfrm flipH="1">
                  <a:off x="4990264" y="3885454"/>
                  <a:ext cx="341717" cy="65722"/>
                </a:xfrm>
                <a:custGeom>
                  <a:rect b="b" l="l" r="r" t="t"/>
                  <a:pathLst>
                    <a:path extrusionOk="0" h="164306" w="854293">
                      <a:moveTo>
                        <a:pt x="786994" y="0"/>
                      </a:moveTo>
                      <a:lnTo>
                        <a:pt x="67299" y="0"/>
                      </a:lnTo>
                      <a:cubicBezTo>
                        <a:pt x="30131" y="0"/>
                        <a:pt x="0" y="30131"/>
                        <a:pt x="0" y="67299"/>
                      </a:cubicBezTo>
                      <a:lnTo>
                        <a:pt x="0" y="97007"/>
                      </a:lnTo>
                      <a:cubicBezTo>
                        <a:pt x="0" y="134174"/>
                        <a:pt x="30131" y="164306"/>
                        <a:pt x="67299" y="164306"/>
                      </a:cubicBezTo>
                      <a:lnTo>
                        <a:pt x="786994" y="164306"/>
                      </a:lnTo>
                      <a:cubicBezTo>
                        <a:pt x="824162" y="164306"/>
                        <a:pt x="854293" y="134174"/>
                        <a:pt x="854293" y="97007"/>
                      </a:cubicBezTo>
                      <a:lnTo>
                        <a:pt x="854293" y="67299"/>
                      </a:lnTo>
                      <a:cubicBezTo>
                        <a:pt x="854293" y="30131"/>
                        <a:pt x="824162" y="0"/>
                        <a:pt x="786994" y="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73" name="Google Shape;373;p44"/>
                <p:cNvSpPr/>
                <p:nvPr/>
              </p:nvSpPr>
              <p:spPr>
                <a:xfrm flipH="1">
                  <a:off x="4963932" y="3703863"/>
                  <a:ext cx="394289" cy="65722"/>
                </a:xfrm>
                <a:custGeom>
                  <a:rect b="b" l="l" r="r" t="t"/>
                  <a:pathLst>
                    <a:path extrusionOk="0" h="164305" w="985723">
                      <a:moveTo>
                        <a:pt x="918424" y="0"/>
                      </a:moveTo>
                      <a:lnTo>
                        <a:pt x="67300" y="0"/>
                      </a:lnTo>
                      <a:cubicBezTo>
                        <a:pt x="30131" y="0"/>
                        <a:pt x="0" y="30130"/>
                        <a:pt x="0" y="67298"/>
                      </a:cubicBezTo>
                      <a:lnTo>
                        <a:pt x="0" y="97006"/>
                      </a:lnTo>
                      <a:cubicBezTo>
                        <a:pt x="0" y="134173"/>
                        <a:pt x="30131" y="164305"/>
                        <a:pt x="67300" y="164305"/>
                      </a:cubicBezTo>
                      <a:lnTo>
                        <a:pt x="918424" y="164305"/>
                      </a:lnTo>
                      <a:cubicBezTo>
                        <a:pt x="955592" y="164305"/>
                        <a:pt x="985723" y="134173"/>
                        <a:pt x="985723" y="97006"/>
                      </a:cubicBezTo>
                      <a:lnTo>
                        <a:pt x="985723" y="67298"/>
                      </a:lnTo>
                      <a:cubicBezTo>
                        <a:pt x="985723" y="30130"/>
                        <a:pt x="955592" y="0"/>
                        <a:pt x="918424" y="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grpSp>
          <p:sp>
            <p:nvSpPr>
              <p:cNvPr id="374" name="Google Shape;374;p44"/>
              <p:cNvSpPr/>
              <p:nvPr/>
            </p:nvSpPr>
            <p:spPr>
              <a:xfrm>
                <a:off x="5093002" y="2426934"/>
                <a:ext cx="2232300" cy="2232300"/>
              </a:xfrm>
              <a:prstGeom prst="blockArc">
                <a:avLst>
                  <a:gd fmla="val 7222187" name="adj1"/>
                  <a:gd fmla="val 3660514" name="adj2"/>
                  <a:gd fmla="val 8104" name="adj3"/>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dk1"/>
                  </a:solidFill>
                  <a:latin typeface="Raleway"/>
                  <a:ea typeface="Raleway"/>
                  <a:cs typeface="Raleway"/>
                  <a:sym typeface="Raleway"/>
                </a:endParaRPr>
              </a:p>
            </p:txBody>
          </p:sp>
        </p:grpSp>
        <p:sp>
          <p:nvSpPr>
            <p:cNvPr id="375" name="Google Shape;375;p44"/>
            <p:cNvSpPr/>
            <p:nvPr/>
          </p:nvSpPr>
          <p:spPr>
            <a:xfrm>
              <a:off x="3807045" y="3565723"/>
              <a:ext cx="672300" cy="6723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grpSp>
      <p:grpSp>
        <p:nvGrpSpPr>
          <p:cNvPr id="376" name="Google Shape;376;p44"/>
          <p:cNvGrpSpPr/>
          <p:nvPr/>
        </p:nvGrpSpPr>
        <p:grpSpPr>
          <a:xfrm>
            <a:off x="4450989" y="4497856"/>
            <a:ext cx="1582765" cy="1762363"/>
            <a:chOff x="4450989" y="4497856"/>
            <a:chExt cx="1582765" cy="1762363"/>
          </a:xfrm>
        </p:grpSpPr>
        <p:grpSp>
          <p:nvGrpSpPr>
            <p:cNvPr id="377" name="Google Shape;377;p44"/>
            <p:cNvGrpSpPr/>
            <p:nvPr/>
          </p:nvGrpSpPr>
          <p:grpSpPr>
            <a:xfrm rot="-8999848">
              <a:off x="4752865" y="4644156"/>
              <a:ext cx="979012" cy="1469763"/>
              <a:chOff x="5093002" y="2426934"/>
              <a:chExt cx="2232300" cy="3351290"/>
            </a:xfrm>
          </p:grpSpPr>
          <p:grpSp>
            <p:nvGrpSpPr>
              <p:cNvPr id="378" name="Google Shape;378;p44"/>
              <p:cNvGrpSpPr/>
              <p:nvPr/>
            </p:nvGrpSpPr>
            <p:grpSpPr>
              <a:xfrm>
                <a:off x="5623833" y="4659227"/>
                <a:ext cx="1168673" cy="1118997"/>
                <a:chOff x="4963932" y="3703863"/>
                <a:chExt cx="394289" cy="377529"/>
              </a:xfrm>
            </p:grpSpPr>
            <p:sp>
              <p:nvSpPr>
                <p:cNvPr id="379" name="Google Shape;379;p44"/>
                <p:cNvSpPr/>
                <p:nvPr/>
              </p:nvSpPr>
              <p:spPr>
                <a:xfrm flipH="1">
                  <a:off x="4977098" y="3794659"/>
                  <a:ext cx="368003" cy="65722"/>
                </a:xfrm>
                <a:custGeom>
                  <a:rect b="b" l="l" r="r" t="t"/>
                  <a:pathLst>
                    <a:path extrusionOk="0" h="164304" w="920008">
                      <a:moveTo>
                        <a:pt x="852708" y="0"/>
                      </a:moveTo>
                      <a:lnTo>
                        <a:pt x="67299" y="0"/>
                      </a:lnTo>
                      <a:cubicBezTo>
                        <a:pt x="30131" y="0"/>
                        <a:pt x="0" y="30131"/>
                        <a:pt x="0" y="67299"/>
                      </a:cubicBezTo>
                      <a:lnTo>
                        <a:pt x="0" y="97005"/>
                      </a:lnTo>
                      <a:cubicBezTo>
                        <a:pt x="0" y="134173"/>
                        <a:pt x="30131" y="164304"/>
                        <a:pt x="67299" y="164304"/>
                      </a:cubicBezTo>
                      <a:lnTo>
                        <a:pt x="852708" y="164304"/>
                      </a:lnTo>
                      <a:cubicBezTo>
                        <a:pt x="889877" y="164304"/>
                        <a:pt x="920008" y="134173"/>
                        <a:pt x="920008" y="97005"/>
                      </a:cubicBezTo>
                      <a:lnTo>
                        <a:pt x="920008" y="67299"/>
                      </a:lnTo>
                      <a:cubicBezTo>
                        <a:pt x="920008" y="30131"/>
                        <a:pt x="889877" y="0"/>
                        <a:pt x="852708"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80" name="Google Shape;380;p44"/>
                <p:cNvSpPr/>
                <p:nvPr/>
              </p:nvSpPr>
              <p:spPr>
                <a:xfrm flipH="1">
                  <a:off x="5016595" y="3976249"/>
                  <a:ext cx="289145" cy="105143"/>
                </a:xfrm>
                <a:custGeom>
                  <a:rect b="b" l="l" r="r" t="t"/>
                  <a:pathLst>
                    <a:path extrusionOk="0" h="262858" w="722862">
                      <a:moveTo>
                        <a:pt x="722862" y="0"/>
                      </a:moveTo>
                      <a:lnTo>
                        <a:pt x="0" y="0"/>
                      </a:lnTo>
                      <a:lnTo>
                        <a:pt x="0" y="131429"/>
                      </a:lnTo>
                      <a:cubicBezTo>
                        <a:pt x="0" y="204015"/>
                        <a:pt x="161818" y="262858"/>
                        <a:pt x="361431" y="262858"/>
                      </a:cubicBezTo>
                      <a:cubicBezTo>
                        <a:pt x="561044" y="262858"/>
                        <a:pt x="722862" y="204015"/>
                        <a:pt x="722862" y="13142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81" name="Google Shape;381;p44"/>
                <p:cNvSpPr/>
                <p:nvPr/>
              </p:nvSpPr>
              <p:spPr>
                <a:xfrm flipH="1">
                  <a:off x="4990264" y="3885454"/>
                  <a:ext cx="341717" cy="65722"/>
                </a:xfrm>
                <a:custGeom>
                  <a:rect b="b" l="l" r="r" t="t"/>
                  <a:pathLst>
                    <a:path extrusionOk="0" h="164306" w="854293">
                      <a:moveTo>
                        <a:pt x="786994" y="0"/>
                      </a:moveTo>
                      <a:lnTo>
                        <a:pt x="67299" y="0"/>
                      </a:lnTo>
                      <a:cubicBezTo>
                        <a:pt x="30131" y="0"/>
                        <a:pt x="0" y="30131"/>
                        <a:pt x="0" y="67299"/>
                      </a:cubicBezTo>
                      <a:lnTo>
                        <a:pt x="0" y="97007"/>
                      </a:lnTo>
                      <a:cubicBezTo>
                        <a:pt x="0" y="134174"/>
                        <a:pt x="30131" y="164306"/>
                        <a:pt x="67299" y="164306"/>
                      </a:cubicBezTo>
                      <a:lnTo>
                        <a:pt x="786994" y="164306"/>
                      </a:lnTo>
                      <a:cubicBezTo>
                        <a:pt x="824162" y="164306"/>
                        <a:pt x="854293" y="134174"/>
                        <a:pt x="854293" y="97007"/>
                      </a:cubicBezTo>
                      <a:lnTo>
                        <a:pt x="854293" y="67299"/>
                      </a:lnTo>
                      <a:cubicBezTo>
                        <a:pt x="854293" y="30131"/>
                        <a:pt x="824162" y="0"/>
                        <a:pt x="78699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82" name="Google Shape;382;p44"/>
                <p:cNvSpPr/>
                <p:nvPr/>
              </p:nvSpPr>
              <p:spPr>
                <a:xfrm flipH="1">
                  <a:off x="4963932" y="3703863"/>
                  <a:ext cx="394289" cy="65722"/>
                </a:xfrm>
                <a:custGeom>
                  <a:rect b="b" l="l" r="r" t="t"/>
                  <a:pathLst>
                    <a:path extrusionOk="0" h="164305" w="985723">
                      <a:moveTo>
                        <a:pt x="918424" y="0"/>
                      </a:moveTo>
                      <a:lnTo>
                        <a:pt x="67300" y="0"/>
                      </a:lnTo>
                      <a:cubicBezTo>
                        <a:pt x="30131" y="0"/>
                        <a:pt x="0" y="30130"/>
                        <a:pt x="0" y="67298"/>
                      </a:cubicBezTo>
                      <a:lnTo>
                        <a:pt x="0" y="97006"/>
                      </a:lnTo>
                      <a:cubicBezTo>
                        <a:pt x="0" y="134173"/>
                        <a:pt x="30131" y="164305"/>
                        <a:pt x="67300" y="164305"/>
                      </a:cubicBezTo>
                      <a:lnTo>
                        <a:pt x="918424" y="164305"/>
                      </a:lnTo>
                      <a:cubicBezTo>
                        <a:pt x="955592" y="164305"/>
                        <a:pt x="985723" y="134173"/>
                        <a:pt x="985723" y="97006"/>
                      </a:cubicBezTo>
                      <a:lnTo>
                        <a:pt x="985723" y="67298"/>
                      </a:lnTo>
                      <a:cubicBezTo>
                        <a:pt x="985723" y="30130"/>
                        <a:pt x="955592" y="0"/>
                        <a:pt x="91842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grpSp>
          <p:sp>
            <p:nvSpPr>
              <p:cNvPr id="383" name="Google Shape;383;p44"/>
              <p:cNvSpPr/>
              <p:nvPr/>
            </p:nvSpPr>
            <p:spPr>
              <a:xfrm>
                <a:off x="5093002" y="2426934"/>
                <a:ext cx="2232300" cy="2232300"/>
              </a:xfrm>
              <a:prstGeom prst="blockArc">
                <a:avLst>
                  <a:gd fmla="val 7222187" name="adj1"/>
                  <a:gd fmla="val 3660514" name="adj2"/>
                  <a:gd fmla="val 8104" name="adj3"/>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dk1"/>
                  </a:solidFill>
                  <a:latin typeface="Raleway"/>
                  <a:ea typeface="Raleway"/>
                  <a:cs typeface="Raleway"/>
                  <a:sym typeface="Raleway"/>
                </a:endParaRPr>
              </a:p>
            </p:txBody>
          </p:sp>
        </p:grpSp>
        <p:sp>
          <p:nvSpPr>
            <p:cNvPr id="384" name="Google Shape;384;p44"/>
            <p:cNvSpPr/>
            <p:nvPr/>
          </p:nvSpPr>
          <p:spPr>
            <a:xfrm>
              <a:off x="4782464" y="5203112"/>
              <a:ext cx="672300" cy="6723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grpSp>
      <p:grpSp>
        <p:nvGrpSpPr>
          <p:cNvPr id="385" name="Google Shape;385;p44"/>
          <p:cNvGrpSpPr/>
          <p:nvPr/>
        </p:nvGrpSpPr>
        <p:grpSpPr>
          <a:xfrm>
            <a:off x="7082463" y="3412271"/>
            <a:ext cx="1469876" cy="979087"/>
            <a:chOff x="7082463" y="3412271"/>
            <a:chExt cx="1469876" cy="979087"/>
          </a:xfrm>
        </p:grpSpPr>
        <p:grpSp>
          <p:nvGrpSpPr>
            <p:cNvPr id="386" name="Google Shape;386;p44"/>
            <p:cNvGrpSpPr/>
            <p:nvPr/>
          </p:nvGrpSpPr>
          <p:grpSpPr>
            <a:xfrm flipH="1" rot="5400000">
              <a:off x="7327858" y="3166877"/>
              <a:ext cx="979087" cy="1469876"/>
              <a:chOff x="5093002" y="2426934"/>
              <a:chExt cx="2232300" cy="3351290"/>
            </a:xfrm>
          </p:grpSpPr>
          <p:grpSp>
            <p:nvGrpSpPr>
              <p:cNvPr id="387" name="Google Shape;387;p44"/>
              <p:cNvGrpSpPr/>
              <p:nvPr/>
            </p:nvGrpSpPr>
            <p:grpSpPr>
              <a:xfrm>
                <a:off x="5623833" y="4659227"/>
                <a:ext cx="1168673" cy="1118997"/>
                <a:chOff x="4963932" y="3703863"/>
                <a:chExt cx="394289" cy="377529"/>
              </a:xfrm>
            </p:grpSpPr>
            <p:sp>
              <p:nvSpPr>
                <p:cNvPr id="388" name="Google Shape;388;p44"/>
                <p:cNvSpPr/>
                <p:nvPr/>
              </p:nvSpPr>
              <p:spPr>
                <a:xfrm flipH="1">
                  <a:off x="4977098" y="3794659"/>
                  <a:ext cx="368003" cy="65722"/>
                </a:xfrm>
                <a:custGeom>
                  <a:rect b="b" l="l" r="r" t="t"/>
                  <a:pathLst>
                    <a:path extrusionOk="0" h="164304" w="920008">
                      <a:moveTo>
                        <a:pt x="852708" y="0"/>
                      </a:moveTo>
                      <a:lnTo>
                        <a:pt x="67299" y="0"/>
                      </a:lnTo>
                      <a:cubicBezTo>
                        <a:pt x="30131" y="0"/>
                        <a:pt x="0" y="30131"/>
                        <a:pt x="0" y="67299"/>
                      </a:cubicBezTo>
                      <a:lnTo>
                        <a:pt x="0" y="97005"/>
                      </a:lnTo>
                      <a:cubicBezTo>
                        <a:pt x="0" y="134173"/>
                        <a:pt x="30131" y="164304"/>
                        <a:pt x="67299" y="164304"/>
                      </a:cubicBezTo>
                      <a:lnTo>
                        <a:pt x="852708" y="164304"/>
                      </a:lnTo>
                      <a:cubicBezTo>
                        <a:pt x="889877" y="164304"/>
                        <a:pt x="920008" y="134173"/>
                        <a:pt x="920008" y="97005"/>
                      </a:cubicBezTo>
                      <a:lnTo>
                        <a:pt x="920008" y="67299"/>
                      </a:lnTo>
                      <a:cubicBezTo>
                        <a:pt x="920008" y="30131"/>
                        <a:pt x="889877" y="0"/>
                        <a:pt x="852708"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89" name="Google Shape;389;p44"/>
                <p:cNvSpPr/>
                <p:nvPr/>
              </p:nvSpPr>
              <p:spPr>
                <a:xfrm flipH="1">
                  <a:off x="5016595" y="3976249"/>
                  <a:ext cx="289145" cy="105143"/>
                </a:xfrm>
                <a:custGeom>
                  <a:rect b="b" l="l" r="r" t="t"/>
                  <a:pathLst>
                    <a:path extrusionOk="0" h="262858" w="722862">
                      <a:moveTo>
                        <a:pt x="722862" y="0"/>
                      </a:moveTo>
                      <a:lnTo>
                        <a:pt x="0" y="0"/>
                      </a:lnTo>
                      <a:lnTo>
                        <a:pt x="0" y="131429"/>
                      </a:lnTo>
                      <a:cubicBezTo>
                        <a:pt x="0" y="204015"/>
                        <a:pt x="161818" y="262858"/>
                        <a:pt x="361431" y="262858"/>
                      </a:cubicBezTo>
                      <a:cubicBezTo>
                        <a:pt x="561044" y="262858"/>
                        <a:pt x="722862" y="204015"/>
                        <a:pt x="722862" y="13142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90" name="Google Shape;390;p44"/>
                <p:cNvSpPr/>
                <p:nvPr/>
              </p:nvSpPr>
              <p:spPr>
                <a:xfrm flipH="1">
                  <a:off x="4990264" y="3885454"/>
                  <a:ext cx="341717" cy="65722"/>
                </a:xfrm>
                <a:custGeom>
                  <a:rect b="b" l="l" r="r" t="t"/>
                  <a:pathLst>
                    <a:path extrusionOk="0" h="164306" w="854293">
                      <a:moveTo>
                        <a:pt x="786994" y="0"/>
                      </a:moveTo>
                      <a:lnTo>
                        <a:pt x="67299" y="0"/>
                      </a:lnTo>
                      <a:cubicBezTo>
                        <a:pt x="30131" y="0"/>
                        <a:pt x="0" y="30131"/>
                        <a:pt x="0" y="67299"/>
                      </a:cubicBezTo>
                      <a:lnTo>
                        <a:pt x="0" y="97007"/>
                      </a:lnTo>
                      <a:cubicBezTo>
                        <a:pt x="0" y="134174"/>
                        <a:pt x="30131" y="164306"/>
                        <a:pt x="67299" y="164306"/>
                      </a:cubicBezTo>
                      <a:lnTo>
                        <a:pt x="786994" y="164306"/>
                      </a:lnTo>
                      <a:cubicBezTo>
                        <a:pt x="824162" y="164306"/>
                        <a:pt x="854293" y="134174"/>
                        <a:pt x="854293" y="97007"/>
                      </a:cubicBezTo>
                      <a:lnTo>
                        <a:pt x="854293" y="67299"/>
                      </a:lnTo>
                      <a:cubicBezTo>
                        <a:pt x="854293" y="30131"/>
                        <a:pt x="824162" y="0"/>
                        <a:pt x="786994"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391" name="Google Shape;391;p44"/>
                <p:cNvSpPr/>
                <p:nvPr/>
              </p:nvSpPr>
              <p:spPr>
                <a:xfrm flipH="1">
                  <a:off x="4963932" y="3703863"/>
                  <a:ext cx="394289" cy="65722"/>
                </a:xfrm>
                <a:custGeom>
                  <a:rect b="b" l="l" r="r" t="t"/>
                  <a:pathLst>
                    <a:path extrusionOk="0" h="164305" w="985723">
                      <a:moveTo>
                        <a:pt x="918424" y="0"/>
                      </a:moveTo>
                      <a:lnTo>
                        <a:pt x="67300" y="0"/>
                      </a:lnTo>
                      <a:cubicBezTo>
                        <a:pt x="30131" y="0"/>
                        <a:pt x="0" y="30130"/>
                        <a:pt x="0" y="67298"/>
                      </a:cubicBezTo>
                      <a:lnTo>
                        <a:pt x="0" y="97006"/>
                      </a:lnTo>
                      <a:cubicBezTo>
                        <a:pt x="0" y="134173"/>
                        <a:pt x="30131" y="164305"/>
                        <a:pt x="67300" y="164305"/>
                      </a:cubicBezTo>
                      <a:lnTo>
                        <a:pt x="918424" y="164305"/>
                      </a:lnTo>
                      <a:cubicBezTo>
                        <a:pt x="955592" y="164305"/>
                        <a:pt x="985723" y="134173"/>
                        <a:pt x="985723" y="97006"/>
                      </a:cubicBezTo>
                      <a:lnTo>
                        <a:pt x="985723" y="67298"/>
                      </a:lnTo>
                      <a:cubicBezTo>
                        <a:pt x="985723" y="30130"/>
                        <a:pt x="955592" y="0"/>
                        <a:pt x="918424"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grpSp>
          <p:sp>
            <p:nvSpPr>
              <p:cNvPr id="392" name="Google Shape;392;p44"/>
              <p:cNvSpPr/>
              <p:nvPr/>
            </p:nvSpPr>
            <p:spPr>
              <a:xfrm>
                <a:off x="5093002" y="2426934"/>
                <a:ext cx="2232300" cy="2232300"/>
              </a:xfrm>
              <a:prstGeom prst="blockArc">
                <a:avLst>
                  <a:gd fmla="val 7222187" name="adj1"/>
                  <a:gd fmla="val 3660514" name="adj2"/>
                  <a:gd fmla="val 8104" name="adj3"/>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dk1"/>
                  </a:solidFill>
                  <a:latin typeface="Raleway"/>
                  <a:ea typeface="Raleway"/>
                  <a:cs typeface="Raleway"/>
                  <a:sym typeface="Raleway"/>
                </a:endParaRPr>
              </a:p>
            </p:txBody>
          </p:sp>
        </p:grpSp>
        <p:sp>
          <p:nvSpPr>
            <p:cNvPr id="393" name="Google Shape;393;p44"/>
            <p:cNvSpPr/>
            <p:nvPr/>
          </p:nvSpPr>
          <p:spPr>
            <a:xfrm>
              <a:off x="7714086" y="3565723"/>
              <a:ext cx="672300" cy="6723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grpSp>
      <p:grpSp>
        <p:nvGrpSpPr>
          <p:cNvPr id="394" name="Google Shape;394;p44"/>
          <p:cNvGrpSpPr/>
          <p:nvPr/>
        </p:nvGrpSpPr>
        <p:grpSpPr>
          <a:xfrm>
            <a:off x="7750752" y="1719582"/>
            <a:ext cx="2837950" cy="1292799"/>
            <a:chOff x="2551705" y="4283314"/>
            <a:chExt cx="2357101" cy="1292799"/>
          </a:xfrm>
        </p:grpSpPr>
        <p:sp>
          <p:nvSpPr>
            <p:cNvPr id="395" name="Google Shape;395;p44"/>
            <p:cNvSpPr txBox="1"/>
            <p:nvPr/>
          </p:nvSpPr>
          <p:spPr>
            <a:xfrm>
              <a:off x="2551706" y="4560313"/>
              <a:ext cx="2357100" cy="1015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CO" sz="1200">
                  <a:solidFill>
                    <a:schemeClr val="dk1"/>
                  </a:solidFill>
                  <a:latin typeface="Raleway"/>
                  <a:ea typeface="Raleway"/>
                  <a:cs typeface="Raleway"/>
                  <a:sym typeface="Raleway"/>
                </a:rPr>
                <a:t>para evaluar posibles factores asociados a la positividad del SLN en Upfront SLNB, utilizando la prueba Chi-cuadrado o la prueba de Fisher-Freeman-Halton</a:t>
              </a:r>
              <a:endParaRPr/>
            </a:p>
          </p:txBody>
        </p:sp>
        <p:sp>
          <p:nvSpPr>
            <p:cNvPr id="396" name="Google Shape;396;p44"/>
            <p:cNvSpPr txBox="1"/>
            <p:nvPr/>
          </p:nvSpPr>
          <p:spPr>
            <a:xfrm>
              <a:off x="2551705" y="4283314"/>
              <a:ext cx="23370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CO" sz="1200">
                  <a:solidFill>
                    <a:srgbClr val="1C0C43"/>
                  </a:solidFill>
                  <a:latin typeface="Raleway"/>
                  <a:ea typeface="Raleway"/>
                  <a:cs typeface="Raleway"/>
                  <a:sym typeface="Raleway"/>
                </a:rPr>
                <a:t>Análisis</a:t>
              </a:r>
              <a:r>
                <a:rPr b="1" lang="es-CO" sz="1200">
                  <a:solidFill>
                    <a:srgbClr val="1C0C43"/>
                  </a:solidFill>
                  <a:latin typeface="Raleway"/>
                  <a:ea typeface="Raleway"/>
                  <a:cs typeface="Raleway"/>
                  <a:sym typeface="Raleway"/>
                </a:rPr>
                <a:t> Bivariado</a:t>
              </a:r>
              <a:endParaRPr/>
            </a:p>
          </p:txBody>
        </p:sp>
      </p:grpSp>
      <p:sp>
        <p:nvSpPr>
          <p:cNvPr id="397" name="Google Shape;397;p44"/>
          <p:cNvSpPr txBox="1"/>
          <p:nvPr/>
        </p:nvSpPr>
        <p:spPr>
          <a:xfrm>
            <a:off x="8675748" y="3547136"/>
            <a:ext cx="2838000" cy="138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CO" sz="1200">
                <a:solidFill>
                  <a:srgbClr val="1C0C43"/>
                </a:solidFill>
                <a:latin typeface="Raleway"/>
                <a:ea typeface="Raleway"/>
                <a:cs typeface="Raleway"/>
                <a:sym typeface="Raleway"/>
              </a:rPr>
              <a:t>Modelo de regresión logística no ajustada</a:t>
            </a:r>
            <a:endParaRPr/>
          </a:p>
          <a:p>
            <a:pPr indent="0" lvl="0" marL="0" marR="0" rtl="0" algn="l">
              <a:spcBef>
                <a:spcPts val="0"/>
              </a:spcBef>
              <a:spcAft>
                <a:spcPts val="0"/>
              </a:spcAft>
              <a:buNone/>
            </a:pPr>
            <a:r>
              <a:rPr lang="es-CO" sz="1200">
                <a:solidFill>
                  <a:schemeClr val="dk1"/>
                </a:solidFill>
                <a:latin typeface="Raleway"/>
                <a:ea typeface="Raleway"/>
                <a:cs typeface="Raleway"/>
                <a:sym typeface="Raleway"/>
              </a:rPr>
              <a:t>para determinar el impacto de cada variable predictiva de interés en el Odds Ratio, como medida del efecto de la positividad de los ganglios  centinela.</a:t>
            </a:r>
            <a:endParaRPr/>
          </a:p>
        </p:txBody>
      </p:sp>
      <p:sp>
        <p:nvSpPr>
          <p:cNvPr id="398" name="Google Shape;398;p44"/>
          <p:cNvSpPr txBox="1"/>
          <p:nvPr/>
        </p:nvSpPr>
        <p:spPr>
          <a:xfrm>
            <a:off x="1650220" y="1919210"/>
            <a:ext cx="2799000" cy="646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s-CO" sz="1200">
                <a:solidFill>
                  <a:srgbClr val="1C0C43"/>
                </a:solidFill>
                <a:latin typeface="Raleway"/>
                <a:ea typeface="Raleway"/>
                <a:cs typeface="Raleway"/>
                <a:sym typeface="Raleway"/>
              </a:rPr>
              <a:t>Kaplan-Meier</a:t>
            </a:r>
            <a:endParaRPr/>
          </a:p>
          <a:p>
            <a:pPr indent="0" lvl="0" marL="0" marR="0" rtl="0" algn="r">
              <a:spcBef>
                <a:spcPts val="0"/>
              </a:spcBef>
              <a:spcAft>
                <a:spcPts val="0"/>
              </a:spcAft>
              <a:buNone/>
            </a:pPr>
            <a:r>
              <a:rPr lang="es-CO" sz="1200">
                <a:solidFill>
                  <a:schemeClr val="dk1"/>
                </a:solidFill>
                <a:latin typeface="Raleway"/>
                <a:ea typeface="Raleway"/>
                <a:cs typeface="Raleway"/>
                <a:sym typeface="Raleway"/>
              </a:rPr>
              <a:t>para estimar la probabilidad de </a:t>
            </a:r>
            <a:r>
              <a:rPr lang="es-CO" sz="1200">
                <a:solidFill>
                  <a:schemeClr val="dk1"/>
                </a:solidFill>
                <a:latin typeface="Raleway"/>
                <a:ea typeface="Raleway"/>
                <a:cs typeface="Raleway"/>
                <a:sym typeface="Raleway"/>
              </a:rPr>
              <a:t>supervivencia</a:t>
            </a:r>
            <a:endParaRPr sz="1200">
              <a:solidFill>
                <a:schemeClr val="dk1"/>
              </a:solidFill>
              <a:latin typeface="Raleway"/>
              <a:ea typeface="Raleway"/>
              <a:cs typeface="Raleway"/>
              <a:sym typeface="Raleway"/>
            </a:endParaRPr>
          </a:p>
        </p:txBody>
      </p:sp>
      <p:sp>
        <p:nvSpPr>
          <p:cNvPr id="399" name="Google Shape;399;p44"/>
          <p:cNvSpPr txBox="1"/>
          <p:nvPr/>
        </p:nvSpPr>
        <p:spPr>
          <a:xfrm>
            <a:off x="733374" y="3512832"/>
            <a:ext cx="2799000" cy="4617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s-CO" sz="1200">
                <a:solidFill>
                  <a:srgbClr val="1C0C43"/>
                </a:solidFill>
                <a:latin typeface="Raleway"/>
                <a:ea typeface="Raleway"/>
                <a:cs typeface="Raleway"/>
                <a:sym typeface="Raleway"/>
              </a:rPr>
              <a:t>Prueba de Log-Rank</a:t>
            </a:r>
            <a:endParaRPr/>
          </a:p>
          <a:p>
            <a:pPr indent="0" lvl="0" marL="0" marR="0" rtl="0" algn="r">
              <a:spcBef>
                <a:spcPts val="0"/>
              </a:spcBef>
              <a:spcAft>
                <a:spcPts val="0"/>
              </a:spcAft>
              <a:buNone/>
            </a:pPr>
            <a:r>
              <a:rPr lang="es-CO" sz="1200">
                <a:solidFill>
                  <a:schemeClr val="dk1"/>
                </a:solidFill>
                <a:latin typeface="Raleway"/>
                <a:ea typeface="Raleway"/>
                <a:cs typeface="Raleway"/>
                <a:sym typeface="Raleway"/>
              </a:rPr>
              <a:t>para el análisis estratificado.</a:t>
            </a:r>
            <a:endParaRPr/>
          </a:p>
        </p:txBody>
      </p:sp>
      <p:sp>
        <p:nvSpPr>
          <p:cNvPr id="400" name="Google Shape;400;p44"/>
          <p:cNvSpPr txBox="1"/>
          <p:nvPr/>
        </p:nvSpPr>
        <p:spPr>
          <a:xfrm>
            <a:off x="322603" y="5242050"/>
            <a:ext cx="4126500" cy="12006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s-CO" sz="1200">
                <a:solidFill>
                  <a:srgbClr val="1C0C43"/>
                </a:solidFill>
                <a:latin typeface="Raleway"/>
                <a:ea typeface="Raleway"/>
                <a:cs typeface="Raleway"/>
                <a:sym typeface="Raleway"/>
              </a:rPr>
              <a:t>Modelos de riesgos proporcionales de Cox</a:t>
            </a:r>
            <a:endParaRPr b="1" sz="1200">
              <a:solidFill>
                <a:srgbClr val="1C0C43"/>
              </a:solidFill>
              <a:latin typeface="Raleway"/>
              <a:ea typeface="Raleway"/>
              <a:cs typeface="Raleway"/>
              <a:sym typeface="Raleway"/>
            </a:endParaRPr>
          </a:p>
          <a:p>
            <a:pPr indent="0" lvl="0" marL="0" marR="0" rtl="0" algn="r">
              <a:spcBef>
                <a:spcPts val="0"/>
              </a:spcBef>
              <a:spcAft>
                <a:spcPts val="0"/>
              </a:spcAft>
              <a:buNone/>
            </a:pPr>
            <a:r>
              <a:rPr lang="es-CO" sz="1200">
                <a:solidFill>
                  <a:schemeClr val="dk1"/>
                </a:solidFill>
                <a:latin typeface="Raleway"/>
                <a:ea typeface="Raleway"/>
                <a:cs typeface="Raleway"/>
                <a:sym typeface="Raleway"/>
              </a:rPr>
              <a:t>para calcular los cocientes de riesgos (HR) y el IC del 95% de cada factor pronóstico seleccionados de acuerdo con la experticia clínica y según lo reportado en la literatura, mediante análisis univariados y multivariados</a:t>
            </a:r>
            <a:endParaRPr/>
          </a:p>
        </p:txBody>
      </p:sp>
      <p:sp>
        <p:nvSpPr>
          <p:cNvPr id="401" name="Google Shape;401;p44"/>
          <p:cNvSpPr txBox="1"/>
          <p:nvPr/>
        </p:nvSpPr>
        <p:spPr>
          <a:xfrm>
            <a:off x="7750824" y="5320913"/>
            <a:ext cx="2813700" cy="1200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CO" sz="1200">
                <a:solidFill>
                  <a:srgbClr val="1C0C43"/>
                </a:solidFill>
                <a:latin typeface="Raleway"/>
                <a:ea typeface="Raleway"/>
                <a:cs typeface="Raleway"/>
                <a:sym typeface="Raleway"/>
              </a:rPr>
              <a:t>Se consideró estadísticamente significativo un p-valor &lt;0.05.</a:t>
            </a:r>
            <a:endParaRPr/>
          </a:p>
          <a:p>
            <a:pPr indent="0" lvl="0" marL="0" marR="0" rtl="0" algn="l">
              <a:spcBef>
                <a:spcPts val="0"/>
              </a:spcBef>
              <a:spcAft>
                <a:spcPts val="0"/>
              </a:spcAft>
              <a:buNone/>
            </a:pPr>
            <a:r>
              <a:rPr lang="es-CO" sz="1200">
                <a:solidFill>
                  <a:schemeClr val="dk1"/>
                </a:solidFill>
                <a:latin typeface="Raleway"/>
                <a:ea typeface="Raleway"/>
                <a:cs typeface="Raleway"/>
                <a:sym typeface="Raleway"/>
              </a:rPr>
              <a:t>Se </a:t>
            </a:r>
            <a:r>
              <a:rPr lang="es-CO" sz="1200">
                <a:solidFill>
                  <a:schemeClr val="dk1"/>
                </a:solidFill>
                <a:latin typeface="Raleway"/>
                <a:ea typeface="Raleway"/>
                <a:cs typeface="Raleway"/>
                <a:sym typeface="Raleway"/>
              </a:rPr>
              <a:t>empleó</a:t>
            </a:r>
            <a:r>
              <a:rPr lang="es-CO" sz="1200">
                <a:solidFill>
                  <a:schemeClr val="dk1"/>
                </a:solidFill>
                <a:latin typeface="Raleway"/>
                <a:ea typeface="Raleway"/>
                <a:cs typeface="Raleway"/>
                <a:sym typeface="Raleway"/>
              </a:rPr>
              <a:t> Software R-Project, versión 4.3.3 (R Foundation for Statistical Computing, Vienna, Austria).</a:t>
            </a:r>
            <a:endParaRPr/>
          </a:p>
        </p:txBody>
      </p:sp>
      <p:sp>
        <p:nvSpPr>
          <p:cNvPr id="402" name="Google Shape;402;p44"/>
          <p:cNvSpPr/>
          <p:nvPr/>
        </p:nvSpPr>
        <p:spPr>
          <a:xfrm>
            <a:off x="7889666" y="3722582"/>
            <a:ext cx="338429" cy="339965"/>
          </a:xfrm>
          <a:custGeom>
            <a:rect b="b" l="l" r="r" t="t"/>
            <a:pathLst>
              <a:path extrusionOk="0" h="373588" w="371900">
                <a:moveTo>
                  <a:pt x="297080" y="129105"/>
                </a:moveTo>
                <a:lnTo>
                  <a:pt x="284273" y="219737"/>
                </a:lnTo>
                <a:lnTo>
                  <a:pt x="305496" y="219737"/>
                </a:lnTo>
                <a:lnTo>
                  <a:pt x="333001" y="129105"/>
                </a:lnTo>
                <a:close/>
                <a:moveTo>
                  <a:pt x="228265" y="129105"/>
                </a:moveTo>
                <a:lnTo>
                  <a:pt x="228265" y="219737"/>
                </a:lnTo>
                <a:lnTo>
                  <a:pt x="250807" y="219737"/>
                </a:lnTo>
                <a:lnTo>
                  <a:pt x="263614" y="129105"/>
                </a:lnTo>
                <a:close/>
                <a:moveTo>
                  <a:pt x="157021" y="129105"/>
                </a:moveTo>
                <a:lnTo>
                  <a:pt x="175826" y="219737"/>
                </a:lnTo>
                <a:lnTo>
                  <a:pt x="195129" y="219737"/>
                </a:lnTo>
                <a:lnTo>
                  <a:pt x="195129" y="129105"/>
                </a:lnTo>
                <a:close/>
                <a:moveTo>
                  <a:pt x="93087" y="129105"/>
                </a:moveTo>
                <a:lnTo>
                  <a:pt x="117372" y="219737"/>
                </a:lnTo>
                <a:lnTo>
                  <a:pt x="141984" y="219737"/>
                </a:lnTo>
                <a:lnTo>
                  <a:pt x="123179" y="129105"/>
                </a:lnTo>
                <a:close/>
                <a:moveTo>
                  <a:pt x="58494" y="0"/>
                </a:moveTo>
                <a:lnTo>
                  <a:pt x="84208" y="95969"/>
                </a:lnTo>
                <a:lnTo>
                  <a:pt x="354346" y="95969"/>
                </a:lnTo>
                <a:lnTo>
                  <a:pt x="354346" y="97437"/>
                </a:lnTo>
                <a:cubicBezTo>
                  <a:pt x="356087" y="96136"/>
                  <a:pt x="357928" y="96353"/>
                  <a:pt x="359747" y="96905"/>
                </a:cubicBezTo>
                <a:lnTo>
                  <a:pt x="360371" y="97095"/>
                </a:lnTo>
                <a:cubicBezTo>
                  <a:pt x="368954" y="99700"/>
                  <a:pt x="373801" y="108770"/>
                  <a:pt x="371196" y="117354"/>
                </a:cubicBezTo>
                <a:lnTo>
                  <a:pt x="333339" y="242097"/>
                </a:lnTo>
                <a:cubicBezTo>
                  <a:pt x="331591" y="247858"/>
                  <a:pt x="326929" y="251935"/>
                  <a:pt x="321206" y="252122"/>
                </a:cubicBezTo>
                <a:lnTo>
                  <a:pt x="321206" y="252873"/>
                </a:lnTo>
                <a:lnTo>
                  <a:pt x="313576" y="252873"/>
                </a:lnTo>
                <a:cubicBezTo>
                  <a:pt x="313378" y="253010"/>
                  <a:pt x="313229" y="252967"/>
                  <a:pt x="313080" y="252922"/>
                </a:cubicBezTo>
                <a:lnTo>
                  <a:pt x="312919" y="252873"/>
                </a:lnTo>
                <a:lnTo>
                  <a:pt x="126251" y="252873"/>
                </a:lnTo>
                <a:lnTo>
                  <a:pt x="133971" y="281687"/>
                </a:lnTo>
                <a:lnTo>
                  <a:pt x="321075" y="281687"/>
                </a:lnTo>
                <a:lnTo>
                  <a:pt x="321075" y="314823"/>
                </a:lnTo>
                <a:lnTo>
                  <a:pt x="318480" y="314823"/>
                </a:lnTo>
                <a:cubicBezTo>
                  <a:pt x="329614" y="318311"/>
                  <a:pt x="336414" y="328969"/>
                  <a:pt x="336414" y="341215"/>
                </a:cubicBezTo>
                <a:cubicBezTo>
                  <a:pt x="336414" y="359094"/>
                  <a:pt x="321920" y="373588"/>
                  <a:pt x="304041" y="373588"/>
                </a:cubicBezTo>
                <a:cubicBezTo>
                  <a:pt x="286162" y="373588"/>
                  <a:pt x="271668" y="359094"/>
                  <a:pt x="271668" y="341215"/>
                </a:cubicBezTo>
                <a:cubicBezTo>
                  <a:pt x="271668" y="328969"/>
                  <a:pt x="278468" y="318311"/>
                  <a:pt x="289602" y="314823"/>
                </a:cubicBezTo>
                <a:lnTo>
                  <a:pt x="142850" y="314823"/>
                </a:lnTo>
                <a:lnTo>
                  <a:pt x="143397" y="316865"/>
                </a:lnTo>
                <a:cubicBezTo>
                  <a:pt x="151629" y="321811"/>
                  <a:pt x="156401" y="330956"/>
                  <a:pt x="156401" y="341215"/>
                </a:cubicBezTo>
                <a:cubicBezTo>
                  <a:pt x="156401" y="359094"/>
                  <a:pt x="141907" y="373588"/>
                  <a:pt x="124028" y="373588"/>
                </a:cubicBezTo>
                <a:cubicBezTo>
                  <a:pt x="106149" y="373588"/>
                  <a:pt x="91655" y="359094"/>
                  <a:pt x="91655" y="341215"/>
                </a:cubicBezTo>
                <a:cubicBezTo>
                  <a:pt x="91655" y="329356"/>
                  <a:pt x="98032" y="318986"/>
                  <a:pt x="108649" y="315212"/>
                </a:cubicBezTo>
                <a:lnTo>
                  <a:pt x="33542" y="34909"/>
                </a:lnTo>
                <a:lnTo>
                  <a:pt x="0" y="34909"/>
                </a:lnTo>
                <a:lnTo>
                  <a:pt x="0" y="1773"/>
                </a:lnTo>
                <a:lnTo>
                  <a:pt x="51879" y="1773"/>
                </a:lnTo>
                <a:close/>
              </a:path>
            </a:pathLst>
          </a:cu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Raleway"/>
              <a:ea typeface="Raleway"/>
              <a:cs typeface="Raleway"/>
              <a:sym typeface="Raleway"/>
            </a:endParaRPr>
          </a:p>
        </p:txBody>
      </p:sp>
      <p:sp>
        <p:nvSpPr>
          <p:cNvPr id="403" name="Google Shape;403;p44"/>
          <p:cNvSpPr/>
          <p:nvPr/>
        </p:nvSpPr>
        <p:spPr>
          <a:xfrm>
            <a:off x="4936016" y="5408696"/>
            <a:ext cx="371244" cy="370641"/>
          </a:xfrm>
          <a:custGeom>
            <a:rect b="b" l="l" r="r" t="t"/>
            <a:pathLst>
              <a:path extrusionOk="0" h="3222968" w="3228210">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aleway"/>
              <a:ea typeface="Raleway"/>
              <a:cs typeface="Raleway"/>
              <a:sym typeface="Raleway"/>
            </a:endParaRPr>
          </a:p>
        </p:txBody>
      </p:sp>
      <p:sp>
        <p:nvSpPr>
          <p:cNvPr id="404" name="Google Shape;404;p44"/>
          <p:cNvSpPr/>
          <p:nvPr/>
        </p:nvSpPr>
        <p:spPr>
          <a:xfrm>
            <a:off x="4965608" y="1918483"/>
            <a:ext cx="282496" cy="408123"/>
          </a:xfrm>
          <a:custGeom>
            <a:rect b="b" l="l" r="r" t="t"/>
            <a:pathLst>
              <a:path extrusionOk="0" h="3200962" w="2215656">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Raleway"/>
              <a:ea typeface="Raleway"/>
              <a:cs typeface="Raleway"/>
              <a:sym typeface="Raleway"/>
            </a:endParaRPr>
          </a:p>
        </p:txBody>
      </p:sp>
      <p:sp>
        <p:nvSpPr>
          <p:cNvPr id="405" name="Google Shape;405;p44"/>
          <p:cNvSpPr/>
          <p:nvPr/>
        </p:nvSpPr>
        <p:spPr>
          <a:xfrm>
            <a:off x="3950278" y="3722581"/>
            <a:ext cx="394340" cy="311771"/>
          </a:xfrm>
          <a:custGeom>
            <a:rect b="b" l="l" r="r" t="t"/>
            <a:pathLst>
              <a:path extrusionOk="0" h="2545072" w="3219104">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aleway"/>
              <a:ea typeface="Raleway"/>
              <a:cs typeface="Raleway"/>
              <a:sym typeface="Raleway"/>
            </a:endParaRPr>
          </a:p>
        </p:txBody>
      </p:sp>
      <p:grpSp>
        <p:nvGrpSpPr>
          <p:cNvPr id="406" name="Google Shape;406;p44"/>
          <p:cNvGrpSpPr/>
          <p:nvPr/>
        </p:nvGrpSpPr>
        <p:grpSpPr>
          <a:xfrm>
            <a:off x="5632954" y="3342729"/>
            <a:ext cx="922170" cy="1035900"/>
            <a:chOff x="4835382" y="-162290"/>
            <a:chExt cx="3081091" cy="3461077"/>
          </a:xfrm>
        </p:grpSpPr>
        <p:sp>
          <p:nvSpPr>
            <p:cNvPr id="407" name="Google Shape;407;p44"/>
            <p:cNvSpPr/>
            <p:nvPr/>
          </p:nvSpPr>
          <p:spPr>
            <a:xfrm>
              <a:off x="4835382" y="73243"/>
              <a:ext cx="2919028" cy="3225544"/>
            </a:xfrm>
            <a:custGeom>
              <a:rect b="b" l="l" r="r" t="t"/>
              <a:pathLst>
                <a:path extrusionOk="0" h="5891405" w="5331558">
                  <a:moveTo>
                    <a:pt x="2980491" y="968"/>
                  </a:moveTo>
                  <a:cubicBezTo>
                    <a:pt x="1784302" y="-22254"/>
                    <a:pt x="1040642" y="372305"/>
                    <a:pt x="726547" y="1181117"/>
                  </a:cubicBezTo>
                  <a:cubicBezTo>
                    <a:pt x="528785" y="1834793"/>
                    <a:pt x="744238" y="2066938"/>
                    <a:pt x="486068" y="2371366"/>
                  </a:cubicBezTo>
                  <a:cubicBezTo>
                    <a:pt x="239818" y="2677225"/>
                    <a:pt x="-40213" y="2911644"/>
                    <a:pt x="4803" y="3079808"/>
                  </a:cubicBezTo>
                  <a:cubicBezTo>
                    <a:pt x="109541" y="3181162"/>
                    <a:pt x="260766" y="3266498"/>
                    <a:pt x="460575" y="3328959"/>
                  </a:cubicBezTo>
                  <a:cubicBezTo>
                    <a:pt x="403546" y="3464559"/>
                    <a:pt x="198074" y="3641722"/>
                    <a:pt x="289487" y="3735758"/>
                  </a:cubicBezTo>
                  <a:lnTo>
                    <a:pt x="480873" y="3871219"/>
                  </a:lnTo>
                  <a:cubicBezTo>
                    <a:pt x="428032" y="3935014"/>
                    <a:pt x="303940" y="3939433"/>
                    <a:pt x="322351" y="4062605"/>
                  </a:cubicBezTo>
                  <a:cubicBezTo>
                    <a:pt x="362395" y="4195168"/>
                    <a:pt x="550882" y="4226788"/>
                    <a:pt x="513737" y="4317787"/>
                  </a:cubicBezTo>
                  <a:cubicBezTo>
                    <a:pt x="397470" y="4561276"/>
                    <a:pt x="358392" y="4876020"/>
                    <a:pt x="449942" y="4977005"/>
                  </a:cubicBezTo>
                  <a:cubicBezTo>
                    <a:pt x="636587" y="5158310"/>
                    <a:pt x="1197305" y="5208988"/>
                    <a:pt x="1704584" y="5039972"/>
                  </a:cubicBezTo>
                  <a:lnTo>
                    <a:pt x="1895970" y="5891405"/>
                  </a:lnTo>
                  <a:lnTo>
                    <a:pt x="4734863" y="5859508"/>
                  </a:lnTo>
                  <a:cubicBezTo>
                    <a:pt x="4366268" y="4516262"/>
                    <a:pt x="4422975" y="3927926"/>
                    <a:pt x="4841189" y="3520345"/>
                  </a:cubicBezTo>
                  <a:cubicBezTo>
                    <a:pt x="6117095" y="1964448"/>
                    <a:pt x="4692333" y="36409"/>
                    <a:pt x="2980491" y="96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aleway"/>
                <a:ea typeface="Raleway"/>
                <a:cs typeface="Raleway"/>
                <a:sym typeface="Raleway"/>
              </a:endParaRPr>
            </a:p>
          </p:txBody>
        </p:sp>
        <p:sp>
          <p:nvSpPr>
            <p:cNvPr id="408" name="Google Shape;408;p44"/>
            <p:cNvSpPr/>
            <p:nvPr/>
          </p:nvSpPr>
          <p:spPr>
            <a:xfrm rot="-3498965">
              <a:off x="5908421" y="-59460"/>
              <a:ext cx="1437394" cy="2143164"/>
            </a:xfrm>
            <a:custGeom>
              <a:rect b="b" l="l" r="r" t="t"/>
              <a:pathLst>
                <a:path extrusionOk="0" h="1745209" w="1170491">
                  <a:moveTo>
                    <a:pt x="429221" y="671495"/>
                  </a:moveTo>
                  <a:cubicBezTo>
                    <a:pt x="415869" y="670322"/>
                    <a:pt x="402356" y="670624"/>
                    <a:pt x="388917" y="672439"/>
                  </a:cubicBezTo>
                  <a:cubicBezTo>
                    <a:pt x="370997" y="674859"/>
                    <a:pt x="353207" y="679968"/>
                    <a:pt x="336101" y="687858"/>
                  </a:cubicBezTo>
                  <a:lnTo>
                    <a:pt x="344770" y="708640"/>
                  </a:lnTo>
                  <a:cubicBezTo>
                    <a:pt x="405276" y="680369"/>
                    <a:pt x="475531" y="691805"/>
                    <a:pt x="523918" y="737799"/>
                  </a:cubicBezTo>
                  <a:cubicBezTo>
                    <a:pt x="569388" y="781022"/>
                    <a:pt x="587723" y="847396"/>
                    <a:pt x="571504" y="910067"/>
                  </a:cubicBezTo>
                  <a:lnTo>
                    <a:pt x="593243" y="915886"/>
                  </a:lnTo>
                  <a:cubicBezTo>
                    <a:pt x="611678" y="844923"/>
                    <a:pt x="590662" y="769719"/>
                    <a:pt x="538740" y="720849"/>
                  </a:cubicBezTo>
                  <a:cubicBezTo>
                    <a:pt x="507886" y="691808"/>
                    <a:pt x="469277" y="675014"/>
                    <a:pt x="429221" y="671495"/>
                  </a:cubicBezTo>
                  <a:close/>
                  <a:moveTo>
                    <a:pt x="588421" y="580980"/>
                  </a:moveTo>
                  <a:cubicBezTo>
                    <a:pt x="534186" y="581239"/>
                    <a:pt x="482134" y="605639"/>
                    <a:pt x="446738" y="649695"/>
                  </a:cubicBezTo>
                  <a:lnTo>
                    <a:pt x="463760" y="664437"/>
                  </a:lnTo>
                  <a:cubicBezTo>
                    <a:pt x="505329" y="612166"/>
                    <a:pt x="573320" y="591099"/>
                    <a:pt x="637132" y="610714"/>
                  </a:cubicBezTo>
                  <a:cubicBezTo>
                    <a:pt x="697098" y="629147"/>
                    <a:pt x="743088" y="680397"/>
                    <a:pt x="756495" y="743730"/>
                  </a:cubicBezTo>
                  <a:lnTo>
                    <a:pt x="778549" y="739251"/>
                  </a:lnTo>
                  <a:cubicBezTo>
                    <a:pt x="763432" y="667508"/>
                    <a:pt x="711108" y="609548"/>
                    <a:pt x="642848" y="588934"/>
                  </a:cubicBezTo>
                  <a:cubicBezTo>
                    <a:pt x="624821" y="583490"/>
                    <a:pt x="606500" y="580894"/>
                    <a:pt x="588421" y="580980"/>
                  </a:cubicBezTo>
                  <a:close/>
                  <a:moveTo>
                    <a:pt x="533817" y="0"/>
                  </a:moveTo>
                  <a:cubicBezTo>
                    <a:pt x="617807" y="1"/>
                    <a:pt x="687626" y="60667"/>
                    <a:pt x="697680" y="141081"/>
                  </a:cubicBezTo>
                  <a:cubicBezTo>
                    <a:pt x="603869" y="182843"/>
                    <a:pt x="547102" y="268997"/>
                    <a:pt x="562024" y="352718"/>
                  </a:cubicBezTo>
                  <a:lnTo>
                    <a:pt x="584367" y="347971"/>
                  </a:lnTo>
                  <a:cubicBezTo>
                    <a:pt x="570422" y="267354"/>
                    <a:pt x="633895" y="183716"/>
                    <a:pt x="732836" y="150639"/>
                  </a:cubicBezTo>
                  <a:cubicBezTo>
                    <a:pt x="738208" y="147500"/>
                    <a:pt x="743991" y="147205"/>
                    <a:pt x="749842" y="147205"/>
                  </a:cubicBezTo>
                  <a:cubicBezTo>
                    <a:pt x="844103" y="147205"/>
                    <a:pt x="920515" y="223618"/>
                    <a:pt x="920515" y="317877"/>
                  </a:cubicBezTo>
                  <a:lnTo>
                    <a:pt x="910716" y="366417"/>
                  </a:lnTo>
                  <a:lnTo>
                    <a:pt x="920515" y="366418"/>
                  </a:lnTo>
                  <a:lnTo>
                    <a:pt x="920515" y="371433"/>
                  </a:lnTo>
                  <a:cubicBezTo>
                    <a:pt x="997755" y="379016"/>
                    <a:pt x="1056877" y="445155"/>
                    <a:pt x="1056877" y="525101"/>
                  </a:cubicBezTo>
                  <a:lnTo>
                    <a:pt x="1047351" y="572282"/>
                  </a:lnTo>
                  <a:cubicBezTo>
                    <a:pt x="1119671" y="602218"/>
                    <a:pt x="1170491" y="673500"/>
                    <a:pt x="1170491" y="756650"/>
                  </a:cubicBezTo>
                  <a:cubicBezTo>
                    <a:pt x="1170490" y="802863"/>
                    <a:pt x="1154794" y="845409"/>
                    <a:pt x="1127569" y="878235"/>
                  </a:cubicBezTo>
                  <a:cubicBezTo>
                    <a:pt x="1080615" y="934488"/>
                    <a:pt x="1014142" y="959925"/>
                    <a:pt x="954678" y="939840"/>
                  </a:cubicBezTo>
                  <a:lnTo>
                    <a:pt x="947373" y="961469"/>
                  </a:lnTo>
                  <a:cubicBezTo>
                    <a:pt x="1000817" y="979520"/>
                    <a:pt x="1058949" y="966083"/>
                    <a:pt x="1106746" y="928282"/>
                  </a:cubicBezTo>
                  <a:cubicBezTo>
                    <a:pt x="1128548" y="955588"/>
                    <a:pt x="1138907" y="990708"/>
                    <a:pt x="1138907" y="1028247"/>
                  </a:cubicBezTo>
                  <a:cubicBezTo>
                    <a:pt x="1138907" y="1124134"/>
                    <a:pt x="1071328" y="1204237"/>
                    <a:pt x="981133" y="1223220"/>
                  </a:cubicBezTo>
                  <a:cubicBezTo>
                    <a:pt x="889088" y="1236998"/>
                    <a:pt x="805358" y="1200898"/>
                    <a:pt x="777272" y="1134408"/>
                  </a:cubicBezTo>
                  <a:cubicBezTo>
                    <a:pt x="791057" y="1124903"/>
                    <a:pt x="802061" y="1111678"/>
                    <a:pt x="810210" y="1096167"/>
                  </a:cubicBezTo>
                  <a:cubicBezTo>
                    <a:pt x="831546" y="1055553"/>
                    <a:pt x="830022" y="1005443"/>
                    <a:pt x="806195" y="964175"/>
                  </a:cubicBezTo>
                  <a:lnTo>
                    <a:pt x="787267" y="975103"/>
                  </a:lnTo>
                  <a:cubicBezTo>
                    <a:pt x="807161" y="1009560"/>
                    <a:pt x="808703" y="1051275"/>
                    <a:pt x="791333" y="1085110"/>
                  </a:cubicBezTo>
                  <a:cubicBezTo>
                    <a:pt x="784855" y="1097727"/>
                    <a:pt x="776117" y="1108536"/>
                    <a:pt x="763385" y="1114320"/>
                  </a:cubicBezTo>
                  <a:lnTo>
                    <a:pt x="744063" y="1119497"/>
                  </a:lnTo>
                  <a:lnTo>
                    <a:pt x="747716" y="1128718"/>
                  </a:lnTo>
                  <a:cubicBezTo>
                    <a:pt x="731558" y="1137628"/>
                    <a:pt x="712804" y="1141697"/>
                    <a:pt x="693327" y="1140344"/>
                  </a:cubicBezTo>
                  <a:cubicBezTo>
                    <a:pt x="655409" y="1137711"/>
                    <a:pt x="620494" y="1114908"/>
                    <a:pt x="601213" y="1080185"/>
                  </a:cubicBezTo>
                  <a:lnTo>
                    <a:pt x="582082" y="1090754"/>
                  </a:lnTo>
                  <a:cubicBezTo>
                    <a:pt x="605167" y="1132362"/>
                    <a:pt x="647281" y="1159482"/>
                    <a:pt x="693051" y="1162221"/>
                  </a:cubicBezTo>
                  <a:cubicBezTo>
                    <a:pt x="715413" y="1163558"/>
                    <a:pt x="736989" y="1158982"/>
                    <a:pt x="755684" y="1148835"/>
                  </a:cubicBezTo>
                  <a:cubicBezTo>
                    <a:pt x="792539" y="1222022"/>
                    <a:pt x="887119" y="1262260"/>
                    <a:pt x="989751" y="1247587"/>
                  </a:cubicBezTo>
                  <a:cubicBezTo>
                    <a:pt x="1000157" y="1267987"/>
                    <a:pt x="1004489" y="1291252"/>
                    <a:pt x="1004488" y="1315531"/>
                  </a:cubicBezTo>
                  <a:cubicBezTo>
                    <a:pt x="1004488" y="1381750"/>
                    <a:pt x="972258" y="1440443"/>
                    <a:pt x="920375" y="1473506"/>
                  </a:cubicBezTo>
                  <a:lnTo>
                    <a:pt x="913116" y="1474079"/>
                  </a:lnTo>
                  <a:cubicBezTo>
                    <a:pt x="850536" y="1469665"/>
                    <a:pt x="794159" y="1430126"/>
                    <a:pt x="766796" y="1371458"/>
                  </a:cubicBezTo>
                  <a:lnTo>
                    <a:pt x="746323" y="1380801"/>
                  </a:lnTo>
                  <a:cubicBezTo>
                    <a:pt x="776874" y="1446464"/>
                    <a:pt x="839753" y="1490827"/>
                    <a:pt x="909888" y="1496052"/>
                  </a:cubicBezTo>
                  <a:cubicBezTo>
                    <a:pt x="891948" y="1561049"/>
                    <a:pt x="840393" y="1611456"/>
                    <a:pt x="774838" y="1628054"/>
                  </a:cubicBezTo>
                  <a:cubicBezTo>
                    <a:pt x="686646" y="1642970"/>
                    <a:pt x="605133" y="1612285"/>
                    <a:pt x="571751" y="1552195"/>
                  </a:cubicBezTo>
                  <a:lnTo>
                    <a:pt x="550649" y="1566422"/>
                  </a:lnTo>
                  <a:cubicBezTo>
                    <a:pt x="577499" y="1609979"/>
                    <a:pt x="626419" y="1639383"/>
                    <a:pt x="685031" y="1648114"/>
                  </a:cubicBezTo>
                  <a:cubicBezTo>
                    <a:pt x="659684" y="1706013"/>
                    <a:pt x="601329" y="1745210"/>
                    <a:pt x="533818" y="1745209"/>
                  </a:cubicBezTo>
                  <a:cubicBezTo>
                    <a:pt x="455549" y="1745210"/>
                    <a:pt x="416747" y="1692524"/>
                    <a:pt x="372301" y="1619888"/>
                  </a:cubicBezTo>
                  <a:lnTo>
                    <a:pt x="366380" y="1592106"/>
                  </a:lnTo>
                  <a:cubicBezTo>
                    <a:pt x="305091" y="1567105"/>
                    <a:pt x="259811" y="1511085"/>
                    <a:pt x="250590" y="1443452"/>
                  </a:cubicBezTo>
                  <a:cubicBezTo>
                    <a:pt x="203712" y="1453117"/>
                    <a:pt x="158965" y="1444975"/>
                    <a:pt x="117260" y="1407178"/>
                  </a:cubicBezTo>
                  <a:cubicBezTo>
                    <a:pt x="55030" y="1350772"/>
                    <a:pt x="44039" y="1258933"/>
                    <a:pt x="90593" y="1192598"/>
                  </a:cubicBezTo>
                  <a:cubicBezTo>
                    <a:pt x="186799" y="1224213"/>
                    <a:pt x="285304" y="1199642"/>
                    <a:pt x="330760" y="1129474"/>
                  </a:cubicBezTo>
                  <a:lnTo>
                    <a:pt x="344999" y="1132822"/>
                  </a:lnTo>
                  <a:cubicBezTo>
                    <a:pt x="420009" y="1139731"/>
                    <a:pt x="490500" y="1101048"/>
                    <a:pt x="524987" y="1034051"/>
                  </a:cubicBezTo>
                  <a:lnTo>
                    <a:pt x="505360" y="1023014"/>
                  </a:lnTo>
                  <a:cubicBezTo>
                    <a:pt x="475089" y="1082544"/>
                    <a:pt x="412689" y="1116790"/>
                    <a:pt x="346243" y="1110339"/>
                  </a:cubicBezTo>
                  <a:cubicBezTo>
                    <a:pt x="283801" y="1104277"/>
                    <a:pt x="228486" y="1063265"/>
                    <a:pt x="202679" y="1003895"/>
                  </a:cubicBezTo>
                  <a:lnTo>
                    <a:pt x="181967" y="1012696"/>
                  </a:lnTo>
                  <a:cubicBezTo>
                    <a:pt x="205492" y="1066954"/>
                    <a:pt x="250941" y="1107583"/>
                    <a:pt x="305288" y="1123484"/>
                  </a:cubicBezTo>
                  <a:cubicBezTo>
                    <a:pt x="260051" y="1186174"/>
                    <a:pt x="162021" y="1201884"/>
                    <a:pt x="70961" y="1161909"/>
                  </a:cubicBezTo>
                  <a:cubicBezTo>
                    <a:pt x="64874" y="1160625"/>
                    <a:pt x="60391" y="1156961"/>
                    <a:pt x="56055" y="1153032"/>
                  </a:cubicBezTo>
                  <a:cubicBezTo>
                    <a:pt x="-13786" y="1089729"/>
                    <a:pt x="-19088" y="981796"/>
                    <a:pt x="44214" y="911953"/>
                  </a:cubicBezTo>
                  <a:lnTo>
                    <a:pt x="84073" y="882569"/>
                  </a:lnTo>
                  <a:lnTo>
                    <a:pt x="76811" y="875989"/>
                  </a:lnTo>
                  <a:lnTo>
                    <a:pt x="80179" y="872273"/>
                  </a:lnTo>
                  <a:cubicBezTo>
                    <a:pt x="28040" y="814783"/>
                    <a:pt x="28651" y="726072"/>
                    <a:pt x="82340" y="666836"/>
                  </a:cubicBezTo>
                  <a:lnTo>
                    <a:pt x="121082" y="638275"/>
                  </a:lnTo>
                  <a:cubicBezTo>
                    <a:pt x="89526" y="571593"/>
                    <a:pt x="96788" y="490523"/>
                    <a:pt x="145805" y="430894"/>
                  </a:cubicBezTo>
                  <a:cubicBezTo>
                    <a:pt x="198586" y="400645"/>
                    <a:pt x="259015" y="385179"/>
                    <a:pt x="321878" y="383347"/>
                  </a:cubicBezTo>
                  <a:lnTo>
                    <a:pt x="321111" y="357014"/>
                  </a:lnTo>
                  <a:cubicBezTo>
                    <a:pt x="257723" y="358862"/>
                    <a:pt x="196668" y="373772"/>
                    <a:pt x="141180" y="399723"/>
                  </a:cubicBezTo>
                  <a:cubicBezTo>
                    <a:pt x="117813" y="370058"/>
                    <a:pt x="106816" y="332072"/>
                    <a:pt x="106816" y="291518"/>
                  </a:cubicBezTo>
                  <a:cubicBezTo>
                    <a:pt x="106816" y="170286"/>
                    <a:pt x="205094" y="72008"/>
                    <a:pt x="326327" y="72008"/>
                  </a:cubicBezTo>
                  <a:cubicBezTo>
                    <a:pt x="350305" y="72008"/>
                    <a:pt x="373385" y="75853"/>
                    <a:pt x="394659" y="83948"/>
                  </a:cubicBezTo>
                  <a:cubicBezTo>
                    <a:pt x="425371" y="33609"/>
                    <a:pt x="467237" y="0"/>
                    <a:pt x="533817"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aleway"/>
                <a:ea typeface="Raleway"/>
                <a:cs typeface="Raleway"/>
                <a:sym typeface="Raleway"/>
              </a:endParaRPr>
            </a:p>
          </p:txBody>
        </p:sp>
      </p:grpSp>
      <p:grpSp>
        <p:nvGrpSpPr>
          <p:cNvPr id="409" name="Google Shape;409;p44"/>
          <p:cNvGrpSpPr/>
          <p:nvPr/>
        </p:nvGrpSpPr>
        <p:grpSpPr>
          <a:xfrm>
            <a:off x="6190301" y="1515686"/>
            <a:ext cx="1582765" cy="1762363"/>
            <a:chOff x="6190301" y="1515686"/>
            <a:chExt cx="1582765" cy="1762363"/>
          </a:xfrm>
        </p:grpSpPr>
        <p:grpSp>
          <p:nvGrpSpPr>
            <p:cNvPr id="410" name="Google Shape;410;p44"/>
            <p:cNvGrpSpPr/>
            <p:nvPr/>
          </p:nvGrpSpPr>
          <p:grpSpPr>
            <a:xfrm flipH="1" rot="1800152">
              <a:off x="6492178" y="1661986"/>
              <a:ext cx="979012" cy="1469763"/>
              <a:chOff x="5093002" y="2426934"/>
              <a:chExt cx="2232300" cy="3351290"/>
            </a:xfrm>
          </p:grpSpPr>
          <p:grpSp>
            <p:nvGrpSpPr>
              <p:cNvPr id="411" name="Google Shape;411;p44"/>
              <p:cNvGrpSpPr/>
              <p:nvPr/>
            </p:nvGrpSpPr>
            <p:grpSpPr>
              <a:xfrm>
                <a:off x="5623833" y="4659227"/>
                <a:ext cx="1168673" cy="1118997"/>
                <a:chOff x="4963932" y="3703863"/>
                <a:chExt cx="394289" cy="377529"/>
              </a:xfrm>
            </p:grpSpPr>
            <p:sp>
              <p:nvSpPr>
                <p:cNvPr id="412" name="Google Shape;412;p44"/>
                <p:cNvSpPr/>
                <p:nvPr/>
              </p:nvSpPr>
              <p:spPr>
                <a:xfrm flipH="1">
                  <a:off x="4977098" y="3794659"/>
                  <a:ext cx="368003" cy="65722"/>
                </a:xfrm>
                <a:custGeom>
                  <a:rect b="b" l="l" r="r" t="t"/>
                  <a:pathLst>
                    <a:path extrusionOk="0" h="164304" w="920008">
                      <a:moveTo>
                        <a:pt x="852708" y="0"/>
                      </a:moveTo>
                      <a:lnTo>
                        <a:pt x="67299" y="0"/>
                      </a:lnTo>
                      <a:cubicBezTo>
                        <a:pt x="30131" y="0"/>
                        <a:pt x="0" y="30131"/>
                        <a:pt x="0" y="67299"/>
                      </a:cubicBezTo>
                      <a:lnTo>
                        <a:pt x="0" y="97005"/>
                      </a:lnTo>
                      <a:cubicBezTo>
                        <a:pt x="0" y="134173"/>
                        <a:pt x="30131" y="164304"/>
                        <a:pt x="67299" y="164304"/>
                      </a:cubicBezTo>
                      <a:lnTo>
                        <a:pt x="852708" y="164304"/>
                      </a:lnTo>
                      <a:cubicBezTo>
                        <a:pt x="889877" y="164304"/>
                        <a:pt x="920008" y="134173"/>
                        <a:pt x="920008" y="97005"/>
                      </a:cubicBezTo>
                      <a:lnTo>
                        <a:pt x="920008" y="67299"/>
                      </a:lnTo>
                      <a:cubicBezTo>
                        <a:pt x="920008" y="30131"/>
                        <a:pt x="889877" y="0"/>
                        <a:pt x="852708"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413" name="Google Shape;413;p44"/>
                <p:cNvSpPr/>
                <p:nvPr/>
              </p:nvSpPr>
              <p:spPr>
                <a:xfrm flipH="1">
                  <a:off x="5016595" y="3976249"/>
                  <a:ext cx="289145" cy="105143"/>
                </a:xfrm>
                <a:custGeom>
                  <a:rect b="b" l="l" r="r" t="t"/>
                  <a:pathLst>
                    <a:path extrusionOk="0" h="262858" w="722862">
                      <a:moveTo>
                        <a:pt x="722862" y="0"/>
                      </a:moveTo>
                      <a:lnTo>
                        <a:pt x="0" y="0"/>
                      </a:lnTo>
                      <a:lnTo>
                        <a:pt x="0" y="131429"/>
                      </a:lnTo>
                      <a:cubicBezTo>
                        <a:pt x="0" y="204015"/>
                        <a:pt x="161818" y="262858"/>
                        <a:pt x="361431" y="262858"/>
                      </a:cubicBezTo>
                      <a:cubicBezTo>
                        <a:pt x="561044" y="262858"/>
                        <a:pt x="722862" y="204015"/>
                        <a:pt x="722862" y="13142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414" name="Google Shape;414;p44"/>
                <p:cNvSpPr/>
                <p:nvPr/>
              </p:nvSpPr>
              <p:spPr>
                <a:xfrm flipH="1">
                  <a:off x="4990264" y="3885454"/>
                  <a:ext cx="341717" cy="65722"/>
                </a:xfrm>
                <a:custGeom>
                  <a:rect b="b" l="l" r="r" t="t"/>
                  <a:pathLst>
                    <a:path extrusionOk="0" h="164306" w="854293">
                      <a:moveTo>
                        <a:pt x="786994" y="0"/>
                      </a:moveTo>
                      <a:lnTo>
                        <a:pt x="67299" y="0"/>
                      </a:lnTo>
                      <a:cubicBezTo>
                        <a:pt x="30131" y="0"/>
                        <a:pt x="0" y="30131"/>
                        <a:pt x="0" y="67299"/>
                      </a:cubicBezTo>
                      <a:lnTo>
                        <a:pt x="0" y="97007"/>
                      </a:lnTo>
                      <a:cubicBezTo>
                        <a:pt x="0" y="134174"/>
                        <a:pt x="30131" y="164306"/>
                        <a:pt x="67299" y="164306"/>
                      </a:cubicBezTo>
                      <a:lnTo>
                        <a:pt x="786994" y="164306"/>
                      </a:lnTo>
                      <a:cubicBezTo>
                        <a:pt x="824162" y="164306"/>
                        <a:pt x="854293" y="134174"/>
                        <a:pt x="854293" y="97007"/>
                      </a:cubicBezTo>
                      <a:lnTo>
                        <a:pt x="854293" y="67299"/>
                      </a:lnTo>
                      <a:cubicBezTo>
                        <a:pt x="854293" y="30131"/>
                        <a:pt x="824162" y="0"/>
                        <a:pt x="786994"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415" name="Google Shape;415;p44"/>
                <p:cNvSpPr/>
                <p:nvPr/>
              </p:nvSpPr>
              <p:spPr>
                <a:xfrm flipH="1">
                  <a:off x="4963932" y="3703863"/>
                  <a:ext cx="394289" cy="65722"/>
                </a:xfrm>
                <a:custGeom>
                  <a:rect b="b" l="l" r="r" t="t"/>
                  <a:pathLst>
                    <a:path extrusionOk="0" h="164305" w="985723">
                      <a:moveTo>
                        <a:pt x="918424" y="0"/>
                      </a:moveTo>
                      <a:lnTo>
                        <a:pt x="67300" y="0"/>
                      </a:lnTo>
                      <a:cubicBezTo>
                        <a:pt x="30131" y="0"/>
                        <a:pt x="0" y="30130"/>
                        <a:pt x="0" y="67298"/>
                      </a:cubicBezTo>
                      <a:lnTo>
                        <a:pt x="0" y="97006"/>
                      </a:lnTo>
                      <a:cubicBezTo>
                        <a:pt x="0" y="134173"/>
                        <a:pt x="30131" y="164305"/>
                        <a:pt x="67300" y="164305"/>
                      </a:cubicBezTo>
                      <a:lnTo>
                        <a:pt x="918424" y="164305"/>
                      </a:lnTo>
                      <a:cubicBezTo>
                        <a:pt x="955592" y="164305"/>
                        <a:pt x="985723" y="134173"/>
                        <a:pt x="985723" y="97006"/>
                      </a:cubicBezTo>
                      <a:lnTo>
                        <a:pt x="985723" y="67298"/>
                      </a:lnTo>
                      <a:cubicBezTo>
                        <a:pt x="985723" y="30130"/>
                        <a:pt x="955592" y="0"/>
                        <a:pt x="918424"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grpSp>
          <p:sp>
            <p:nvSpPr>
              <p:cNvPr id="416" name="Google Shape;416;p44"/>
              <p:cNvSpPr/>
              <p:nvPr/>
            </p:nvSpPr>
            <p:spPr>
              <a:xfrm>
                <a:off x="5093002" y="2426934"/>
                <a:ext cx="2232300" cy="2232300"/>
              </a:xfrm>
              <a:prstGeom prst="blockArc">
                <a:avLst>
                  <a:gd fmla="val 7222187" name="adj1"/>
                  <a:gd fmla="val 3660514" name="adj2"/>
                  <a:gd fmla="val 8104" name="adj3"/>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dk1"/>
                  </a:solidFill>
                  <a:latin typeface="Raleway"/>
                  <a:ea typeface="Raleway"/>
                  <a:cs typeface="Raleway"/>
                  <a:sym typeface="Raleway"/>
                </a:endParaRPr>
              </a:p>
            </p:txBody>
          </p:sp>
        </p:grpSp>
        <p:sp>
          <p:nvSpPr>
            <p:cNvPr id="417" name="Google Shape;417;p44"/>
            <p:cNvSpPr/>
            <p:nvPr/>
          </p:nvSpPr>
          <p:spPr>
            <a:xfrm rot="-7199154">
              <a:off x="6731640" y="1870462"/>
              <a:ext cx="672287" cy="67228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grpSp>
      <p:sp>
        <p:nvSpPr>
          <p:cNvPr id="418" name="Google Shape;418;p44"/>
          <p:cNvSpPr/>
          <p:nvPr/>
        </p:nvSpPr>
        <p:spPr>
          <a:xfrm rot="-2700000">
            <a:off x="6897659" y="1990297"/>
            <a:ext cx="402542" cy="398342"/>
          </a:xfrm>
          <a:custGeom>
            <a:rect b="b" l="l" r="r" t="t"/>
            <a:pathLst>
              <a:path extrusionOk="0" h="1788383" w="1807241">
                <a:moveTo>
                  <a:pt x="712876" y="1117592"/>
                </a:moveTo>
                <a:cubicBezTo>
                  <a:pt x="771173" y="1181828"/>
                  <a:pt x="811089" y="1255910"/>
                  <a:pt x="847925" y="1348018"/>
                </a:cubicBezTo>
                <a:cubicBezTo>
                  <a:pt x="814544" y="1418896"/>
                  <a:pt x="753893" y="1474052"/>
                  <a:pt x="679064" y="1498332"/>
                </a:cubicBezTo>
                <a:lnTo>
                  <a:pt x="308226" y="1106637"/>
                </a:lnTo>
                <a:cubicBezTo>
                  <a:pt x="336560" y="1033247"/>
                  <a:pt x="394949" y="975701"/>
                  <a:pt x="467546" y="946245"/>
                </a:cubicBezTo>
                <a:cubicBezTo>
                  <a:pt x="577903" y="998968"/>
                  <a:pt x="654580" y="1053357"/>
                  <a:pt x="712876" y="1117592"/>
                </a:cubicBezTo>
                <a:close/>
                <a:moveTo>
                  <a:pt x="1038527" y="398886"/>
                </a:moveTo>
                <a:lnTo>
                  <a:pt x="1405560" y="786562"/>
                </a:lnTo>
                <a:cubicBezTo>
                  <a:pt x="1374476" y="799049"/>
                  <a:pt x="1340402" y="804299"/>
                  <a:pt x="1305054" y="803332"/>
                </a:cubicBezTo>
                <a:lnTo>
                  <a:pt x="1008167" y="795212"/>
                </a:lnTo>
                <a:lnTo>
                  <a:pt x="1016288" y="498325"/>
                </a:lnTo>
                <a:cubicBezTo>
                  <a:pt x="1017255" y="462976"/>
                  <a:pt x="1024360" y="429240"/>
                  <a:pt x="1038527" y="398886"/>
                </a:cubicBezTo>
                <a:close/>
                <a:moveTo>
                  <a:pt x="1097925" y="218888"/>
                </a:moveTo>
                <a:cubicBezTo>
                  <a:pt x="992582" y="279303"/>
                  <a:pt x="921871" y="392886"/>
                  <a:pt x="921053" y="523256"/>
                </a:cubicBezTo>
                <a:lnTo>
                  <a:pt x="919136" y="828763"/>
                </a:lnTo>
                <a:lnTo>
                  <a:pt x="830924" y="915875"/>
                </a:lnTo>
                <a:lnTo>
                  <a:pt x="525417" y="913958"/>
                </a:lnTo>
                <a:cubicBezTo>
                  <a:pt x="403891" y="913196"/>
                  <a:pt x="296188" y="973343"/>
                  <a:pt x="234366" y="1067831"/>
                </a:cubicBezTo>
                <a:lnTo>
                  <a:pt x="710285" y="1570519"/>
                </a:lnTo>
                <a:cubicBezTo>
                  <a:pt x="811872" y="1510375"/>
                  <a:pt x="878808" y="1399439"/>
                  <a:pt x="879603" y="1272618"/>
                </a:cubicBezTo>
                <a:lnTo>
                  <a:pt x="881520" y="967111"/>
                </a:lnTo>
                <a:lnTo>
                  <a:pt x="969732" y="879999"/>
                </a:lnTo>
                <a:lnTo>
                  <a:pt x="1275239" y="881916"/>
                </a:lnTo>
                <a:cubicBezTo>
                  <a:pt x="1400271" y="882701"/>
                  <a:pt x="1510670" y="819011"/>
                  <a:pt x="1573529" y="721242"/>
                </a:cubicBezTo>
                <a:close/>
                <a:moveTo>
                  <a:pt x="1162945" y="27894"/>
                </a:moveTo>
                <a:lnTo>
                  <a:pt x="1782798" y="682611"/>
                </a:lnTo>
                <a:cubicBezTo>
                  <a:pt x="1816692" y="718411"/>
                  <a:pt x="1815147" y="774907"/>
                  <a:pt x="1779347" y="808801"/>
                </a:cubicBezTo>
                <a:cubicBezTo>
                  <a:pt x="1743547" y="842694"/>
                  <a:pt x="1687050" y="841149"/>
                  <a:pt x="1653157" y="805349"/>
                </a:cubicBezTo>
                <a:lnTo>
                  <a:pt x="1644015" y="795693"/>
                </a:lnTo>
                <a:cubicBezTo>
                  <a:pt x="1561789" y="910282"/>
                  <a:pt x="1426630" y="983636"/>
                  <a:pt x="1274606" y="982683"/>
                </a:cubicBezTo>
                <a:lnTo>
                  <a:pt x="980378" y="980836"/>
                </a:lnTo>
                <a:lnTo>
                  <a:pt x="980378" y="1270380"/>
                </a:lnTo>
                <a:cubicBezTo>
                  <a:pt x="980378" y="1427425"/>
                  <a:pt x="901198" y="1565976"/>
                  <a:pt x="779756" y="1647056"/>
                </a:cubicBezTo>
                <a:cubicBezTo>
                  <a:pt x="807405" y="1681913"/>
                  <a:pt x="803595" y="1732594"/>
                  <a:pt x="770486" y="1763941"/>
                </a:cubicBezTo>
                <a:cubicBezTo>
                  <a:pt x="734686" y="1797834"/>
                  <a:pt x="678189" y="1796289"/>
                  <a:pt x="644296" y="1760489"/>
                </a:cubicBezTo>
                <a:lnTo>
                  <a:pt x="24442" y="1105772"/>
                </a:lnTo>
                <a:cubicBezTo>
                  <a:pt x="-9451" y="1069973"/>
                  <a:pt x="-7906" y="1013476"/>
                  <a:pt x="27894" y="979583"/>
                </a:cubicBezTo>
                <a:cubicBezTo>
                  <a:pt x="63694" y="945689"/>
                  <a:pt x="120190" y="947235"/>
                  <a:pt x="154084" y="983034"/>
                </a:cubicBezTo>
                <a:lnTo>
                  <a:pt x="163237" y="992702"/>
                </a:lnTo>
                <a:cubicBezTo>
                  <a:pt x="244774" y="882877"/>
                  <a:pt x="375836" y="813180"/>
                  <a:pt x="523178" y="813180"/>
                </a:cubicBezTo>
                <a:lnTo>
                  <a:pt x="818460" y="813180"/>
                </a:lnTo>
                <a:lnTo>
                  <a:pt x="820284" y="522622"/>
                </a:lnTo>
                <a:cubicBezTo>
                  <a:pt x="821285" y="363119"/>
                  <a:pt x="903845" y="223207"/>
                  <a:pt x="1028952" y="143673"/>
                </a:cubicBezTo>
                <a:cubicBezTo>
                  <a:pt x="999689" y="108599"/>
                  <a:pt x="1002953" y="56445"/>
                  <a:pt x="1036755" y="24443"/>
                </a:cubicBezTo>
                <a:cubicBezTo>
                  <a:pt x="1072555" y="-9451"/>
                  <a:pt x="1129052" y="-7906"/>
                  <a:pt x="1162945" y="2789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Raleway"/>
              <a:ea typeface="Raleway"/>
              <a:cs typeface="Raleway"/>
              <a:sym typeface="Raleway"/>
            </a:endParaRPr>
          </a:p>
        </p:txBody>
      </p:sp>
      <p:grpSp>
        <p:nvGrpSpPr>
          <p:cNvPr id="419" name="Google Shape;419;p44"/>
          <p:cNvGrpSpPr/>
          <p:nvPr/>
        </p:nvGrpSpPr>
        <p:grpSpPr>
          <a:xfrm>
            <a:off x="6200199" y="4508469"/>
            <a:ext cx="1562983" cy="1759253"/>
            <a:chOff x="6200199" y="4508469"/>
            <a:chExt cx="1562983" cy="1759253"/>
          </a:xfrm>
        </p:grpSpPr>
        <p:grpSp>
          <p:nvGrpSpPr>
            <p:cNvPr id="420" name="Google Shape;420;p44"/>
            <p:cNvGrpSpPr/>
            <p:nvPr/>
          </p:nvGrpSpPr>
          <p:grpSpPr>
            <a:xfrm flipH="1" rot="9085499">
              <a:off x="6492115" y="4653110"/>
              <a:ext cx="979151" cy="1469972"/>
              <a:chOff x="5093002" y="2426934"/>
              <a:chExt cx="2232300" cy="3351290"/>
            </a:xfrm>
          </p:grpSpPr>
          <p:grpSp>
            <p:nvGrpSpPr>
              <p:cNvPr id="421" name="Google Shape;421;p44"/>
              <p:cNvGrpSpPr/>
              <p:nvPr/>
            </p:nvGrpSpPr>
            <p:grpSpPr>
              <a:xfrm>
                <a:off x="5623833" y="4659227"/>
                <a:ext cx="1168673" cy="1118997"/>
                <a:chOff x="4963932" y="3703863"/>
                <a:chExt cx="394289" cy="377529"/>
              </a:xfrm>
            </p:grpSpPr>
            <p:sp>
              <p:nvSpPr>
                <p:cNvPr id="422" name="Google Shape;422;p44"/>
                <p:cNvSpPr/>
                <p:nvPr/>
              </p:nvSpPr>
              <p:spPr>
                <a:xfrm flipH="1">
                  <a:off x="4977098" y="3794659"/>
                  <a:ext cx="368003" cy="65722"/>
                </a:xfrm>
                <a:custGeom>
                  <a:rect b="b" l="l" r="r" t="t"/>
                  <a:pathLst>
                    <a:path extrusionOk="0" h="164304" w="920008">
                      <a:moveTo>
                        <a:pt x="852708" y="0"/>
                      </a:moveTo>
                      <a:lnTo>
                        <a:pt x="67299" y="0"/>
                      </a:lnTo>
                      <a:cubicBezTo>
                        <a:pt x="30131" y="0"/>
                        <a:pt x="0" y="30131"/>
                        <a:pt x="0" y="67299"/>
                      </a:cubicBezTo>
                      <a:lnTo>
                        <a:pt x="0" y="97005"/>
                      </a:lnTo>
                      <a:cubicBezTo>
                        <a:pt x="0" y="134173"/>
                        <a:pt x="30131" y="164304"/>
                        <a:pt x="67299" y="164304"/>
                      </a:cubicBezTo>
                      <a:lnTo>
                        <a:pt x="852708" y="164304"/>
                      </a:lnTo>
                      <a:cubicBezTo>
                        <a:pt x="889877" y="164304"/>
                        <a:pt x="920008" y="134173"/>
                        <a:pt x="920008" y="97005"/>
                      </a:cubicBezTo>
                      <a:lnTo>
                        <a:pt x="920008" y="67299"/>
                      </a:lnTo>
                      <a:cubicBezTo>
                        <a:pt x="920008" y="30131"/>
                        <a:pt x="889877" y="0"/>
                        <a:pt x="852708"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423" name="Google Shape;423;p44"/>
                <p:cNvSpPr/>
                <p:nvPr/>
              </p:nvSpPr>
              <p:spPr>
                <a:xfrm flipH="1">
                  <a:off x="5016595" y="3976249"/>
                  <a:ext cx="289145" cy="105143"/>
                </a:xfrm>
                <a:custGeom>
                  <a:rect b="b" l="l" r="r" t="t"/>
                  <a:pathLst>
                    <a:path extrusionOk="0" h="262858" w="722862">
                      <a:moveTo>
                        <a:pt x="722862" y="0"/>
                      </a:moveTo>
                      <a:lnTo>
                        <a:pt x="0" y="0"/>
                      </a:lnTo>
                      <a:lnTo>
                        <a:pt x="0" y="131429"/>
                      </a:lnTo>
                      <a:cubicBezTo>
                        <a:pt x="0" y="204015"/>
                        <a:pt x="161818" y="262858"/>
                        <a:pt x="361431" y="262858"/>
                      </a:cubicBezTo>
                      <a:cubicBezTo>
                        <a:pt x="561044" y="262858"/>
                        <a:pt x="722862" y="204015"/>
                        <a:pt x="722862" y="13142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424" name="Google Shape;424;p44"/>
                <p:cNvSpPr/>
                <p:nvPr/>
              </p:nvSpPr>
              <p:spPr>
                <a:xfrm flipH="1">
                  <a:off x="4990264" y="3885454"/>
                  <a:ext cx="341717" cy="65722"/>
                </a:xfrm>
                <a:custGeom>
                  <a:rect b="b" l="l" r="r" t="t"/>
                  <a:pathLst>
                    <a:path extrusionOk="0" h="164306" w="854293">
                      <a:moveTo>
                        <a:pt x="786994" y="0"/>
                      </a:moveTo>
                      <a:lnTo>
                        <a:pt x="67299" y="0"/>
                      </a:lnTo>
                      <a:cubicBezTo>
                        <a:pt x="30131" y="0"/>
                        <a:pt x="0" y="30131"/>
                        <a:pt x="0" y="67299"/>
                      </a:cubicBezTo>
                      <a:lnTo>
                        <a:pt x="0" y="97007"/>
                      </a:lnTo>
                      <a:cubicBezTo>
                        <a:pt x="0" y="134174"/>
                        <a:pt x="30131" y="164306"/>
                        <a:pt x="67299" y="164306"/>
                      </a:cubicBezTo>
                      <a:lnTo>
                        <a:pt x="786994" y="164306"/>
                      </a:lnTo>
                      <a:cubicBezTo>
                        <a:pt x="824162" y="164306"/>
                        <a:pt x="854293" y="134174"/>
                        <a:pt x="854293" y="97007"/>
                      </a:cubicBezTo>
                      <a:lnTo>
                        <a:pt x="854293" y="67299"/>
                      </a:lnTo>
                      <a:cubicBezTo>
                        <a:pt x="854293" y="30131"/>
                        <a:pt x="824162" y="0"/>
                        <a:pt x="786994"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sp>
              <p:nvSpPr>
                <p:cNvPr id="425" name="Google Shape;425;p44"/>
                <p:cNvSpPr/>
                <p:nvPr/>
              </p:nvSpPr>
              <p:spPr>
                <a:xfrm flipH="1">
                  <a:off x="4963932" y="3703863"/>
                  <a:ext cx="394289" cy="65722"/>
                </a:xfrm>
                <a:custGeom>
                  <a:rect b="b" l="l" r="r" t="t"/>
                  <a:pathLst>
                    <a:path extrusionOk="0" h="164305" w="985723">
                      <a:moveTo>
                        <a:pt x="918424" y="0"/>
                      </a:moveTo>
                      <a:lnTo>
                        <a:pt x="67300" y="0"/>
                      </a:lnTo>
                      <a:cubicBezTo>
                        <a:pt x="30131" y="0"/>
                        <a:pt x="0" y="30130"/>
                        <a:pt x="0" y="67298"/>
                      </a:cubicBezTo>
                      <a:lnTo>
                        <a:pt x="0" y="97006"/>
                      </a:lnTo>
                      <a:cubicBezTo>
                        <a:pt x="0" y="134173"/>
                        <a:pt x="30131" y="164305"/>
                        <a:pt x="67300" y="164305"/>
                      </a:cubicBezTo>
                      <a:lnTo>
                        <a:pt x="918424" y="164305"/>
                      </a:lnTo>
                      <a:cubicBezTo>
                        <a:pt x="955592" y="164305"/>
                        <a:pt x="985723" y="134173"/>
                        <a:pt x="985723" y="97006"/>
                      </a:cubicBezTo>
                      <a:lnTo>
                        <a:pt x="985723" y="67298"/>
                      </a:lnTo>
                      <a:cubicBezTo>
                        <a:pt x="985723" y="30130"/>
                        <a:pt x="955592" y="0"/>
                        <a:pt x="918424"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grpSp>
          <p:sp>
            <p:nvSpPr>
              <p:cNvPr id="426" name="Google Shape;426;p44"/>
              <p:cNvSpPr/>
              <p:nvPr/>
            </p:nvSpPr>
            <p:spPr>
              <a:xfrm>
                <a:off x="5093002" y="2426934"/>
                <a:ext cx="2232300" cy="2232300"/>
              </a:xfrm>
              <a:prstGeom prst="blockArc">
                <a:avLst>
                  <a:gd fmla="val 7222187" name="adj1"/>
                  <a:gd fmla="val 3660514" name="adj2"/>
                  <a:gd fmla="val 8104" name="adj3"/>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dk1"/>
                  </a:solidFill>
                  <a:latin typeface="Raleway"/>
                  <a:ea typeface="Raleway"/>
                  <a:cs typeface="Raleway"/>
                  <a:sym typeface="Raleway"/>
                </a:endParaRPr>
              </a:p>
            </p:txBody>
          </p:sp>
        </p:grpSp>
        <p:sp>
          <p:nvSpPr>
            <p:cNvPr id="427" name="Google Shape;427;p44"/>
            <p:cNvSpPr/>
            <p:nvPr/>
          </p:nvSpPr>
          <p:spPr>
            <a:xfrm rot="-7199154">
              <a:off x="6744388" y="5239825"/>
              <a:ext cx="672287" cy="67228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700">
                <a:solidFill>
                  <a:schemeClr val="lt1"/>
                </a:solidFill>
                <a:latin typeface="Raleway"/>
                <a:ea typeface="Raleway"/>
                <a:cs typeface="Raleway"/>
                <a:sym typeface="Raleway"/>
              </a:endParaRPr>
            </a:p>
          </p:txBody>
        </p:sp>
      </p:grpSp>
      <p:sp>
        <p:nvSpPr>
          <p:cNvPr id="428" name="Google Shape;428;p44"/>
          <p:cNvSpPr/>
          <p:nvPr/>
        </p:nvSpPr>
        <p:spPr>
          <a:xfrm flipH="1">
            <a:off x="6900284" y="5471446"/>
            <a:ext cx="394151" cy="325150"/>
          </a:xfrm>
          <a:custGeom>
            <a:rect b="b" l="l" r="r" t="t"/>
            <a:pathLst>
              <a:path extrusionOk="0" h="2654282" w="3217557">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aleway"/>
              <a:ea typeface="Raleway"/>
              <a:cs typeface="Raleway"/>
              <a:sym typeface="Raleway"/>
            </a:endParaRPr>
          </a:p>
        </p:txBody>
      </p:sp>
      <p:sp>
        <p:nvSpPr>
          <p:cNvPr id="429" name="Google Shape;429;p44"/>
          <p:cNvSpPr txBox="1"/>
          <p:nvPr>
            <p:ph type="title"/>
          </p:nvPr>
        </p:nvSpPr>
        <p:spPr>
          <a:xfrm>
            <a:off x="841135" y="500281"/>
            <a:ext cx="5807100" cy="865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4000"/>
              <a:buFont typeface="Raleway"/>
              <a:buNone/>
            </a:pPr>
            <a:r>
              <a:rPr lang="es-CO"/>
              <a:t>Análisis Estadístico</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pic>
        <p:nvPicPr>
          <p:cNvPr id="434" name="Google Shape;434;p45"/>
          <p:cNvPicPr preferRelativeResize="0"/>
          <p:nvPr/>
        </p:nvPicPr>
        <p:blipFill rotWithShape="1">
          <a:blip r:embed="rId3">
            <a:alphaModFix/>
          </a:blip>
          <a:srcRect b="0" l="0" r="0" t="0"/>
          <a:stretch/>
        </p:blipFill>
        <p:spPr>
          <a:xfrm>
            <a:off x="1578600" y="99575"/>
            <a:ext cx="9089399" cy="6633026"/>
          </a:xfrm>
          <a:prstGeom prst="rect">
            <a:avLst/>
          </a:prstGeom>
          <a:noFill/>
          <a:ln>
            <a:noFill/>
          </a:ln>
        </p:spPr>
      </p:pic>
      <p:sp>
        <p:nvSpPr>
          <p:cNvPr id="435" name="Google Shape;435;p45"/>
          <p:cNvSpPr txBox="1"/>
          <p:nvPr>
            <p:ph type="title"/>
          </p:nvPr>
        </p:nvSpPr>
        <p:spPr>
          <a:xfrm>
            <a:off x="529435" y="207806"/>
            <a:ext cx="5807100" cy="865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4000"/>
              <a:buFont typeface="Raleway"/>
              <a:buNone/>
            </a:pPr>
            <a:r>
              <a:rPr lang="es-CO" sz="5000"/>
              <a:t>Resultados</a:t>
            </a:r>
            <a:endParaRPr sz="50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graphicFrame>
        <p:nvGraphicFramePr>
          <p:cNvPr id="440" name="Google Shape;440;p46"/>
          <p:cNvGraphicFramePr/>
          <p:nvPr/>
        </p:nvGraphicFramePr>
        <p:xfrm>
          <a:off x="153625" y="723250"/>
          <a:ext cx="3000000" cy="3000000"/>
        </p:xfrm>
        <a:graphic>
          <a:graphicData uri="http://schemas.openxmlformats.org/drawingml/2006/table">
            <a:tbl>
              <a:tblPr bandRow="1">
                <a:noFill/>
                <a:tableStyleId>{F8C5E890-9786-47CE-A73C-AC5EF4FB87A0}</a:tableStyleId>
              </a:tblPr>
              <a:tblGrid>
                <a:gridCol w="4423625"/>
                <a:gridCol w="2819950"/>
                <a:gridCol w="1493400"/>
              </a:tblGrid>
              <a:tr h="270975">
                <a:tc gridSpan="3">
                  <a:txBody>
                    <a:bodyPr/>
                    <a:lstStyle/>
                    <a:p>
                      <a:pPr indent="0" lvl="0" marL="0" marR="0" rtl="0" algn="ctr">
                        <a:lnSpc>
                          <a:spcPct val="100000"/>
                        </a:lnSpc>
                        <a:spcBef>
                          <a:spcPts val="0"/>
                        </a:spcBef>
                        <a:spcAft>
                          <a:spcPts val="0"/>
                        </a:spcAft>
                        <a:buClr>
                          <a:srgbClr val="000000"/>
                        </a:buClr>
                        <a:buSzPts val="1050"/>
                        <a:buFont typeface="Arial"/>
                        <a:buNone/>
                      </a:pPr>
                      <a:r>
                        <a:rPr b="1" lang="es-CO" sz="1450" u="none" cap="none" strike="noStrike">
                          <a:latin typeface="Poppins"/>
                          <a:ea typeface="Poppins"/>
                          <a:cs typeface="Poppins"/>
                          <a:sym typeface="Poppins"/>
                        </a:rPr>
                        <a:t>Datos clínicos e histopatológicos</a:t>
                      </a:r>
                      <a:endParaRPr sz="1450" u="none" cap="none" strike="noStrike">
                        <a:latin typeface="Poppins"/>
                        <a:ea typeface="Poppins"/>
                        <a:cs typeface="Poppins"/>
                        <a:sym typeface="Poppins"/>
                      </a:endParaRPr>
                    </a:p>
                  </a:txBody>
                  <a:tcPr marT="0" marB="0" marR="68575" marL="68575" anchor="ct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c hMerge="1"/>
              </a:tr>
              <a:tr h="225525">
                <a:tc>
                  <a:txBody>
                    <a:bodyPr/>
                    <a:lstStyle/>
                    <a:p>
                      <a:pPr indent="0" lvl="0" marL="0" marR="0" rtl="0" algn="l">
                        <a:lnSpc>
                          <a:spcPct val="100000"/>
                        </a:lnSpc>
                        <a:spcBef>
                          <a:spcPts val="0"/>
                        </a:spcBef>
                        <a:spcAft>
                          <a:spcPts val="0"/>
                        </a:spcAft>
                        <a:buClr>
                          <a:srgbClr val="000000"/>
                        </a:buClr>
                        <a:buSzPts val="1050"/>
                        <a:buFont typeface="Arial"/>
                        <a:buNone/>
                      </a:pPr>
                      <a:r>
                        <a:rPr b="1" lang="es-CO" sz="1450" u="none" cap="none" strike="noStrike">
                          <a:latin typeface="Poppins"/>
                          <a:ea typeface="Poppins"/>
                          <a:cs typeface="Poppins"/>
                          <a:sym typeface="Poppins"/>
                        </a:rPr>
                        <a:t>Edad (años)</a:t>
                      </a:r>
                      <a:endParaRPr b="1"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Media ± DE</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59.9 ± 11.5</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rPr b="1" lang="es-CO" sz="1450" u="none" cap="none" strike="noStrike">
                          <a:latin typeface="Poppins"/>
                          <a:ea typeface="Poppins"/>
                          <a:cs typeface="Poppins"/>
                          <a:sym typeface="Poppins"/>
                        </a:rPr>
                        <a:t>Edad (años), n (%)</a:t>
                      </a:r>
                      <a:endParaRPr b="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&lt;50</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151 (19.2) </a:t>
                      </a:r>
                      <a:endParaRPr sz="1450" u="none" cap="none" strike="noStrike">
                        <a:latin typeface="Poppins"/>
                        <a:ea typeface="Poppins"/>
                        <a:cs typeface="Poppins"/>
                        <a:sym typeface="Poppins"/>
                      </a:endParaRPr>
                    </a:p>
                  </a:txBody>
                  <a:tcPr marT="0" marB="0" marR="68575" marL="68575"/>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 50</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636 (80.8) </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rPr b="1" lang="es-CO" sz="1450" u="none" cap="none" strike="noStrike">
                          <a:latin typeface="Poppins"/>
                          <a:ea typeface="Poppins"/>
                          <a:cs typeface="Poppins"/>
                          <a:sym typeface="Poppins"/>
                        </a:rPr>
                        <a:t>Tamaño tumoral (T), n (%)</a:t>
                      </a:r>
                      <a:endParaRPr b="1"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cT1a-cT1b</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86 (10.9) </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cT1c</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176 (22.4) </a:t>
                      </a:r>
                      <a:endParaRPr sz="1450" u="none" cap="none" strike="noStrike">
                        <a:latin typeface="Poppins"/>
                        <a:ea typeface="Poppins"/>
                        <a:cs typeface="Poppins"/>
                        <a:sym typeface="Poppins"/>
                      </a:endParaRPr>
                    </a:p>
                  </a:txBody>
                  <a:tcPr marT="0" marB="0" marR="68575" marL="68575"/>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cT2</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515 (65.4) </a:t>
                      </a:r>
                      <a:endParaRPr sz="1450" u="none" cap="none" strike="noStrike">
                        <a:latin typeface="Poppins"/>
                        <a:ea typeface="Poppins"/>
                        <a:cs typeface="Poppins"/>
                        <a:sym typeface="Poppins"/>
                      </a:endParaRPr>
                    </a:p>
                  </a:txBody>
                  <a:tcPr marT="0" marB="0" marR="68575" marL="68575"/>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cT3</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10 (1.30) </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rPr b="1" lang="es-CO" sz="1450" u="none" cap="none" strike="noStrike">
                          <a:latin typeface="Poppins"/>
                          <a:ea typeface="Poppins"/>
                          <a:cs typeface="Poppins"/>
                          <a:sym typeface="Poppins"/>
                        </a:rPr>
                        <a:t>Compromiso ganglionar (N), n (%)</a:t>
                      </a:r>
                      <a:endParaRPr b="1"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N0</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772 (98.1) </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N1</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15 (1.90) </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rPr b="1" lang="es-CO" sz="1450" u="none" cap="none" strike="noStrike">
                          <a:latin typeface="Poppins"/>
                          <a:ea typeface="Poppins"/>
                          <a:cs typeface="Poppins"/>
                          <a:sym typeface="Poppins"/>
                        </a:rPr>
                        <a:t>Estadio clínico, n (%)</a:t>
                      </a:r>
                      <a:endParaRPr b="1"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I</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255 (32.4) </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IIA</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495 (62.9) </a:t>
                      </a:r>
                      <a:endParaRPr sz="1450" u="none" cap="none" strike="noStrike">
                        <a:latin typeface="Poppins"/>
                        <a:ea typeface="Poppins"/>
                        <a:cs typeface="Poppins"/>
                        <a:sym typeface="Poppins"/>
                      </a:endParaRPr>
                    </a:p>
                  </a:txBody>
                  <a:tcPr marT="0" marB="0" marR="68575" marL="68575"/>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IIB</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34 (4.30) </a:t>
                      </a:r>
                      <a:endParaRPr sz="1450" u="none" cap="none" strike="noStrike">
                        <a:latin typeface="Poppins"/>
                        <a:ea typeface="Poppins"/>
                        <a:cs typeface="Poppins"/>
                        <a:sym typeface="Poppins"/>
                      </a:endParaRPr>
                    </a:p>
                  </a:txBody>
                  <a:tcPr marT="0" marB="0" marR="68575" marL="68575"/>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IIIA</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3 (0.40) </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rPr b="1" lang="es-CO" sz="1450" u="none" cap="none" strike="noStrike">
                          <a:latin typeface="Poppins"/>
                          <a:ea typeface="Poppins"/>
                          <a:cs typeface="Poppins"/>
                          <a:sym typeface="Poppins"/>
                        </a:rPr>
                        <a:t>Tipo histológico, n (%)</a:t>
                      </a:r>
                      <a:endParaRPr b="1"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Ductal (NOS)</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692 (87.9) </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Lobulillar</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43 (5.50) </a:t>
                      </a:r>
                      <a:endParaRPr sz="1450" u="none" cap="none" strike="noStrike">
                        <a:latin typeface="Poppins"/>
                        <a:ea typeface="Poppins"/>
                        <a:cs typeface="Poppins"/>
                        <a:sym typeface="Poppins"/>
                      </a:endParaRPr>
                    </a:p>
                  </a:txBody>
                  <a:tcPr marT="0" marB="0" marR="68575" marL="68575"/>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Otros</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52 (6.60) </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rPr b="1" lang="es-CO" sz="1450" u="none" cap="none" strike="noStrike">
                          <a:latin typeface="Poppins"/>
                          <a:ea typeface="Poppins"/>
                          <a:cs typeface="Poppins"/>
                          <a:sym typeface="Poppins"/>
                        </a:rPr>
                        <a:t>Grado Histológico, n (%)</a:t>
                      </a:r>
                      <a:endParaRPr b="1"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I</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149 (18.9) </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II</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540 (68.6) </a:t>
                      </a:r>
                      <a:endParaRPr sz="1450" u="none" cap="none" strike="noStrike">
                        <a:latin typeface="Poppins"/>
                        <a:ea typeface="Poppins"/>
                        <a:cs typeface="Poppins"/>
                        <a:sym typeface="Poppins"/>
                      </a:endParaRPr>
                    </a:p>
                  </a:txBody>
                  <a:tcPr marT="0" marB="0" marR="68575" marL="68575"/>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III</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92 (11.7) </a:t>
                      </a:r>
                      <a:endParaRPr sz="1450" u="none" cap="none" strike="noStrike">
                        <a:latin typeface="Poppins"/>
                        <a:ea typeface="Poppins"/>
                        <a:cs typeface="Poppins"/>
                        <a:sym typeface="Poppins"/>
                      </a:endParaRPr>
                    </a:p>
                  </a:txBody>
                  <a:tcPr marT="0" marB="0" marR="68575" marL="68575"/>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No data</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6 (0.80) </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rPr b="1" lang="es-CO" sz="1450" u="none" cap="none" strike="noStrike">
                          <a:latin typeface="Poppins"/>
                          <a:ea typeface="Poppins"/>
                          <a:cs typeface="Poppins"/>
                          <a:sym typeface="Poppins"/>
                        </a:rPr>
                        <a:t>Subtipo molecular, n (%)</a:t>
                      </a:r>
                      <a:endParaRPr b="1"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Luminal A</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400 (50.8) </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Luminal B HER2-</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249 (31.6) </a:t>
                      </a:r>
                      <a:endParaRPr sz="1450" u="none" cap="none" strike="noStrike">
                        <a:latin typeface="Poppins"/>
                        <a:ea typeface="Poppins"/>
                        <a:cs typeface="Poppins"/>
                        <a:sym typeface="Poppins"/>
                      </a:endParaRPr>
                    </a:p>
                  </a:txBody>
                  <a:tcPr marT="0" marB="0" marR="68575" marL="68575"/>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Luminal B HER2+</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60 (7.60) </a:t>
                      </a:r>
                      <a:endParaRPr sz="1450" u="none" cap="none" strike="noStrike">
                        <a:latin typeface="Poppins"/>
                        <a:ea typeface="Poppins"/>
                        <a:cs typeface="Poppins"/>
                        <a:sym typeface="Poppins"/>
                      </a:endParaRPr>
                    </a:p>
                  </a:txBody>
                  <a:tcPr marT="0" marB="0" marR="68575" marL="68575"/>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Her2+</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19 (2.40) </a:t>
                      </a:r>
                      <a:endParaRPr sz="1450" u="none" cap="none" strike="noStrike">
                        <a:latin typeface="Poppins"/>
                        <a:ea typeface="Poppins"/>
                        <a:cs typeface="Poppins"/>
                        <a:sym typeface="Poppins"/>
                      </a:endParaRPr>
                    </a:p>
                  </a:txBody>
                  <a:tcPr marT="0" marB="0" marR="68575" marL="68575"/>
                </a:tc>
              </a:tr>
              <a:tr h="225525">
                <a:tc>
                  <a:txBody>
                    <a:bodyPr/>
                    <a:lstStyle/>
                    <a:p>
                      <a:pPr indent="0" lvl="0" marL="0" marR="0" rtl="0" algn="l">
                        <a:lnSpc>
                          <a:spcPct val="100000"/>
                        </a:lnSpc>
                        <a:spcBef>
                          <a:spcPts val="0"/>
                        </a:spcBef>
                        <a:spcAft>
                          <a:spcPts val="0"/>
                        </a:spcAft>
                        <a:buClr>
                          <a:srgbClr val="000000"/>
                        </a:buClr>
                        <a:buSzPts val="1050"/>
                        <a:buFont typeface="Arial"/>
                        <a:buNone/>
                      </a:pPr>
                      <a:r>
                        <a:t/>
                      </a:r>
                      <a:endParaRPr b="1"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Triple-negativo</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50"/>
                        <a:buFont typeface="Arial"/>
                        <a:buNone/>
                      </a:pPr>
                      <a:r>
                        <a:rPr lang="es-CO" sz="1450" u="none" cap="none" strike="noStrike">
                          <a:latin typeface="Poppins"/>
                          <a:ea typeface="Poppins"/>
                          <a:cs typeface="Poppins"/>
                          <a:sym typeface="Poppins"/>
                        </a:rPr>
                        <a:t>59 (7.50) </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bl>
          </a:graphicData>
        </a:graphic>
      </p:graphicFrame>
      <p:sp>
        <p:nvSpPr>
          <p:cNvPr id="441" name="Google Shape;441;p46"/>
          <p:cNvSpPr txBox="1"/>
          <p:nvPr/>
        </p:nvSpPr>
        <p:spPr>
          <a:xfrm>
            <a:off x="413675" y="0"/>
            <a:ext cx="11122200" cy="800400"/>
          </a:xfrm>
          <a:prstGeom prst="rect">
            <a:avLst/>
          </a:prstGeom>
          <a:noFill/>
          <a:ln>
            <a:noFill/>
          </a:ln>
        </p:spPr>
        <p:txBody>
          <a:bodyPr anchorCtr="0" anchor="t" bIns="91425" lIns="91425" spcFirstLastPara="1" rIns="91425" wrap="square" tIns="91425">
            <a:spAutoFit/>
          </a:bodyPr>
          <a:lstStyle/>
          <a:p>
            <a:pPr indent="0" lvl="0" marL="0" marR="0" rtl="0" algn="ctr">
              <a:lnSpc>
                <a:spcPct val="107916"/>
              </a:lnSpc>
              <a:spcBef>
                <a:spcPts val="0"/>
              </a:spcBef>
              <a:spcAft>
                <a:spcPts val="800"/>
              </a:spcAft>
              <a:buClr>
                <a:srgbClr val="000000"/>
              </a:buClr>
              <a:buSzPts val="1800"/>
              <a:buFont typeface="Arial"/>
              <a:buNone/>
            </a:pPr>
            <a:r>
              <a:rPr b="1" i="0" lang="es-CO" sz="4000" u="none" cap="none" strike="noStrike">
                <a:solidFill>
                  <a:schemeClr val="accent5"/>
                </a:solidFill>
                <a:latin typeface="Poppins"/>
                <a:ea typeface="Poppins"/>
                <a:cs typeface="Poppins"/>
                <a:sym typeface="Poppins"/>
              </a:rPr>
              <a:t>Características principales</a:t>
            </a:r>
            <a:endParaRPr b="0" i="0" sz="4300" u="none" cap="none" strike="noStrike">
              <a:solidFill>
                <a:schemeClr val="accent5"/>
              </a:solidFill>
              <a:latin typeface="Arial"/>
              <a:ea typeface="Arial"/>
              <a:cs typeface="Arial"/>
              <a:sym typeface="Arial"/>
            </a:endParaRPr>
          </a:p>
        </p:txBody>
      </p:sp>
      <p:sp>
        <p:nvSpPr>
          <p:cNvPr id="442" name="Google Shape;442;p46"/>
          <p:cNvSpPr/>
          <p:nvPr/>
        </p:nvSpPr>
        <p:spPr>
          <a:xfrm>
            <a:off x="201750" y="1025325"/>
            <a:ext cx="8688900" cy="195000"/>
          </a:xfrm>
          <a:prstGeom prst="rect">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43" name="Google Shape;443;p46"/>
          <p:cNvSpPr/>
          <p:nvPr/>
        </p:nvSpPr>
        <p:spPr>
          <a:xfrm>
            <a:off x="4577250" y="1445275"/>
            <a:ext cx="4313400" cy="1950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44" name="Google Shape;444;p46"/>
          <p:cNvSpPr/>
          <p:nvPr/>
        </p:nvSpPr>
        <p:spPr>
          <a:xfrm>
            <a:off x="4577150" y="2131900"/>
            <a:ext cx="4313400" cy="1842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45" name="Google Shape;445;p46"/>
          <p:cNvSpPr/>
          <p:nvPr/>
        </p:nvSpPr>
        <p:spPr>
          <a:xfrm>
            <a:off x="4577150" y="4841950"/>
            <a:ext cx="4313400" cy="1950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46" name="Google Shape;446;p46"/>
          <p:cNvSpPr/>
          <p:nvPr/>
        </p:nvSpPr>
        <p:spPr>
          <a:xfrm>
            <a:off x="4577150" y="3228275"/>
            <a:ext cx="4313400" cy="2631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47" name="Google Shape;447;p46"/>
          <p:cNvSpPr/>
          <p:nvPr/>
        </p:nvSpPr>
        <p:spPr>
          <a:xfrm>
            <a:off x="4577148" y="3911975"/>
            <a:ext cx="4313400" cy="2631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48" name="Google Shape;448;p46"/>
          <p:cNvSpPr/>
          <p:nvPr/>
        </p:nvSpPr>
        <p:spPr>
          <a:xfrm>
            <a:off x="4577150" y="5499325"/>
            <a:ext cx="4313400" cy="1950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9"/>
          <p:cNvSpPr txBox="1"/>
          <p:nvPr/>
        </p:nvSpPr>
        <p:spPr>
          <a:xfrm>
            <a:off x="171825" y="211400"/>
            <a:ext cx="11668500" cy="1046700"/>
          </a:xfrm>
          <a:prstGeom prst="rect">
            <a:avLst/>
          </a:prstGeom>
          <a:noFill/>
          <a:ln>
            <a:noFill/>
          </a:ln>
        </p:spPr>
        <p:txBody>
          <a:bodyPr anchorCtr="0" anchor="t" bIns="60925" lIns="121900" spcFirstLastPara="1" rIns="121900" wrap="square" tIns="60925">
            <a:spAutoFit/>
          </a:bodyPr>
          <a:lstStyle/>
          <a:p>
            <a:pPr indent="0" lvl="0" marL="0" marR="0" rtl="0" algn="ctr">
              <a:lnSpc>
                <a:spcPct val="100000"/>
              </a:lnSpc>
              <a:spcBef>
                <a:spcPts val="0"/>
              </a:spcBef>
              <a:spcAft>
                <a:spcPts val="0"/>
              </a:spcAft>
              <a:buClr>
                <a:srgbClr val="000000"/>
              </a:buClr>
              <a:buSzPts val="2300"/>
              <a:buFont typeface="Arial"/>
              <a:buNone/>
            </a:pPr>
            <a:r>
              <a:rPr b="1" i="0" lang="es-CO" sz="3000" u="none" cap="none" strike="noStrike">
                <a:solidFill>
                  <a:schemeClr val="accent5"/>
                </a:solidFill>
                <a:latin typeface="Arial"/>
                <a:ea typeface="Arial"/>
                <a:cs typeface="Arial"/>
                <a:sym typeface="Arial"/>
              </a:rPr>
              <a:t>Incidencia y mortalidad por </a:t>
            </a:r>
            <a:r>
              <a:rPr b="1" i="0" lang="es-CO" sz="3000" u="none" cap="none" strike="noStrike">
                <a:solidFill>
                  <a:schemeClr val="accent5"/>
                </a:solidFill>
                <a:latin typeface="Helvetica Neue"/>
                <a:ea typeface="Helvetica Neue"/>
                <a:cs typeface="Helvetica Neue"/>
                <a:sym typeface="Helvetica Neue"/>
              </a:rPr>
              <a:t>cáncer</a:t>
            </a:r>
            <a:r>
              <a:rPr b="1" i="0" lang="es-CO" sz="3000" u="none" cap="none" strike="noStrike">
                <a:solidFill>
                  <a:schemeClr val="accent5"/>
                </a:solidFill>
                <a:latin typeface="Arial"/>
                <a:ea typeface="Arial"/>
                <a:cs typeface="Arial"/>
                <a:sym typeface="Arial"/>
              </a:rPr>
              <a:t> mama en el mundo en </a:t>
            </a:r>
            <a:r>
              <a:rPr b="1" i="0" lang="es-CO" sz="3000" u="sng" cap="none" strike="noStrike">
                <a:solidFill>
                  <a:schemeClr val="accent5"/>
                </a:solidFill>
                <a:latin typeface="Arial"/>
                <a:ea typeface="Arial"/>
                <a:cs typeface="Arial"/>
                <a:sym typeface="Arial"/>
              </a:rPr>
              <a:t>mujeres</a:t>
            </a:r>
            <a:r>
              <a:rPr b="1" i="0" lang="es-CO" sz="3000" u="none" cap="none" strike="noStrike">
                <a:solidFill>
                  <a:schemeClr val="accent5"/>
                </a:solidFill>
                <a:latin typeface="Arial"/>
                <a:ea typeface="Arial"/>
                <a:cs typeface="Arial"/>
                <a:sym typeface="Arial"/>
              </a:rPr>
              <a:t> </a:t>
            </a:r>
            <a:r>
              <a:rPr b="0" i="1" lang="es-CO" sz="3000" u="none" cap="none" strike="noStrike">
                <a:solidFill>
                  <a:schemeClr val="accent5"/>
                </a:solidFill>
                <a:latin typeface="Arial"/>
                <a:ea typeface="Arial"/>
                <a:cs typeface="Arial"/>
                <a:sym typeface="Arial"/>
              </a:rPr>
              <a:t>(Globocan 2022)</a:t>
            </a:r>
            <a:endParaRPr b="0" i="1" sz="2200" u="none" cap="none" strike="noStrike">
              <a:solidFill>
                <a:schemeClr val="accent5"/>
              </a:solidFill>
              <a:latin typeface="Arial"/>
              <a:ea typeface="Arial"/>
              <a:cs typeface="Arial"/>
              <a:sym typeface="Arial"/>
            </a:endParaRPr>
          </a:p>
        </p:txBody>
      </p:sp>
      <p:pic>
        <p:nvPicPr>
          <p:cNvPr id="132" name="Google Shape;132;p29"/>
          <p:cNvPicPr preferRelativeResize="0"/>
          <p:nvPr/>
        </p:nvPicPr>
        <p:blipFill rotWithShape="1">
          <a:blip r:embed="rId3">
            <a:alphaModFix/>
          </a:blip>
          <a:srcRect b="0" l="0" r="0" t="0"/>
          <a:stretch/>
        </p:blipFill>
        <p:spPr>
          <a:xfrm>
            <a:off x="171825" y="1526825"/>
            <a:ext cx="3043061" cy="4350075"/>
          </a:xfrm>
          <a:prstGeom prst="rect">
            <a:avLst/>
          </a:prstGeom>
          <a:noFill/>
          <a:ln>
            <a:noFill/>
          </a:ln>
        </p:spPr>
      </p:pic>
      <p:pic>
        <p:nvPicPr>
          <p:cNvPr id="133" name="Google Shape;133;p29"/>
          <p:cNvPicPr preferRelativeResize="0"/>
          <p:nvPr/>
        </p:nvPicPr>
        <p:blipFill rotWithShape="1">
          <a:blip r:embed="rId4">
            <a:alphaModFix/>
          </a:blip>
          <a:srcRect b="0" l="1555" r="0" t="0"/>
          <a:stretch/>
        </p:blipFill>
        <p:spPr>
          <a:xfrm>
            <a:off x="3567267" y="1730218"/>
            <a:ext cx="8353082" cy="4146682"/>
          </a:xfrm>
          <a:prstGeom prst="rect">
            <a:avLst/>
          </a:prstGeom>
          <a:noFill/>
          <a:ln>
            <a:noFill/>
          </a:ln>
        </p:spPr>
      </p:pic>
      <p:sp>
        <p:nvSpPr>
          <p:cNvPr id="134" name="Google Shape;134;p29"/>
          <p:cNvSpPr/>
          <p:nvPr/>
        </p:nvSpPr>
        <p:spPr>
          <a:xfrm>
            <a:off x="171825" y="4189999"/>
            <a:ext cx="3395400" cy="222300"/>
          </a:xfrm>
          <a:prstGeom prst="rect">
            <a:avLst/>
          </a:prstGeom>
          <a:noFill/>
          <a:ln cap="flat" cmpd="sng" w="26550">
            <a:solidFill>
              <a:srgbClr val="FF00FF"/>
            </a:solidFill>
            <a:prstDash val="solid"/>
            <a:round/>
            <a:headEnd len="sm" w="sm" type="none"/>
            <a:tailEnd len="sm" w="sm" type="none"/>
          </a:ln>
        </p:spPr>
        <p:txBody>
          <a:bodyPr anchorCtr="0" anchor="ctr" bIns="127425" lIns="127425" spcFirstLastPara="1" rIns="127425" wrap="square" tIns="127425">
            <a:noAutofit/>
          </a:bodyPr>
          <a:lstStyle/>
          <a:p>
            <a:pPr indent="0" lvl="0" marL="0" marR="0" rtl="0" algn="ctr">
              <a:lnSpc>
                <a:spcPct val="100000"/>
              </a:lnSpc>
              <a:spcBef>
                <a:spcPts val="0"/>
              </a:spcBef>
              <a:spcAft>
                <a:spcPts val="0"/>
              </a:spcAft>
              <a:buClr>
                <a:srgbClr val="000000"/>
              </a:buClr>
              <a:buSzPts val="1986"/>
              <a:buFont typeface="Arial"/>
              <a:buNone/>
            </a:pPr>
            <a:r>
              <a:t/>
            </a:r>
            <a:endParaRPr b="0" i="0" sz="1986" u="none" cap="none" strike="noStrike">
              <a:solidFill>
                <a:srgbClr val="000000"/>
              </a:solidFill>
              <a:latin typeface="Arial"/>
              <a:ea typeface="Arial"/>
              <a:cs typeface="Arial"/>
              <a:sym typeface="Arial"/>
            </a:endParaRPr>
          </a:p>
        </p:txBody>
      </p:sp>
      <p:sp>
        <p:nvSpPr>
          <p:cNvPr id="135" name="Google Shape;135;p29"/>
          <p:cNvSpPr/>
          <p:nvPr/>
        </p:nvSpPr>
        <p:spPr>
          <a:xfrm>
            <a:off x="3862174" y="2434561"/>
            <a:ext cx="7790700" cy="222300"/>
          </a:xfrm>
          <a:prstGeom prst="rect">
            <a:avLst/>
          </a:prstGeom>
          <a:noFill/>
          <a:ln cap="flat" cmpd="sng" w="26550">
            <a:solidFill>
              <a:srgbClr val="FF00FF"/>
            </a:solidFill>
            <a:prstDash val="solid"/>
            <a:round/>
            <a:headEnd len="sm" w="sm" type="none"/>
            <a:tailEnd len="sm" w="sm" type="none"/>
          </a:ln>
        </p:spPr>
        <p:txBody>
          <a:bodyPr anchorCtr="0" anchor="ctr" bIns="127425" lIns="127425" spcFirstLastPara="1" rIns="127425" wrap="square" tIns="127425">
            <a:noAutofit/>
          </a:bodyPr>
          <a:lstStyle/>
          <a:p>
            <a:pPr indent="0" lvl="0" marL="0" marR="0" rtl="0" algn="ctr">
              <a:lnSpc>
                <a:spcPct val="100000"/>
              </a:lnSpc>
              <a:spcBef>
                <a:spcPts val="0"/>
              </a:spcBef>
              <a:spcAft>
                <a:spcPts val="0"/>
              </a:spcAft>
              <a:buClr>
                <a:srgbClr val="000000"/>
              </a:buClr>
              <a:buSzPts val="1986"/>
              <a:buFont typeface="Arial"/>
              <a:buNone/>
            </a:pPr>
            <a:r>
              <a:t/>
            </a:r>
            <a:endParaRPr b="0" i="0" sz="1986"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graphicFrame>
        <p:nvGraphicFramePr>
          <p:cNvPr id="454" name="Google Shape;454;p47"/>
          <p:cNvGraphicFramePr/>
          <p:nvPr/>
        </p:nvGraphicFramePr>
        <p:xfrm>
          <a:off x="136575" y="692213"/>
          <a:ext cx="3000000" cy="3000000"/>
        </p:xfrm>
        <a:graphic>
          <a:graphicData uri="http://schemas.openxmlformats.org/drawingml/2006/table">
            <a:tbl>
              <a:tblPr bandRow="1">
                <a:noFill/>
                <a:tableStyleId>{F8C5E890-9786-47CE-A73C-AC5EF4FB87A0}</a:tableStyleId>
              </a:tblPr>
              <a:tblGrid>
                <a:gridCol w="5577800"/>
                <a:gridCol w="3349525"/>
                <a:gridCol w="3001575"/>
              </a:tblGrid>
              <a:tr h="243250">
                <a:tc gridSpan="3">
                  <a:txBody>
                    <a:bodyPr/>
                    <a:lstStyle/>
                    <a:p>
                      <a:pPr indent="0" lvl="0" marL="0" marR="0" rtl="0" algn="ctr">
                        <a:lnSpc>
                          <a:spcPct val="100000"/>
                        </a:lnSpc>
                        <a:spcBef>
                          <a:spcPts val="0"/>
                        </a:spcBef>
                        <a:spcAft>
                          <a:spcPts val="0"/>
                        </a:spcAft>
                        <a:buClr>
                          <a:srgbClr val="000000"/>
                        </a:buClr>
                        <a:buSzPts val="1150"/>
                        <a:buFont typeface="Arial"/>
                        <a:buNone/>
                      </a:pPr>
                      <a:r>
                        <a:rPr b="1" lang="es-CO" sz="1850" u="none" cap="none" strike="noStrike">
                          <a:latin typeface="Poppins"/>
                          <a:ea typeface="Poppins"/>
                          <a:cs typeface="Poppins"/>
                          <a:sym typeface="Poppins"/>
                        </a:rPr>
                        <a:t>Datos pronósticos de la pieza quirúrgica</a:t>
                      </a:r>
                      <a:endParaRPr sz="1850" u="none" cap="none" strike="noStrike">
                        <a:latin typeface="Poppins"/>
                        <a:ea typeface="Poppins"/>
                        <a:cs typeface="Poppins"/>
                        <a:sym typeface="Poppins"/>
                      </a:endParaRPr>
                    </a:p>
                  </a:txBody>
                  <a:tcPr marT="0" marB="0" marR="68575" marL="68575" anchor="ct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c hMerge="1"/>
              </a:tr>
              <a:tr h="203800">
                <a:tc>
                  <a:txBody>
                    <a:bodyPr/>
                    <a:lstStyle/>
                    <a:p>
                      <a:pPr indent="0" lvl="0" marL="0" marR="0" rtl="0" algn="l">
                        <a:lnSpc>
                          <a:spcPct val="100000"/>
                        </a:lnSpc>
                        <a:spcBef>
                          <a:spcPts val="0"/>
                        </a:spcBef>
                        <a:spcAft>
                          <a:spcPts val="0"/>
                        </a:spcAft>
                        <a:buClr>
                          <a:srgbClr val="000000"/>
                        </a:buClr>
                        <a:buSzPts val="1150"/>
                        <a:buFont typeface="Arial"/>
                        <a:buNone/>
                      </a:pPr>
                      <a:r>
                        <a:rPr b="1" lang="es-CO" sz="1350" u="none" cap="none" strike="noStrike">
                          <a:latin typeface="Poppins"/>
                          <a:ea typeface="Poppins"/>
                          <a:cs typeface="Poppins"/>
                          <a:sym typeface="Poppins"/>
                        </a:rPr>
                        <a:t>Tamaño tumoral patológico, n (%)</a:t>
                      </a:r>
                      <a:endParaRPr b="1" sz="13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T0</a:t>
                      </a:r>
                      <a:endParaRPr sz="13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77 (9.80) </a:t>
                      </a:r>
                      <a:endParaRPr sz="13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T1a-T1b</a:t>
                      </a:r>
                      <a:endParaRPr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91 (11.6) </a:t>
                      </a:r>
                      <a:endParaRPr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T1c</a:t>
                      </a:r>
                      <a:endParaRPr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286 (36.3) </a:t>
                      </a:r>
                      <a:endParaRPr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T2</a:t>
                      </a:r>
                      <a:endParaRPr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304 (38.6) </a:t>
                      </a:r>
                      <a:endParaRPr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T3</a:t>
                      </a:r>
                      <a:endParaRPr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22 (2.80) </a:t>
                      </a:r>
                      <a:endParaRPr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No data</a:t>
                      </a:r>
                      <a:endParaRPr sz="13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7 (0.90)</a:t>
                      </a:r>
                      <a:endParaRPr sz="13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203800">
                <a:tc>
                  <a:txBody>
                    <a:bodyPr/>
                    <a:lstStyle/>
                    <a:p>
                      <a:pPr indent="0" lvl="0" marL="0" marR="0" rtl="0" algn="l">
                        <a:lnSpc>
                          <a:spcPct val="100000"/>
                        </a:lnSpc>
                        <a:spcBef>
                          <a:spcPts val="0"/>
                        </a:spcBef>
                        <a:spcAft>
                          <a:spcPts val="0"/>
                        </a:spcAft>
                        <a:buClr>
                          <a:srgbClr val="000000"/>
                        </a:buClr>
                        <a:buSzPts val="1150"/>
                        <a:buFont typeface="Arial"/>
                        <a:buNone/>
                      </a:pPr>
                      <a:r>
                        <a:rPr b="1" lang="es-CO" sz="1350" u="none" cap="none" strike="noStrike">
                          <a:latin typeface="Poppins"/>
                          <a:ea typeface="Poppins"/>
                          <a:cs typeface="Poppins"/>
                          <a:sym typeface="Poppins"/>
                        </a:rPr>
                        <a:t>Grado Histológico</a:t>
                      </a:r>
                      <a:r>
                        <a:rPr b="1" baseline="30000" lang="es-CO" sz="1350" u="none" cap="none" strike="noStrike">
                          <a:latin typeface="Poppins"/>
                          <a:ea typeface="Poppins"/>
                          <a:cs typeface="Poppins"/>
                          <a:sym typeface="Poppins"/>
                        </a:rPr>
                        <a:t>†</a:t>
                      </a:r>
                      <a:r>
                        <a:rPr b="1" lang="es-CO" sz="1350" u="none" cap="none" strike="noStrike">
                          <a:latin typeface="Poppins"/>
                          <a:ea typeface="Poppins"/>
                          <a:cs typeface="Poppins"/>
                          <a:sym typeface="Poppins"/>
                        </a:rPr>
                        <a:t>, n (%)</a:t>
                      </a:r>
                      <a:endParaRPr b="1" sz="13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I</a:t>
                      </a:r>
                      <a:endParaRPr sz="13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96 (12.2) </a:t>
                      </a:r>
                      <a:endParaRPr sz="13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II</a:t>
                      </a:r>
                      <a:endParaRPr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543 (69.0) </a:t>
                      </a:r>
                      <a:endParaRPr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III</a:t>
                      </a:r>
                      <a:endParaRPr sz="13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148 (18.8) </a:t>
                      </a:r>
                      <a:endParaRPr sz="13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203800">
                <a:tc>
                  <a:txBody>
                    <a:bodyPr/>
                    <a:lstStyle/>
                    <a:p>
                      <a:pPr indent="0" lvl="0" marL="0" marR="0" rtl="0" algn="l">
                        <a:lnSpc>
                          <a:spcPct val="100000"/>
                        </a:lnSpc>
                        <a:spcBef>
                          <a:spcPts val="0"/>
                        </a:spcBef>
                        <a:spcAft>
                          <a:spcPts val="0"/>
                        </a:spcAft>
                        <a:buClr>
                          <a:srgbClr val="000000"/>
                        </a:buClr>
                        <a:buSzPts val="1150"/>
                        <a:buFont typeface="Arial"/>
                        <a:buNone/>
                      </a:pPr>
                      <a:r>
                        <a:rPr b="1" lang="es-CO" sz="1350" u="none" cap="none" strike="noStrike">
                          <a:latin typeface="Poppins"/>
                          <a:ea typeface="Poppins"/>
                          <a:cs typeface="Poppins"/>
                          <a:sym typeface="Poppins"/>
                        </a:rPr>
                        <a:t>Invasión linfovascular, n (%)</a:t>
                      </a:r>
                      <a:endParaRPr b="1" sz="13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Positivo</a:t>
                      </a:r>
                      <a:endParaRPr sz="13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188 (23.9)</a:t>
                      </a:r>
                      <a:endParaRPr sz="13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Negativo</a:t>
                      </a:r>
                      <a:endParaRPr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529 (67.2)</a:t>
                      </a:r>
                      <a:endParaRPr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No data</a:t>
                      </a:r>
                      <a:endParaRPr sz="13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70 (8.89)</a:t>
                      </a:r>
                      <a:endParaRPr sz="13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203800">
                <a:tc>
                  <a:txBody>
                    <a:bodyPr/>
                    <a:lstStyle/>
                    <a:p>
                      <a:pPr indent="0" lvl="0" marL="0" marR="0" rtl="0" algn="l">
                        <a:lnSpc>
                          <a:spcPct val="100000"/>
                        </a:lnSpc>
                        <a:spcBef>
                          <a:spcPts val="0"/>
                        </a:spcBef>
                        <a:spcAft>
                          <a:spcPts val="0"/>
                        </a:spcAft>
                        <a:buClr>
                          <a:srgbClr val="000000"/>
                        </a:buClr>
                        <a:buSzPts val="1150"/>
                        <a:buFont typeface="Arial"/>
                        <a:buNone/>
                      </a:pPr>
                      <a:r>
                        <a:rPr b="1" lang="es-CO" sz="1350" u="none" cap="none" strike="noStrike">
                          <a:latin typeface="Poppins"/>
                          <a:ea typeface="Poppins"/>
                          <a:cs typeface="Poppins"/>
                          <a:sym typeface="Poppins"/>
                        </a:rPr>
                        <a:t>Técnica del ganglio centinela, n (%)</a:t>
                      </a:r>
                      <a:endParaRPr b="1" sz="13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99mTc</a:t>
                      </a:r>
                      <a:endParaRPr sz="13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710 (90.2)</a:t>
                      </a:r>
                      <a:endParaRPr sz="13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Azul de metileno</a:t>
                      </a:r>
                      <a:endParaRPr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50 (6.40)</a:t>
                      </a:r>
                      <a:endParaRPr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Dual</a:t>
                      </a:r>
                      <a:endParaRPr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23 (2.90)</a:t>
                      </a:r>
                      <a:endParaRPr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No data</a:t>
                      </a:r>
                      <a:endParaRPr sz="13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4 (0.50)</a:t>
                      </a:r>
                      <a:endParaRPr sz="13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326350">
                <a:tc>
                  <a:txBody>
                    <a:bodyPr/>
                    <a:lstStyle/>
                    <a:p>
                      <a:pPr indent="0" lvl="0" marL="0" marR="0" rtl="0" algn="l">
                        <a:lnSpc>
                          <a:spcPct val="100000"/>
                        </a:lnSpc>
                        <a:spcBef>
                          <a:spcPts val="0"/>
                        </a:spcBef>
                        <a:spcAft>
                          <a:spcPts val="0"/>
                        </a:spcAft>
                        <a:buClr>
                          <a:srgbClr val="000000"/>
                        </a:buClr>
                        <a:buSzPts val="1150"/>
                        <a:buFont typeface="Arial"/>
                        <a:buNone/>
                      </a:pPr>
                      <a:r>
                        <a:rPr b="1" lang="es-CO" sz="1350" u="none" cap="none" strike="noStrike">
                          <a:latin typeface="Poppins"/>
                          <a:ea typeface="Poppins"/>
                          <a:cs typeface="Poppins"/>
                          <a:sym typeface="Poppins"/>
                        </a:rPr>
                        <a:t>Número de ganglios centinela identificados, n (%)</a:t>
                      </a:r>
                      <a:endParaRPr b="1" sz="13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1</a:t>
                      </a:r>
                      <a:endParaRPr sz="13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349 (44.3) </a:t>
                      </a:r>
                      <a:endParaRPr sz="13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2</a:t>
                      </a:r>
                      <a:endParaRPr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236 (30.0) </a:t>
                      </a:r>
                      <a:endParaRPr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 3</a:t>
                      </a:r>
                      <a:endParaRPr sz="13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202 (25.7) </a:t>
                      </a:r>
                      <a:endParaRPr sz="13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326350">
                <a:tc>
                  <a:txBody>
                    <a:bodyPr/>
                    <a:lstStyle/>
                    <a:p>
                      <a:pPr indent="0" lvl="0" marL="0" marR="0" rtl="0" algn="l">
                        <a:lnSpc>
                          <a:spcPct val="100000"/>
                        </a:lnSpc>
                        <a:spcBef>
                          <a:spcPts val="0"/>
                        </a:spcBef>
                        <a:spcAft>
                          <a:spcPts val="0"/>
                        </a:spcAft>
                        <a:buClr>
                          <a:srgbClr val="000000"/>
                        </a:buClr>
                        <a:buSzPts val="1150"/>
                        <a:buFont typeface="Arial"/>
                        <a:buNone/>
                      </a:pPr>
                      <a:r>
                        <a:rPr b="1" lang="es-CO" sz="1350" u="none" cap="none" strike="noStrike">
                          <a:latin typeface="Poppins"/>
                          <a:ea typeface="Poppins"/>
                          <a:cs typeface="Poppins"/>
                          <a:sym typeface="Poppins"/>
                        </a:rPr>
                        <a:t>Informe del ganglio linfático centinela, n (%)</a:t>
                      </a:r>
                      <a:endParaRPr b="1" sz="13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Negativo</a:t>
                      </a:r>
                      <a:endParaRPr sz="13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562 (71.4)</a:t>
                      </a:r>
                      <a:endParaRPr sz="13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Positivo</a:t>
                      </a:r>
                      <a:endParaRPr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350" u="none" cap="none" strike="noStrike">
                          <a:latin typeface="Poppins"/>
                          <a:ea typeface="Poppins"/>
                          <a:cs typeface="Poppins"/>
                          <a:sym typeface="Poppins"/>
                        </a:rPr>
                        <a:t>225 (28.6) </a:t>
                      </a:r>
                      <a:endParaRPr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rPr b="1" lang="es-CO" sz="1350" u="none" cap="none" strike="noStrike">
                          <a:latin typeface="Poppins"/>
                          <a:ea typeface="Poppins"/>
                          <a:cs typeface="Poppins"/>
                          <a:sym typeface="Poppins"/>
                        </a:rPr>
                        <a:t> </a:t>
                      </a:r>
                      <a:r>
                        <a:rPr i="1" lang="es-CO" sz="1350" u="none" cap="none" strike="noStrike">
                          <a:latin typeface="Poppins"/>
                          <a:ea typeface="Poppins"/>
                          <a:cs typeface="Poppins"/>
                          <a:sym typeface="Poppins"/>
                        </a:rPr>
                        <a:t>Resultado del ganglio linfático centinela</a:t>
                      </a:r>
                      <a:r>
                        <a:rPr baseline="30000" i="1" lang="es-CO" sz="1350" u="none" cap="none" strike="noStrike">
                          <a:latin typeface="Poppins"/>
                          <a:ea typeface="Poppins"/>
                          <a:cs typeface="Poppins"/>
                          <a:sym typeface="Poppins"/>
                        </a:rPr>
                        <a:t>‡</a:t>
                      </a:r>
                      <a:endParaRPr i="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Macrometastasis</a:t>
                      </a:r>
                      <a:endParaRPr i="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  183 (81.3)</a:t>
                      </a:r>
                      <a:endParaRPr i="1"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Micrometástasis</a:t>
                      </a:r>
                      <a:endParaRPr i="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   39 (17.3)</a:t>
                      </a:r>
                      <a:endParaRPr i="1"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Isolated tumor cells</a:t>
                      </a:r>
                      <a:endParaRPr i="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   3 (1.33)</a:t>
                      </a:r>
                      <a:endParaRPr i="1"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Número de ganglios linfáticos positivos</a:t>
                      </a:r>
                      <a:r>
                        <a:rPr baseline="30000" i="1" lang="es-CO" sz="1350" u="none" cap="none" strike="noStrike">
                          <a:latin typeface="Poppins"/>
                          <a:ea typeface="Poppins"/>
                          <a:cs typeface="Poppins"/>
                          <a:sym typeface="Poppins"/>
                        </a:rPr>
                        <a:t>‡</a:t>
                      </a:r>
                      <a:endParaRPr i="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  1</a:t>
                      </a:r>
                      <a:endParaRPr i="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   137 (60.9)</a:t>
                      </a:r>
                      <a:endParaRPr i="1"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  [2-3]</a:t>
                      </a:r>
                      <a:endParaRPr i="1" sz="13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   55 (24.4)</a:t>
                      </a:r>
                      <a:endParaRPr i="1" sz="1350" u="none" cap="none" strike="noStrike">
                        <a:latin typeface="Poppins"/>
                        <a:ea typeface="Poppins"/>
                        <a:cs typeface="Poppins"/>
                        <a:sym typeface="Poppins"/>
                      </a:endParaRPr>
                    </a:p>
                  </a:txBody>
                  <a:tcPr marT="0" marB="0" marR="68575" marL="68575"/>
                </a:tc>
              </a:tr>
              <a:tr h="203800">
                <a:tc>
                  <a:txBody>
                    <a:bodyPr/>
                    <a:lstStyle/>
                    <a:p>
                      <a:pPr indent="0" lvl="0" marL="0" marR="0" rtl="0" algn="l">
                        <a:lnSpc>
                          <a:spcPct val="100000"/>
                        </a:lnSpc>
                        <a:spcBef>
                          <a:spcPts val="0"/>
                        </a:spcBef>
                        <a:spcAft>
                          <a:spcPts val="0"/>
                        </a:spcAft>
                        <a:buClr>
                          <a:srgbClr val="000000"/>
                        </a:buClr>
                        <a:buSzPts val="1150"/>
                        <a:buFont typeface="Arial"/>
                        <a:buNone/>
                      </a:pPr>
                      <a:r>
                        <a:t/>
                      </a:r>
                      <a:endParaRPr b="1" sz="13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  ≥ 4</a:t>
                      </a:r>
                      <a:endParaRPr i="1" sz="13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i="1" lang="es-CO" sz="1350" u="none" cap="none" strike="noStrike">
                          <a:latin typeface="Poppins"/>
                          <a:ea typeface="Poppins"/>
                          <a:cs typeface="Poppins"/>
                          <a:sym typeface="Poppins"/>
                        </a:rPr>
                        <a:t>   33 (14.7)</a:t>
                      </a:r>
                      <a:endParaRPr i="1" sz="13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bl>
          </a:graphicData>
        </a:graphic>
      </p:graphicFrame>
      <p:sp>
        <p:nvSpPr>
          <p:cNvPr id="455" name="Google Shape;455;p47"/>
          <p:cNvSpPr/>
          <p:nvPr/>
        </p:nvSpPr>
        <p:spPr>
          <a:xfrm>
            <a:off x="5714375" y="1591325"/>
            <a:ext cx="6351000" cy="2058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56" name="Google Shape;456;p47"/>
          <p:cNvSpPr/>
          <p:nvPr/>
        </p:nvSpPr>
        <p:spPr>
          <a:xfrm>
            <a:off x="136575" y="3031400"/>
            <a:ext cx="11928900" cy="2058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57" name="Google Shape;457;p47"/>
          <p:cNvSpPr/>
          <p:nvPr/>
        </p:nvSpPr>
        <p:spPr>
          <a:xfrm>
            <a:off x="136575" y="3442850"/>
            <a:ext cx="11928900" cy="2058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58" name="Google Shape;458;p47"/>
          <p:cNvSpPr/>
          <p:nvPr/>
        </p:nvSpPr>
        <p:spPr>
          <a:xfrm>
            <a:off x="136575" y="4265750"/>
            <a:ext cx="11928900" cy="3264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59" name="Google Shape;459;p47"/>
          <p:cNvSpPr/>
          <p:nvPr/>
        </p:nvSpPr>
        <p:spPr>
          <a:xfrm>
            <a:off x="5714375" y="5329900"/>
            <a:ext cx="6351000" cy="617100"/>
          </a:xfrm>
          <a:prstGeom prst="rect">
            <a:avLst/>
          </a:prstGeom>
          <a:noFill/>
          <a:ln cap="flat" cmpd="sng" w="38100">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highlight>
                <a:srgbClr val="783F04"/>
              </a:highlight>
              <a:latin typeface="Raleway"/>
              <a:ea typeface="Raleway"/>
              <a:cs typeface="Raleway"/>
              <a:sym typeface="Raleway"/>
            </a:endParaRPr>
          </a:p>
        </p:txBody>
      </p:sp>
      <p:sp>
        <p:nvSpPr>
          <p:cNvPr id="460" name="Google Shape;460;p47"/>
          <p:cNvSpPr txBox="1"/>
          <p:nvPr/>
        </p:nvSpPr>
        <p:spPr>
          <a:xfrm>
            <a:off x="539925" y="0"/>
            <a:ext cx="11122200" cy="800400"/>
          </a:xfrm>
          <a:prstGeom prst="rect">
            <a:avLst/>
          </a:prstGeom>
          <a:noFill/>
          <a:ln>
            <a:noFill/>
          </a:ln>
        </p:spPr>
        <p:txBody>
          <a:bodyPr anchorCtr="0" anchor="t" bIns="91425" lIns="91425" spcFirstLastPara="1" rIns="91425" wrap="square" tIns="91425">
            <a:spAutoFit/>
          </a:bodyPr>
          <a:lstStyle/>
          <a:p>
            <a:pPr indent="0" lvl="0" marL="0" rtl="0" algn="ctr">
              <a:lnSpc>
                <a:spcPct val="107916"/>
              </a:lnSpc>
              <a:spcBef>
                <a:spcPts val="0"/>
              </a:spcBef>
              <a:spcAft>
                <a:spcPts val="800"/>
              </a:spcAft>
              <a:buClr>
                <a:srgbClr val="000000"/>
              </a:buClr>
              <a:buSzPts val="1800"/>
              <a:buFont typeface="Arial"/>
              <a:buNone/>
            </a:pPr>
            <a:r>
              <a:rPr b="1" lang="es-CO" sz="4000">
                <a:solidFill>
                  <a:schemeClr val="dk2"/>
                </a:solidFill>
                <a:latin typeface="Poppins"/>
                <a:ea typeface="Poppins"/>
                <a:cs typeface="Poppins"/>
                <a:sym typeface="Poppins"/>
              </a:rPr>
              <a:t>Datos de la Pieza Quirúrgica</a:t>
            </a:r>
            <a:endParaRPr b="0" i="0" sz="2100" u="none" cap="none" strike="noStrike">
              <a:solidFill>
                <a:schemeClr val="accent5"/>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 name="Shape 464"/>
        <p:cNvGrpSpPr/>
        <p:nvPr/>
      </p:nvGrpSpPr>
      <p:grpSpPr>
        <a:xfrm>
          <a:off x="0" y="0"/>
          <a:ext cx="0" cy="0"/>
          <a:chOff x="0" y="0"/>
          <a:chExt cx="0" cy="0"/>
        </a:xfrm>
      </p:grpSpPr>
      <p:sp>
        <p:nvSpPr>
          <p:cNvPr id="465" name="Google Shape;465;p48"/>
          <p:cNvSpPr txBox="1"/>
          <p:nvPr>
            <p:ph type="title"/>
          </p:nvPr>
        </p:nvSpPr>
        <p:spPr>
          <a:xfrm>
            <a:off x="743172" y="549050"/>
            <a:ext cx="11257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Poppins"/>
              <a:buNone/>
            </a:pPr>
            <a:r>
              <a:rPr lang="es-CO"/>
              <a:t>Resultados: Características principales</a:t>
            </a:r>
            <a:endParaRPr/>
          </a:p>
        </p:txBody>
      </p:sp>
      <p:sp>
        <p:nvSpPr>
          <p:cNvPr id="466" name="Google Shape;466;p48"/>
          <p:cNvSpPr txBox="1"/>
          <p:nvPr/>
        </p:nvSpPr>
        <p:spPr>
          <a:xfrm>
            <a:off x="123275" y="2427350"/>
            <a:ext cx="4890900" cy="4737300"/>
          </a:xfrm>
          <a:prstGeom prst="rect">
            <a:avLst/>
          </a:prstGeom>
          <a:noFill/>
          <a:ln>
            <a:noFill/>
          </a:ln>
        </p:spPr>
        <p:txBody>
          <a:bodyPr anchorCtr="0" anchor="t" bIns="91425" lIns="91425" spcFirstLastPara="1" rIns="91425" wrap="square" tIns="91425">
            <a:noAutofit/>
          </a:bodyPr>
          <a:lstStyle/>
          <a:p>
            <a:pPr indent="-400050" lvl="0" marL="457200" marR="0" rtl="0" algn="l">
              <a:lnSpc>
                <a:spcPct val="100000"/>
              </a:lnSpc>
              <a:spcBef>
                <a:spcPts val="1000"/>
              </a:spcBef>
              <a:spcAft>
                <a:spcPts val="0"/>
              </a:spcAft>
              <a:buClr>
                <a:srgbClr val="000000"/>
              </a:buClr>
              <a:buSzPts val="2700"/>
              <a:buFont typeface="Poppins"/>
              <a:buChar char="●"/>
            </a:pPr>
            <a:r>
              <a:rPr b="1" lang="es-CO" sz="2700" u="sng">
                <a:highlight>
                  <a:srgbClr val="FFFFFF"/>
                </a:highlight>
                <a:latin typeface="Poppins"/>
                <a:ea typeface="Poppins"/>
                <a:cs typeface="Poppins"/>
                <a:sym typeface="Poppins"/>
              </a:rPr>
              <a:t>Tasa de identificación general del SLN: </a:t>
            </a:r>
            <a:r>
              <a:rPr lang="es-CO" sz="2700">
                <a:highlight>
                  <a:srgbClr val="FFFFFF"/>
                </a:highlight>
                <a:latin typeface="Poppins"/>
                <a:ea typeface="Poppins"/>
                <a:cs typeface="Poppins"/>
                <a:sym typeface="Poppins"/>
              </a:rPr>
              <a:t> </a:t>
            </a:r>
            <a:endParaRPr sz="2700">
              <a:highlight>
                <a:srgbClr val="FFFFFF"/>
              </a:highlight>
              <a:latin typeface="Poppins"/>
              <a:ea typeface="Poppins"/>
              <a:cs typeface="Poppins"/>
              <a:sym typeface="Poppins"/>
            </a:endParaRPr>
          </a:p>
          <a:p>
            <a:pPr indent="0" lvl="0" marL="457200" marR="0" rtl="0" algn="l">
              <a:lnSpc>
                <a:spcPct val="100000"/>
              </a:lnSpc>
              <a:spcBef>
                <a:spcPts val="1000"/>
              </a:spcBef>
              <a:spcAft>
                <a:spcPts val="0"/>
              </a:spcAft>
              <a:buNone/>
            </a:pPr>
            <a:r>
              <a:rPr lang="es-CO" sz="2700">
                <a:highlight>
                  <a:srgbClr val="FFFFFF"/>
                </a:highlight>
                <a:latin typeface="Poppins"/>
                <a:ea typeface="Poppins"/>
                <a:cs typeface="Poppins"/>
                <a:sym typeface="Poppins"/>
              </a:rPr>
              <a:t>99.36% (782/787) </a:t>
            </a:r>
            <a:endParaRPr sz="2700">
              <a:highlight>
                <a:srgbClr val="FFFFFF"/>
              </a:highlight>
              <a:latin typeface="Poppins"/>
              <a:ea typeface="Poppins"/>
              <a:cs typeface="Poppins"/>
              <a:sym typeface="Poppins"/>
            </a:endParaRPr>
          </a:p>
          <a:p>
            <a:pPr indent="0" lvl="0" marL="457200" marR="0" rtl="0" algn="l">
              <a:lnSpc>
                <a:spcPct val="100000"/>
              </a:lnSpc>
              <a:spcBef>
                <a:spcPts val="1000"/>
              </a:spcBef>
              <a:spcAft>
                <a:spcPts val="0"/>
              </a:spcAft>
              <a:buNone/>
            </a:pPr>
            <a:r>
              <a:t/>
            </a:r>
            <a:endParaRPr sz="2700">
              <a:highlight>
                <a:srgbClr val="FFFFFF"/>
              </a:highlight>
              <a:latin typeface="Poppins"/>
              <a:ea typeface="Poppins"/>
              <a:cs typeface="Poppins"/>
              <a:sym typeface="Poppins"/>
            </a:endParaRPr>
          </a:p>
          <a:p>
            <a:pPr indent="0" lvl="0" marL="457200" marR="0" rtl="0" algn="l">
              <a:lnSpc>
                <a:spcPct val="100000"/>
              </a:lnSpc>
              <a:spcBef>
                <a:spcPts val="1000"/>
              </a:spcBef>
              <a:spcAft>
                <a:spcPts val="0"/>
              </a:spcAft>
              <a:buNone/>
            </a:pPr>
            <a:r>
              <a:rPr lang="es-CO" sz="2700">
                <a:highlight>
                  <a:srgbClr val="FFFFFF"/>
                </a:highlight>
                <a:latin typeface="Poppins"/>
                <a:ea typeface="Poppins"/>
                <a:cs typeface="Poppins"/>
                <a:sym typeface="Poppins"/>
              </a:rPr>
              <a:t>-Upfront SLNB:  </a:t>
            </a:r>
            <a:r>
              <a:rPr b="1" lang="es-CO" sz="2700">
                <a:highlight>
                  <a:srgbClr val="FFFFFF"/>
                </a:highlight>
                <a:latin typeface="Poppins"/>
                <a:ea typeface="Poppins"/>
                <a:cs typeface="Poppins"/>
                <a:sym typeface="Poppins"/>
              </a:rPr>
              <a:t>99.22%</a:t>
            </a:r>
            <a:r>
              <a:rPr lang="es-CO" sz="2700">
                <a:highlight>
                  <a:srgbClr val="FFFFFF"/>
                </a:highlight>
                <a:latin typeface="Poppins"/>
                <a:ea typeface="Poppins"/>
                <a:cs typeface="Poppins"/>
                <a:sym typeface="Poppins"/>
              </a:rPr>
              <a:t> (643/648)                                                                           </a:t>
            </a:r>
            <a:endParaRPr sz="2700">
              <a:highlight>
                <a:srgbClr val="FFFFFF"/>
              </a:highlight>
              <a:latin typeface="Poppins"/>
              <a:ea typeface="Poppins"/>
              <a:cs typeface="Poppins"/>
              <a:sym typeface="Poppins"/>
            </a:endParaRPr>
          </a:p>
          <a:p>
            <a:pPr indent="0" lvl="0" marL="457200" marR="0" rtl="0" algn="l">
              <a:lnSpc>
                <a:spcPct val="100000"/>
              </a:lnSpc>
              <a:spcBef>
                <a:spcPts val="1000"/>
              </a:spcBef>
              <a:spcAft>
                <a:spcPts val="0"/>
              </a:spcAft>
              <a:buNone/>
            </a:pPr>
            <a:r>
              <a:rPr lang="es-CO" sz="2700">
                <a:highlight>
                  <a:srgbClr val="FFFFFF"/>
                </a:highlight>
                <a:latin typeface="Poppins"/>
                <a:ea typeface="Poppins"/>
                <a:cs typeface="Poppins"/>
                <a:sym typeface="Poppins"/>
              </a:rPr>
              <a:t>-post-NACT SLNB: </a:t>
            </a:r>
            <a:r>
              <a:rPr b="1" lang="es-CO" sz="2700">
                <a:highlight>
                  <a:srgbClr val="FFFFFF"/>
                </a:highlight>
                <a:latin typeface="Poppins"/>
                <a:ea typeface="Poppins"/>
                <a:cs typeface="Poppins"/>
                <a:sym typeface="Poppins"/>
              </a:rPr>
              <a:t>100%</a:t>
            </a:r>
            <a:r>
              <a:rPr lang="es-CO" sz="2700">
                <a:highlight>
                  <a:srgbClr val="FFFFFF"/>
                </a:highlight>
                <a:latin typeface="Poppins"/>
                <a:ea typeface="Poppins"/>
                <a:cs typeface="Poppins"/>
                <a:sym typeface="Poppins"/>
              </a:rPr>
              <a:t>.</a:t>
            </a:r>
            <a:r>
              <a:rPr b="1" i="0" lang="es-CO" sz="2700" u="none" cap="none" strike="noStrike">
                <a:solidFill>
                  <a:srgbClr val="2D85EE"/>
                </a:solidFill>
                <a:highlight>
                  <a:srgbClr val="FFFFFF"/>
                </a:highlight>
                <a:latin typeface="Poppins"/>
                <a:ea typeface="Poppins"/>
                <a:cs typeface="Poppins"/>
                <a:sym typeface="Poppins"/>
              </a:rPr>
              <a:t>.</a:t>
            </a:r>
            <a:endParaRPr b="1" i="0" sz="2700" u="none" cap="none" strike="noStrike">
              <a:solidFill>
                <a:srgbClr val="2D85EE"/>
              </a:solidFill>
              <a:highlight>
                <a:srgbClr val="FFFFFF"/>
              </a:highlight>
              <a:latin typeface="Poppins"/>
              <a:ea typeface="Poppins"/>
              <a:cs typeface="Poppins"/>
              <a:sym typeface="Poppins"/>
            </a:endParaRPr>
          </a:p>
          <a:p>
            <a:pPr indent="0" lvl="0" marL="457200" marR="0" rtl="0" algn="l">
              <a:lnSpc>
                <a:spcPct val="100000"/>
              </a:lnSpc>
              <a:spcBef>
                <a:spcPts val="1000"/>
              </a:spcBef>
              <a:spcAft>
                <a:spcPts val="0"/>
              </a:spcAft>
              <a:buNone/>
            </a:pPr>
            <a:r>
              <a:t/>
            </a:r>
            <a:endParaRPr b="1" sz="2700">
              <a:solidFill>
                <a:srgbClr val="2D85EE"/>
              </a:solidFill>
              <a:highlight>
                <a:srgbClr val="FFFFFF"/>
              </a:highlight>
              <a:latin typeface="Poppins"/>
              <a:ea typeface="Poppins"/>
              <a:cs typeface="Poppins"/>
              <a:sym typeface="Poppins"/>
            </a:endParaRPr>
          </a:p>
          <a:p>
            <a:pPr indent="0" lvl="0" marL="457200" rtl="0" algn="l">
              <a:spcBef>
                <a:spcPts val="1000"/>
              </a:spcBef>
              <a:spcAft>
                <a:spcPts val="0"/>
              </a:spcAft>
              <a:buNone/>
            </a:pPr>
            <a:r>
              <a:rPr lang="es-CO" sz="2600">
                <a:highlight>
                  <a:schemeClr val="lt1"/>
                </a:highlight>
                <a:latin typeface="Poppins"/>
                <a:ea typeface="Poppins"/>
                <a:cs typeface="Poppins"/>
                <a:sym typeface="Poppins"/>
              </a:rPr>
              <a:t>.</a:t>
            </a:r>
            <a:endParaRPr b="1" sz="2700">
              <a:solidFill>
                <a:srgbClr val="980000"/>
              </a:solidFill>
              <a:highlight>
                <a:srgbClr val="FFFFFF"/>
              </a:highlight>
              <a:latin typeface="Poppins"/>
              <a:ea typeface="Poppins"/>
              <a:cs typeface="Poppins"/>
              <a:sym typeface="Poppins"/>
            </a:endParaRPr>
          </a:p>
          <a:p>
            <a:pPr indent="0" lvl="0" marL="0" marR="0" rtl="0" algn="l">
              <a:lnSpc>
                <a:spcPct val="100000"/>
              </a:lnSpc>
              <a:spcBef>
                <a:spcPts val="1000"/>
              </a:spcBef>
              <a:spcAft>
                <a:spcPts val="0"/>
              </a:spcAft>
              <a:buNone/>
            </a:pPr>
            <a:r>
              <a:t/>
            </a:r>
            <a:endParaRPr sz="2700">
              <a:highlight>
                <a:srgbClr val="FFFFFF"/>
              </a:highlight>
              <a:latin typeface="Poppins"/>
              <a:ea typeface="Poppins"/>
              <a:cs typeface="Poppins"/>
              <a:sym typeface="Poppins"/>
            </a:endParaRPr>
          </a:p>
          <a:p>
            <a:pPr indent="0" lvl="0" marL="0" marR="0" rtl="0" algn="l">
              <a:lnSpc>
                <a:spcPct val="100000"/>
              </a:lnSpc>
              <a:spcBef>
                <a:spcPts val="1000"/>
              </a:spcBef>
              <a:spcAft>
                <a:spcPts val="0"/>
              </a:spcAft>
              <a:buNone/>
            </a:pPr>
            <a:r>
              <a:t/>
            </a:r>
            <a:endParaRPr b="1" sz="2700">
              <a:solidFill>
                <a:srgbClr val="2D85EE"/>
              </a:solidFill>
              <a:highlight>
                <a:srgbClr val="FFFFFF"/>
              </a:highlight>
              <a:latin typeface="Poppins"/>
              <a:ea typeface="Poppins"/>
              <a:cs typeface="Poppins"/>
              <a:sym typeface="Poppins"/>
            </a:endParaRPr>
          </a:p>
          <a:p>
            <a:pPr indent="0" lvl="0" marL="0" marR="0" rtl="0" algn="l">
              <a:lnSpc>
                <a:spcPct val="100000"/>
              </a:lnSpc>
              <a:spcBef>
                <a:spcPts val="1000"/>
              </a:spcBef>
              <a:spcAft>
                <a:spcPts val="0"/>
              </a:spcAft>
              <a:buNone/>
            </a:pPr>
            <a:r>
              <a:t/>
            </a:r>
            <a:endParaRPr b="1" sz="2700">
              <a:solidFill>
                <a:srgbClr val="2D85EE"/>
              </a:solidFill>
              <a:highlight>
                <a:srgbClr val="FFFFFF"/>
              </a:highlight>
              <a:latin typeface="Poppins"/>
              <a:ea typeface="Poppins"/>
              <a:cs typeface="Poppins"/>
              <a:sym typeface="Poppins"/>
            </a:endParaRPr>
          </a:p>
        </p:txBody>
      </p:sp>
      <p:sp>
        <p:nvSpPr>
          <p:cNvPr id="467" name="Google Shape;467;p48"/>
          <p:cNvSpPr txBox="1"/>
          <p:nvPr/>
        </p:nvSpPr>
        <p:spPr>
          <a:xfrm>
            <a:off x="5436975" y="3472650"/>
            <a:ext cx="6564000" cy="2857800"/>
          </a:xfrm>
          <a:prstGeom prst="rect">
            <a:avLst/>
          </a:prstGeom>
          <a:noFill/>
          <a:ln>
            <a:noFill/>
          </a:ln>
        </p:spPr>
        <p:txBody>
          <a:bodyPr anchorCtr="0" anchor="t" bIns="91425" lIns="91425" spcFirstLastPara="1" rIns="91425" wrap="square" tIns="91425">
            <a:spAutoFit/>
          </a:bodyPr>
          <a:lstStyle/>
          <a:p>
            <a:pPr indent="0" lvl="0" marL="457200" rtl="0" algn="l">
              <a:spcBef>
                <a:spcPts val="1000"/>
              </a:spcBef>
              <a:spcAft>
                <a:spcPts val="0"/>
              </a:spcAft>
              <a:buNone/>
            </a:pPr>
            <a:r>
              <a:t/>
            </a:r>
            <a:endParaRPr sz="2200">
              <a:highlight>
                <a:schemeClr val="lt1"/>
              </a:highlight>
              <a:latin typeface="Poppins"/>
              <a:ea typeface="Poppins"/>
              <a:cs typeface="Poppins"/>
              <a:sym typeface="Poppins"/>
            </a:endParaRPr>
          </a:p>
          <a:p>
            <a:pPr indent="0" lvl="0" marL="0" rtl="0" algn="l">
              <a:spcBef>
                <a:spcPts val="1000"/>
              </a:spcBef>
              <a:spcAft>
                <a:spcPts val="0"/>
              </a:spcAft>
              <a:buNone/>
            </a:pPr>
            <a:r>
              <a:rPr b="1" lang="es-CO" sz="2100" u="sng">
                <a:highlight>
                  <a:schemeClr val="lt1"/>
                </a:highlight>
                <a:latin typeface="Poppins"/>
                <a:ea typeface="Poppins"/>
                <a:cs typeface="Poppins"/>
                <a:sym typeface="Poppins"/>
              </a:rPr>
              <a:t>Positividad del SLN </a:t>
            </a:r>
            <a:r>
              <a:rPr lang="es-CO" sz="2200">
                <a:highlight>
                  <a:schemeClr val="lt1"/>
                </a:highlight>
                <a:latin typeface="Poppins"/>
                <a:ea typeface="Poppins"/>
                <a:cs typeface="Poppins"/>
                <a:sym typeface="Poppins"/>
              </a:rPr>
              <a:t>según el </a:t>
            </a:r>
            <a:r>
              <a:rPr b="1" lang="es-CO" sz="2200">
                <a:highlight>
                  <a:schemeClr val="lt1"/>
                </a:highlight>
                <a:latin typeface="Poppins"/>
                <a:ea typeface="Poppins"/>
                <a:cs typeface="Poppins"/>
                <a:sym typeface="Poppins"/>
              </a:rPr>
              <a:t>tamaño tumoral: </a:t>
            </a:r>
            <a:endParaRPr b="1" sz="2200">
              <a:highlight>
                <a:schemeClr val="lt1"/>
              </a:highlight>
              <a:latin typeface="Poppins"/>
              <a:ea typeface="Poppins"/>
              <a:cs typeface="Poppins"/>
              <a:sym typeface="Poppins"/>
            </a:endParaRPr>
          </a:p>
          <a:p>
            <a:pPr indent="0" lvl="0" marL="0" rtl="0" algn="l">
              <a:spcBef>
                <a:spcPts val="1000"/>
              </a:spcBef>
              <a:spcAft>
                <a:spcPts val="0"/>
              </a:spcAft>
              <a:buNone/>
            </a:pPr>
            <a:r>
              <a:rPr b="1" lang="es-CO" sz="2200">
                <a:highlight>
                  <a:schemeClr val="lt1"/>
                </a:highlight>
                <a:latin typeface="Poppins"/>
                <a:ea typeface="Poppins"/>
                <a:cs typeface="Poppins"/>
                <a:sym typeface="Poppins"/>
              </a:rPr>
              <a:t>T1a-T1b</a:t>
            </a:r>
            <a:r>
              <a:rPr lang="es-CO" sz="2200">
                <a:highlight>
                  <a:schemeClr val="lt1"/>
                </a:highlight>
                <a:latin typeface="Poppins"/>
                <a:ea typeface="Poppins"/>
                <a:cs typeface="Poppins"/>
                <a:sym typeface="Poppins"/>
              </a:rPr>
              <a:t> positividad del SLN en el </a:t>
            </a:r>
            <a:r>
              <a:rPr b="1" lang="es-CO" sz="2200">
                <a:highlight>
                  <a:schemeClr val="lt1"/>
                </a:highlight>
                <a:latin typeface="Poppins"/>
                <a:ea typeface="Poppins"/>
                <a:cs typeface="Poppins"/>
                <a:sym typeface="Poppins"/>
              </a:rPr>
              <a:t>22% </a:t>
            </a:r>
            <a:r>
              <a:rPr lang="es-CO" sz="2200">
                <a:highlight>
                  <a:schemeClr val="lt1"/>
                </a:highlight>
                <a:latin typeface="Poppins"/>
                <a:ea typeface="Poppins"/>
                <a:cs typeface="Poppins"/>
                <a:sym typeface="Poppins"/>
              </a:rPr>
              <a:t>(n=19)</a:t>
            </a:r>
            <a:endParaRPr sz="2200">
              <a:highlight>
                <a:schemeClr val="lt1"/>
              </a:highlight>
              <a:latin typeface="Poppins"/>
              <a:ea typeface="Poppins"/>
              <a:cs typeface="Poppins"/>
              <a:sym typeface="Poppins"/>
            </a:endParaRPr>
          </a:p>
          <a:p>
            <a:pPr indent="0" lvl="0" marL="0" rtl="0" algn="l">
              <a:spcBef>
                <a:spcPts val="1000"/>
              </a:spcBef>
              <a:spcAft>
                <a:spcPts val="0"/>
              </a:spcAft>
              <a:buNone/>
            </a:pPr>
            <a:r>
              <a:rPr b="1" lang="es-CO" sz="2200">
                <a:highlight>
                  <a:schemeClr val="lt1"/>
                </a:highlight>
                <a:latin typeface="Poppins"/>
                <a:ea typeface="Poppins"/>
                <a:cs typeface="Poppins"/>
                <a:sym typeface="Poppins"/>
              </a:rPr>
              <a:t>T1c</a:t>
            </a:r>
            <a:r>
              <a:rPr lang="es-CO" sz="2200">
                <a:highlight>
                  <a:schemeClr val="lt1"/>
                </a:highlight>
                <a:latin typeface="Poppins"/>
                <a:ea typeface="Poppins"/>
                <a:cs typeface="Poppins"/>
                <a:sym typeface="Poppins"/>
              </a:rPr>
              <a:t> positividad del SLN fue </a:t>
            </a:r>
            <a:r>
              <a:rPr b="1" lang="es-CO" sz="2200">
                <a:highlight>
                  <a:schemeClr val="lt1"/>
                </a:highlight>
                <a:latin typeface="Poppins"/>
                <a:ea typeface="Poppins"/>
                <a:cs typeface="Poppins"/>
                <a:sym typeface="Poppins"/>
              </a:rPr>
              <a:t>24.4%</a:t>
            </a:r>
            <a:r>
              <a:rPr lang="es-CO" sz="2200">
                <a:highlight>
                  <a:schemeClr val="lt1"/>
                </a:highlight>
                <a:latin typeface="Poppins"/>
                <a:ea typeface="Poppins"/>
                <a:cs typeface="Poppins"/>
                <a:sym typeface="Poppins"/>
              </a:rPr>
              <a:t> (n=43)</a:t>
            </a:r>
            <a:endParaRPr sz="2200">
              <a:highlight>
                <a:schemeClr val="lt1"/>
              </a:highlight>
              <a:latin typeface="Poppins"/>
              <a:ea typeface="Poppins"/>
              <a:cs typeface="Poppins"/>
              <a:sym typeface="Poppins"/>
            </a:endParaRPr>
          </a:p>
          <a:p>
            <a:pPr indent="0" lvl="0" marL="0" rtl="0" algn="l">
              <a:spcBef>
                <a:spcPts val="1000"/>
              </a:spcBef>
              <a:spcAft>
                <a:spcPts val="0"/>
              </a:spcAft>
              <a:buNone/>
            </a:pPr>
            <a:r>
              <a:rPr b="1" lang="es-CO" sz="2200">
                <a:highlight>
                  <a:schemeClr val="lt1"/>
                </a:highlight>
                <a:latin typeface="Poppins"/>
                <a:ea typeface="Poppins"/>
                <a:cs typeface="Poppins"/>
                <a:sym typeface="Poppins"/>
              </a:rPr>
              <a:t>T2</a:t>
            </a:r>
            <a:r>
              <a:rPr lang="es-CO" sz="2200">
                <a:highlight>
                  <a:schemeClr val="lt1"/>
                </a:highlight>
                <a:latin typeface="Poppins"/>
                <a:ea typeface="Poppins"/>
                <a:cs typeface="Poppins"/>
                <a:sym typeface="Poppins"/>
              </a:rPr>
              <a:t> positividad del SLN  </a:t>
            </a:r>
            <a:r>
              <a:rPr b="1" lang="es-CO" sz="2200">
                <a:solidFill>
                  <a:srgbClr val="1152B3"/>
                </a:solidFill>
                <a:highlight>
                  <a:schemeClr val="lt1"/>
                </a:highlight>
                <a:latin typeface="Poppins"/>
                <a:ea typeface="Poppins"/>
                <a:cs typeface="Poppins"/>
                <a:sym typeface="Poppins"/>
              </a:rPr>
              <a:t>31.2%</a:t>
            </a:r>
            <a:r>
              <a:rPr lang="es-CO" sz="2200">
                <a:highlight>
                  <a:schemeClr val="lt1"/>
                </a:highlight>
                <a:latin typeface="Poppins"/>
                <a:ea typeface="Poppins"/>
                <a:cs typeface="Poppins"/>
                <a:sym typeface="Poppins"/>
              </a:rPr>
              <a:t> (n=161) </a:t>
            </a:r>
            <a:endParaRPr sz="2200">
              <a:highlight>
                <a:schemeClr val="lt1"/>
              </a:highlight>
              <a:latin typeface="Poppins"/>
              <a:ea typeface="Poppins"/>
              <a:cs typeface="Poppins"/>
              <a:sym typeface="Poppins"/>
            </a:endParaRPr>
          </a:p>
          <a:p>
            <a:pPr indent="0" lvl="0" marL="0" rtl="0" algn="l">
              <a:spcBef>
                <a:spcPts val="1000"/>
              </a:spcBef>
              <a:spcAft>
                <a:spcPts val="0"/>
              </a:spcAft>
              <a:buNone/>
            </a:pPr>
            <a:r>
              <a:rPr b="1" lang="es-CO" sz="2200">
                <a:highlight>
                  <a:schemeClr val="lt1"/>
                </a:highlight>
                <a:latin typeface="Poppins"/>
                <a:ea typeface="Poppins"/>
                <a:cs typeface="Poppins"/>
                <a:sym typeface="Poppins"/>
              </a:rPr>
              <a:t>T3</a:t>
            </a:r>
            <a:r>
              <a:rPr lang="es-CO" sz="2200">
                <a:highlight>
                  <a:schemeClr val="lt1"/>
                </a:highlight>
                <a:latin typeface="Poppins"/>
                <a:ea typeface="Poppins"/>
                <a:cs typeface="Poppins"/>
                <a:sym typeface="Poppins"/>
              </a:rPr>
              <a:t> positividad del SLN </a:t>
            </a:r>
            <a:r>
              <a:rPr b="1" lang="es-CO" sz="2200">
                <a:highlight>
                  <a:schemeClr val="lt1"/>
                </a:highlight>
                <a:latin typeface="Poppins"/>
                <a:ea typeface="Poppins"/>
                <a:cs typeface="Poppins"/>
                <a:sym typeface="Poppins"/>
              </a:rPr>
              <a:t> 20% </a:t>
            </a:r>
            <a:r>
              <a:rPr lang="es-CO" sz="2200">
                <a:highlight>
                  <a:schemeClr val="lt1"/>
                </a:highlight>
                <a:latin typeface="Poppins"/>
                <a:ea typeface="Poppins"/>
                <a:cs typeface="Poppins"/>
                <a:sym typeface="Poppins"/>
              </a:rPr>
              <a:t>(n=</a:t>
            </a:r>
            <a:r>
              <a:rPr b="1" lang="es-CO" sz="2200">
                <a:solidFill>
                  <a:srgbClr val="5B0F00"/>
                </a:solidFill>
                <a:highlight>
                  <a:schemeClr val="lt1"/>
                </a:highlight>
                <a:latin typeface="Poppins"/>
                <a:ea typeface="Poppins"/>
                <a:cs typeface="Poppins"/>
                <a:sym typeface="Poppins"/>
              </a:rPr>
              <a:t>2</a:t>
            </a:r>
            <a:r>
              <a:rPr lang="es-CO" sz="2200">
                <a:highlight>
                  <a:schemeClr val="lt1"/>
                </a:highlight>
                <a:latin typeface="Poppins"/>
                <a:ea typeface="Poppins"/>
                <a:cs typeface="Poppins"/>
                <a:sym typeface="Poppins"/>
              </a:rPr>
              <a:t>). </a:t>
            </a:r>
            <a:endParaRPr sz="1800"/>
          </a:p>
        </p:txBody>
      </p:sp>
      <p:sp>
        <p:nvSpPr>
          <p:cNvPr id="468" name="Google Shape;468;p48"/>
          <p:cNvSpPr txBox="1"/>
          <p:nvPr/>
        </p:nvSpPr>
        <p:spPr>
          <a:xfrm>
            <a:off x="5262075" y="1954100"/>
            <a:ext cx="6738900" cy="1595700"/>
          </a:xfrm>
          <a:prstGeom prst="rect">
            <a:avLst/>
          </a:prstGeom>
          <a:noFill/>
          <a:ln>
            <a:noFill/>
          </a:ln>
        </p:spPr>
        <p:txBody>
          <a:bodyPr anchorCtr="0" anchor="t" bIns="91425" lIns="91425" spcFirstLastPara="1" rIns="91425" wrap="square" tIns="91425">
            <a:spAutoFit/>
          </a:bodyPr>
          <a:lstStyle/>
          <a:p>
            <a:pPr indent="-387350" lvl="0" marL="457200" rtl="0" algn="l">
              <a:spcBef>
                <a:spcPts val="1000"/>
              </a:spcBef>
              <a:spcAft>
                <a:spcPts val="0"/>
              </a:spcAft>
              <a:buSzPts val="2500"/>
              <a:buFont typeface="Poppins"/>
              <a:buChar char="●"/>
            </a:pPr>
            <a:r>
              <a:rPr b="1" lang="es-CO" sz="2500" u="sng">
                <a:highlight>
                  <a:schemeClr val="lt1"/>
                </a:highlight>
                <a:latin typeface="Poppins"/>
                <a:ea typeface="Poppins"/>
                <a:cs typeface="Poppins"/>
                <a:sym typeface="Poppins"/>
              </a:rPr>
              <a:t>Positividad del SLN: </a:t>
            </a:r>
            <a:endParaRPr b="1" sz="2500" u="sng">
              <a:highlight>
                <a:schemeClr val="lt1"/>
              </a:highlight>
              <a:latin typeface="Poppins"/>
              <a:ea typeface="Poppins"/>
              <a:cs typeface="Poppins"/>
              <a:sym typeface="Poppins"/>
            </a:endParaRPr>
          </a:p>
          <a:p>
            <a:pPr indent="0" lvl="0" marL="457200" rtl="0" algn="l">
              <a:spcBef>
                <a:spcPts val="1000"/>
              </a:spcBef>
              <a:spcAft>
                <a:spcPts val="0"/>
              </a:spcAft>
              <a:buNone/>
            </a:pPr>
            <a:r>
              <a:rPr lang="es-CO" sz="2500">
                <a:highlight>
                  <a:schemeClr val="lt1"/>
                </a:highlight>
                <a:latin typeface="Poppins"/>
                <a:ea typeface="Poppins"/>
                <a:cs typeface="Poppins"/>
                <a:sym typeface="Poppins"/>
              </a:rPr>
              <a:t>-</a:t>
            </a:r>
            <a:r>
              <a:rPr lang="es-CO" sz="2500">
                <a:highlight>
                  <a:schemeClr val="lt1"/>
                </a:highlight>
                <a:latin typeface="Poppins"/>
                <a:ea typeface="Poppins"/>
                <a:cs typeface="Poppins"/>
                <a:sym typeface="Poppins"/>
              </a:rPr>
              <a:t>grupo Upfront SLNB: </a:t>
            </a:r>
            <a:r>
              <a:rPr b="1" lang="es-CO" sz="2500">
                <a:highlight>
                  <a:schemeClr val="lt1"/>
                </a:highlight>
                <a:latin typeface="Poppins"/>
                <a:ea typeface="Poppins"/>
                <a:cs typeface="Poppins"/>
                <a:sym typeface="Poppins"/>
              </a:rPr>
              <a:t>32%</a:t>
            </a:r>
            <a:r>
              <a:rPr lang="es-CO" sz="2500">
                <a:highlight>
                  <a:schemeClr val="lt1"/>
                </a:highlight>
                <a:latin typeface="Poppins"/>
                <a:ea typeface="Poppins"/>
                <a:cs typeface="Poppins"/>
                <a:sym typeface="Poppins"/>
              </a:rPr>
              <a:t> (n=206)</a:t>
            </a:r>
            <a:endParaRPr sz="2500">
              <a:highlight>
                <a:schemeClr val="lt1"/>
              </a:highlight>
              <a:latin typeface="Poppins"/>
              <a:ea typeface="Poppins"/>
              <a:cs typeface="Poppins"/>
              <a:sym typeface="Poppins"/>
            </a:endParaRPr>
          </a:p>
          <a:p>
            <a:pPr indent="0" lvl="0" marL="457200" rtl="0" algn="l">
              <a:spcBef>
                <a:spcPts val="1000"/>
              </a:spcBef>
              <a:spcAft>
                <a:spcPts val="0"/>
              </a:spcAft>
              <a:buNone/>
            </a:pPr>
            <a:r>
              <a:rPr lang="es-CO" sz="2500">
                <a:highlight>
                  <a:schemeClr val="lt1"/>
                </a:highlight>
                <a:latin typeface="Poppins"/>
                <a:ea typeface="Poppins"/>
                <a:cs typeface="Poppins"/>
                <a:sym typeface="Poppins"/>
              </a:rPr>
              <a:t>-grupo post-NACT SLNB: </a:t>
            </a:r>
            <a:r>
              <a:rPr b="1" lang="es-CO" sz="2500">
                <a:highlight>
                  <a:schemeClr val="lt1"/>
                </a:highlight>
                <a:latin typeface="Poppins"/>
                <a:ea typeface="Poppins"/>
                <a:cs typeface="Poppins"/>
                <a:sym typeface="Poppins"/>
              </a:rPr>
              <a:t>13.1%</a:t>
            </a:r>
            <a:r>
              <a:rPr lang="es-CO" sz="2500">
                <a:highlight>
                  <a:schemeClr val="lt1"/>
                </a:highlight>
                <a:latin typeface="Poppins"/>
                <a:ea typeface="Poppins"/>
                <a:cs typeface="Poppins"/>
                <a:sym typeface="Poppins"/>
              </a:rPr>
              <a:t> (n=19)</a:t>
            </a:r>
            <a:endParaRPr sz="17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 name="Shape 472"/>
        <p:cNvGrpSpPr/>
        <p:nvPr/>
      </p:nvGrpSpPr>
      <p:grpSpPr>
        <a:xfrm>
          <a:off x="0" y="0"/>
          <a:ext cx="0" cy="0"/>
          <a:chOff x="0" y="0"/>
          <a:chExt cx="0" cy="0"/>
        </a:xfrm>
      </p:grpSpPr>
      <p:graphicFrame>
        <p:nvGraphicFramePr>
          <p:cNvPr id="473" name="Google Shape;473;p49"/>
          <p:cNvGraphicFramePr/>
          <p:nvPr/>
        </p:nvGraphicFramePr>
        <p:xfrm>
          <a:off x="229250" y="905475"/>
          <a:ext cx="3000000" cy="3000000"/>
        </p:xfrm>
        <a:graphic>
          <a:graphicData uri="http://schemas.openxmlformats.org/drawingml/2006/table">
            <a:tbl>
              <a:tblPr bandRow="1">
                <a:noFill/>
                <a:tableStyleId>{F8C5E890-9786-47CE-A73C-AC5EF4FB87A0}</a:tableStyleId>
              </a:tblPr>
              <a:tblGrid>
                <a:gridCol w="5896825"/>
                <a:gridCol w="3759175"/>
                <a:gridCol w="1990750"/>
              </a:tblGrid>
              <a:tr h="233775">
                <a:tc gridSpan="3">
                  <a:txBody>
                    <a:bodyPr/>
                    <a:lstStyle/>
                    <a:p>
                      <a:pPr indent="0" lvl="0" marL="0" marR="0" rtl="0" algn="ctr">
                        <a:lnSpc>
                          <a:spcPct val="100000"/>
                        </a:lnSpc>
                        <a:spcBef>
                          <a:spcPts val="0"/>
                        </a:spcBef>
                        <a:spcAft>
                          <a:spcPts val="0"/>
                        </a:spcAft>
                        <a:buClr>
                          <a:srgbClr val="000000"/>
                        </a:buClr>
                        <a:buSzPts val="1350"/>
                        <a:buFont typeface="Arial"/>
                        <a:buNone/>
                      </a:pPr>
                      <a:r>
                        <a:rPr b="1" lang="es-CO" sz="1750" u="none" cap="none" strike="noStrike">
                          <a:latin typeface="Poppins"/>
                          <a:ea typeface="Poppins"/>
                          <a:cs typeface="Poppins"/>
                          <a:sym typeface="Poppins"/>
                        </a:rPr>
                        <a:t>Datos pronósticos de la pieza quirúrgica</a:t>
                      </a:r>
                      <a:endParaRPr sz="1750" u="none" cap="none" strike="noStrike">
                        <a:latin typeface="Poppins"/>
                        <a:ea typeface="Poppins"/>
                        <a:cs typeface="Poppins"/>
                        <a:sym typeface="Poppins"/>
                      </a:endParaRPr>
                    </a:p>
                  </a:txBody>
                  <a:tcPr marT="0" marB="0" marR="68575" marL="68575" anchor="ct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r>
              <a:tr h="194600">
                <a:tc>
                  <a:txBody>
                    <a:bodyPr/>
                    <a:lstStyle/>
                    <a:p>
                      <a:pPr indent="0" lvl="0" marL="0" marR="0" rtl="0" algn="l">
                        <a:lnSpc>
                          <a:spcPct val="100000"/>
                        </a:lnSpc>
                        <a:spcBef>
                          <a:spcPts val="0"/>
                        </a:spcBef>
                        <a:spcAft>
                          <a:spcPts val="0"/>
                        </a:spcAft>
                        <a:buClr>
                          <a:srgbClr val="000000"/>
                        </a:buClr>
                        <a:buSzPts val="1350"/>
                        <a:buFont typeface="Arial"/>
                        <a:buNone/>
                      </a:pPr>
                      <a:r>
                        <a:rPr b="1" lang="es-CO" sz="1750" u="none" cap="none" strike="noStrike">
                          <a:latin typeface="Poppins"/>
                          <a:ea typeface="Poppins"/>
                          <a:cs typeface="Poppins"/>
                          <a:sym typeface="Poppins"/>
                        </a:rPr>
                        <a:t>Número de ganglios linfáticos en la disección axilar (ALND) </a:t>
                      </a:r>
                      <a:endParaRPr b="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SLNB: Biopsia del ganglio centinela (n = 79)</a:t>
                      </a:r>
                      <a:endParaRPr b="1"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0</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36 (45.6)</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t/>
                      </a:r>
                      <a:endParaRPr b="1"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[1-3]</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27 (33.2)</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t/>
                      </a:r>
                      <a:endParaRPr b="1"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4</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16 (20.2)</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66325">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SLNB post-NACT: Biopsia del ganglio centinela posterior a la quimioterapia neoadyuvante (n = 19)</a:t>
                      </a:r>
                      <a:endParaRPr b="1"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0</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14 (73.7)</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00000">
                <a:tc>
                  <a:txBody>
                    <a:bodyPr/>
                    <a:lstStyle/>
                    <a:p>
                      <a:pPr indent="0" lvl="0" marL="0" marR="0" rtl="0" algn="l">
                        <a:lnSpc>
                          <a:spcPct val="100000"/>
                        </a:lnSpc>
                        <a:spcBef>
                          <a:spcPts val="0"/>
                        </a:spcBef>
                        <a:spcAft>
                          <a:spcPts val="0"/>
                        </a:spcAft>
                        <a:buClr>
                          <a:srgbClr val="000000"/>
                        </a:buClr>
                        <a:buSzPts val="1350"/>
                        <a:buFont typeface="Arial"/>
                        <a:buNone/>
                      </a:pPr>
                      <a:r>
                        <a:t/>
                      </a:r>
                      <a:endParaRPr b="1"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[1-3]</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5 (26.3)</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t/>
                      </a:r>
                      <a:endParaRPr b="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4</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0 (0.00)</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rPr b="1" lang="es-CO" sz="1750" u="none" cap="none" strike="noStrike">
                          <a:latin typeface="Poppins"/>
                          <a:ea typeface="Poppins"/>
                          <a:cs typeface="Poppins"/>
                          <a:sym typeface="Poppins"/>
                        </a:rPr>
                        <a:t>Compromiso de márgenes, n (%)</a:t>
                      </a:r>
                      <a:endParaRPr b="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lang="es-CO" sz="1750" u="none" cap="none" strike="noStrike">
                          <a:latin typeface="Poppins"/>
                          <a:ea typeface="Poppins"/>
                          <a:cs typeface="Poppins"/>
                          <a:sym typeface="Poppins"/>
                        </a:rPr>
                        <a:t>Negativos</a:t>
                      </a:r>
                      <a:endParaRPr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lang="es-CO" sz="1750" u="none" cap="none" strike="noStrike">
                          <a:latin typeface="Poppins"/>
                          <a:ea typeface="Poppins"/>
                          <a:cs typeface="Poppins"/>
                          <a:sym typeface="Poppins"/>
                        </a:rPr>
                        <a:t>748 (95.0) </a:t>
                      </a:r>
                      <a:endParaRPr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t/>
                      </a:r>
                      <a:endParaRPr b="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lang="es-CO" sz="1750" u="none" cap="none" strike="noStrike">
                          <a:latin typeface="Poppins"/>
                          <a:ea typeface="Poppins"/>
                          <a:cs typeface="Poppins"/>
                          <a:sym typeface="Poppins"/>
                        </a:rPr>
                        <a:t>Positivos</a:t>
                      </a:r>
                      <a:endParaRPr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lang="es-CO" sz="1750" u="none" cap="none" strike="noStrike">
                          <a:latin typeface="Poppins"/>
                          <a:ea typeface="Poppins"/>
                          <a:cs typeface="Poppins"/>
                          <a:sym typeface="Poppins"/>
                        </a:rPr>
                        <a:t>39 (5.00)</a:t>
                      </a:r>
                      <a:endParaRPr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rPr b="1" lang="es-CO" sz="1750" u="none" cap="none" strike="noStrike">
                          <a:latin typeface="Poppins"/>
                          <a:ea typeface="Poppins"/>
                          <a:cs typeface="Poppins"/>
                          <a:sym typeface="Poppins"/>
                        </a:rPr>
                        <a:t>  </a:t>
                      </a:r>
                      <a:r>
                        <a:rPr i="1" lang="es-CO" sz="1750" u="none" cap="none" strike="noStrike">
                          <a:latin typeface="Poppins"/>
                          <a:ea typeface="Poppins"/>
                          <a:cs typeface="Poppins"/>
                          <a:sym typeface="Poppins"/>
                        </a:rPr>
                        <a:t>Estado de los márgenes</a:t>
                      </a:r>
                      <a:r>
                        <a:rPr baseline="30000" i="1" lang="es-CO" sz="1750" u="none" cap="none" strike="noStrike">
                          <a:latin typeface="Poppins"/>
                          <a:ea typeface="Poppins"/>
                          <a:cs typeface="Poppins"/>
                          <a:sym typeface="Poppins"/>
                        </a:rPr>
                        <a:t>¶</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1 margen</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30 (76.9) </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t/>
                      </a:r>
                      <a:endParaRPr b="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2 márgenes</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7 (17.9) </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t/>
                      </a:r>
                      <a:endParaRPr b="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3 márgenes o más</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2 (5.13)</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rPr b="1" lang="es-CO" sz="1750" u="none" cap="none" strike="noStrike">
                          <a:latin typeface="Poppins"/>
                          <a:ea typeface="Poppins"/>
                          <a:cs typeface="Poppins"/>
                          <a:sym typeface="Poppins"/>
                        </a:rPr>
                        <a:t>Carga Residual de Cáncer (RCB) </a:t>
                      </a:r>
                      <a:endParaRPr b="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t/>
                      </a:r>
                      <a:endParaRPr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rPr b="1" lang="es-CO" sz="1750" u="none" cap="none" strike="noStrike">
                          <a:latin typeface="Poppins"/>
                          <a:ea typeface="Poppins"/>
                          <a:cs typeface="Poppins"/>
                          <a:sym typeface="Poppins"/>
                        </a:rPr>
                        <a:t>   </a:t>
                      </a:r>
                      <a:r>
                        <a:rPr i="1" lang="es-CO" sz="1750" u="none" cap="none" strike="noStrike">
                          <a:latin typeface="Poppins"/>
                          <a:ea typeface="Poppins"/>
                          <a:cs typeface="Poppins"/>
                          <a:sym typeface="Poppins"/>
                        </a:rPr>
                        <a:t>Clase de Carga Residual de Cáncer (RCB)</a:t>
                      </a:r>
                      <a:endParaRPr b="1"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RCB-0 </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44 (30.6)</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t/>
                      </a:r>
                      <a:endParaRPr b="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RCB-1</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10 (6.94)</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4600">
                <a:tc>
                  <a:txBody>
                    <a:bodyPr/>
                    <a:lstStyle/>
                    <a:p>
                      <a:pPr indent="0" lvl="0" marL="0" marR="0" rtl="0" algn="l">
                        <a:lnSpc>
                          <a:spcPct val="100000"/>
                        </a:lnSpc>
                        <a:spcBef>
                          <a:spcPts val="0"/>
                        </a:spcBef>
                        <a:spcAft>
                          <a:spcPts val="0"/>
                        </a:spcAft>
                        <a:buClr>
                          <a:srgbClr val="000000"/>
                        </a:buClr>
                        <a:buSzPts val="1350"/>
                        <a:buFont typeface="Arial"/>
                        <a:buNone/>
                      </a:pPr>
                      <a:r>
                        <a:t/>
                      </a:r>
                      <a:endParaRPr b="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RCB-2</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70 (48.6)</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2325">
                <a:tc>
                  <a:txBody>
                    <a:bodyPr/>
                    <a:lstStyle/>
                    <a:p>
                      <a:pPr indent="0" lvl="0" marL="0" marR="0" rtl="0" algn="l">
                        <a:lnSpc>
                          <a:spcPct val="100000"/>
                        </a:lnSpc>
                        <a:spcBef>
                          <a:spcPts val="0"/>
                        </a:spcBef>
                        <a:spcAft>
                          <a:spcPts val="0"/>
                        </a:spcAft>
                        <a:buClr>
                          <a:srgbClr val="000000"/>
                        </a:buClr>
                        <a:buSzPts val="1350"/>
                        <a:buFont typeface="Arial"/>
                        <a:buNone/>
                      </a:pPr>
                      <a:r>
                        <a:t/>
                      </a:r>
                      <a:endParaRPr b="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RCB-3</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11 (7.64)</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66700">
                <a:tc>
                  <a:txBody>
                    <a:bodyPr/>
                    <a:lstStyle/>
                    <a:p>
                      <a:pPr indent="0" lvl="0" marL="0" marR="0" rtl="0" algn="l">
                        <a:lnSpc>
                          <a:spcPct val="100000"/>
                        </a:lnSpc>
                        <a:spcBef>
                          <a:spcPts val="0"/>
                        </a:spcBef>
                        <a:spcAft>
                          <a:spcPts val="0"/>
                        </a:spcAft>
                        <a:buClr>
                          <a:srgbClr val="000000"/>
                        </a:buClr>
                        <a:buSzPts val="1350"/>
                        <a:buFont typeface="Arial"/>
                        <a:buNone/>
                      </a:pPr>
                      <a:r>
                        <a:t/>
                      </a:r>
                      <a:endParaRPr b="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No data</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50"/>
                        <a:buFont typeface="Arial"/>
                        <a:buNone/>
                      </a:pPr>
                      <a:r>
                        <a:rPr i="1" lang="es-CO" sz="1750" u="none" cap="none" strike="noStrike">
                          <a:latin typeface="Poppins"/>
                          <a:ea typeface="Poppins"/>
                          <a:cs typeface="Poppins"/>
                          <a:sym typeface="Poppins"/>
                        </a:rPr>
                        <a:t>  9 (6.25)</a:t>
                      </a:r>
                      <a:endParaRPr i="1" sz="1750" u="none" cap="none" strike="noStrike">
                        <a:latin typeface="Poppins"/>
                        <a:ea typeface="Poppins"/>
                        <a:cs typeface="Poppins"/>
                        <a:sym typeface="Poppins"/>
                      </a:endParaRPr>
                    </a:p>
                  </a:txBody>
                  <a:tcPr marT="0" marB="0" marR="68575" marL="6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474" name="Google Shape;474;p49"/>
          <p:cNvSpPr txBox="1"/>
          <p:nvPr/>
        </p:nvSpPr>
        <p:spPr>
          <a:xfrm>
            <a:off x="534900" y="96300"/>
            <a:ext cx="11122200" cy="800400"/>
          </a:xfrm>
          <a:prstGeom prst="rect">
            <a:avLst/>
          </a:prstGeom>
          <a:noFill/>
          <a:ln>
            <a:noFill/>
          </a:ln>
        </p:spPr>
        <p:txBody>
          <a:bodyPr anchorCtr="0" anchor="t" bIns="91425" lIns="91425" spcFirstLastPara="1" rIns="91425" wrap="square" tIns="91425">
            <a:spAutoFit/>
          </a:bodyPr>
          <a:lstStyle/>
          <a:p>
            <a:pPr indent="0" lvl="0" marL="0" rtl="0" algn="ctr">
              <a:lnSpc>
                <a:spcPct val="107916"/>
              </a:lnSpc>
              <a:spcBef>
                <a:spcPts val="0"/>
              </a:spcBef>
              <a:spcAft>
                <a:spcPts val="800"/>
              </a:spcAft>
              <a:buClr>
                <a:srgbClr val="000000"/>
              </a:buClr>
              <a:buSzPts val="1800"/>
              <a:buFont typeface="Arial"/>
              <a:buNone/>
            </a:pPr>
            <a:r>
              <a:rPr b="1" lang="es-CO" sz="4000">
                <a:solidFill>
                  <a:schemeClr val="dk2"/>
                </a:solidFill>
                <a:latin typeface="Poppins"/>
                <a:ea typeface="Poppins"/>
                <a:cs typeface="Poppins"/>
                <a:sym typeface="Poppins"/>
              </a:rPr>
              <a:t>Datos de la Pieza </a:t>
            </a:r>
            <a:r>
              <a:rPr b="1" lang="es-CO" sz="4000">
                <a:solidFill>
                  <a:schemeClr val="dk2"/>
                </a:solidFill>
                <a:latin typeface="Poppins"/>
                <a:ea typeface="Poppins"/>
                <a:cs typeface="Poppins"/>
                <a:sym typeface="Poppins"/>
              </a:rPr>
              <a:t>Quirúrgica</a:t>
            </a:r>
            <a:endParaRPr b="0" i="0" sz="2100" u="none" cap="none" strike="noStrike">
              <a:solidFill>
                <a:schemeClr val="accent5"/>
              </a:solidFill>
              <a:latin typeface="Arial"/>
              <a:ea typeface="Arial"/>
              <a:cs typeface="Arial"/>
              <a:sym typeface="Arial"/>
            </a:endParaRPr>
          </a:p>
        </p:txBody>
      </p:sp>
      <p:sp>
        <p:nvSpPr>
          <p:cNvPr id="475" name="Google Shape;475;p49"/>
          <p:cNvSpPr/>
          <p:nvPr/>
        </p:nvSpPr>
        <p:spPr>
          <a:xfrm>
            <a:off x="6126075" y="1705525"/>
            <a:ext cx="5749800" cy="800400"/>
          </a:xfrm>
          <a:prstGeom prst="rect">
            <a:avLst/>
          </a:prstGeom>
          <a:noFill/>
          <a:ln cap="flat" cmpd="sng" w="38100">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highlight>
                <a:srgbClr val="783F04"/>
              </a:highlight>
              <a:latin typeface="Raleway"/>
              <a:ea typeface="Raleway"/>
              <a:cs typeface="Raleway"/>
              <a:sym typeface="Raleway"/>
            </a:endParaRPr>
          </a:p>
        </p:txBody>
      </p:sp>
      <p:sp>
        <p:nvSpPr>
          <p:cNvPr id="476" name="Google Shape;476;p49"/>
          <p:cNvSpPr/>
          <p:nvPr/>
        </p:nvSpPr>
        <p:spPr>
          <a:xfrm>
            <a:off x="6126075" y="2505925"/>
            <a:ext cx="5749800" cy="1066500"/>
          </a:xfrm>
          <a:prstGeom prst="rect">
            <a:avLst/>
          </a:prstGeom>
          <a:noFill/>
          <a:ln cap="flat" cmpd="sng" w="38100">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highlight>
                <a:srgbClr val="783F04"/>
              </a:highlight>
              <a:latin typeface="Raleway"/>
              <a:ea typeface="Raleway"/>
              <a:cs typeface="Raleway"/>
              <a:sym typeface="Raleway"/>
            </a:endParaRPr>
          </a:p>
        </p:txBody>
      </p:sp>
      <p:sp>
        <p:nvSpPr>
          <p:cNvPr id="477" name="Google Shape;477;p49"/>
          <p:cNvSpPr/>
          <p:nvPr/>
        </p:nvSpPr>
        <p:spPr>
          <a:xfrm>
            <a:off x="229175" y="5181650"/>
            <a:ext cx="11646900" cy="2667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78" name="Google Shape;478;p49"/>
          <p:cNvSpPr/>
          <p:nvPr/>
        </p:nvSpPr>
        <p:spPr>
          <a:xfrm>
            <a:off x="6126075" y="6239025"/>
            <a:ext cx="5749800" cy="266700"/>
          </a:xfrm>
          <a:prstGeom prst="rect">
            <a:avLst/>
          </a:prstGeom>
          <a:noFill/>
          <a:ln cap="flat" cmpd="sng" w="38100">
            <a:solidFill>
              <a:srgbClr val="E305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graphicFrame>
        <p:nvGraphicFramePr>
          <p:cNvPr id="484" name="Google Shape;484;p50"/>
          <p:cNvGraphicFramePr/>
          <p:nvPr/>
        </p:nvGraphicFramePr>
        <p:xfrm>
          <a:off x="322825" y="635625"/>
          <a:ext cx="3000000" cy="3000000"/>
        </p:xfrm>
        <a:graphic>
          <a:graphicData uri="http://schemas.openxmlformats.org/drawingml/2006/table">
            <a:tbl>
              <a:tblPr bandRow="1">
                <a:noFill/>
                <a:tableStyleId>{F8C5E890-9786-47CE-A73C-AC5EF4FB87A0}</a:tableStyleId>
              </a:tblPr>
              <a:tblGrid>
                <a:gridCol w="5429450"/>
                <a:gridCol w="4524525"/>
                <a:gridCol w="1531125"/>
              </a:tblGrid>
              <a:tr h="251750">
                <a:tc gridSpan="3">
                  <a:txBody>
                    <a:bodyPr/>
                    <a:lstStyle/>
                    <a:p>
                      <a:pPr indent="0" lvl="0" marL="0" marR="0" rtl="0" algn="ctr">
                        <a:lnSpc>
                          <a:spcPct val="100000"/>
                        </a:lnSpc>
                        <a:spcBef>
                          <a:spcPts val="0"/>
                        </a:spcBef>
                        <a:spcAft>
                          <a:spcPts val="0"/>
                        </a:spcAft>
                        <a:buClr>
                          <a:srgbClr val="000000"/>
                        </a:buClr>
                        <a:buSzPts val="950"/>
                        <a:buFont typeface="Arial"/>
                        <a:buNone/>
                      </a:pPr>
                      <a:r>
                        <a:rPr b="1" lang="es-CO" sz="1650" u="none" cap="none" strike="noStrike">
                          <a:latin typeface="Poppins"/>
                          <a:ea typeface="Poppins"/>
                          <a:cs typeface="Poppins"/>
                          <a:sym typeface="Poppins"/>
                        </a:rPr>
                        <a:t>Tipo de Tratamiento </a:t>
                      </a:r>
                      <a:endParaRPr sz="1650" u="none" cap="none" strike="noStrike">
                        <a:latin typeface="Poppins"/>
                        <a:ea typeface="Poppins"/>
                        <a:cs typeface="Poppins"/>
                        <a:sym typeface="Poppins"/>
                      </a:endParaRPr>
                    </a:p>
                  </a:txBody>
                  <a:tcPr marT="0" marB="0" marR="68575" marL="68575" anchor="ct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c hMerge="1"/>
              </a:tr>
              <a:tr h="257900">
                <a:tc>
                  <a:txBody>
                    <a:bodyPr/>
                    <a:lstStyle/>
                    <a:p>
                      <a:pPr indent="0" lvl="0" marL="0" marR="0" rtl="0" algn="l">
                        <a:lnSpc>
                          <a:spcPct val="100000"/>
                        </a:lnSpc>
                        <a:spcBef>
                          <a:spcPts val="0"/>
                        </a:spcBef>
                        <a:spcAft>
                          <a:spcPts val="0"/>
                        </a:spcAft>
                        <a:buClr>
                          <a:srgbClr val="000000"/>
                        </a:buClr>
                        <a:buSzPts val="950"/>
                        <a:buFont typeface="Arial"/>
                        <a:buNone/>
                      </a:pPr>
                      <a:r>
                        <a:rPr b="1" lang="es-CO" sz="1650" u="none" cap="none" strike="noStrike">
                          <a:latin typeface="Poppins"/>
                          <a:ea typeface="Poppins"/>
                          <a:cs typeface="Poppins"/>
                          <a:sym typeface="Poppins"/>
                        </a:rPr>
                        <a:t>Tratamiento inicial</a:t>
                      </a:r>
                      <a:r>
                        <a:rPr b="1" baseline="30000" lang="es-CO" sz="1650" u="none" cap="none" strike="noStrike">
                          <a:latin typeface="Poppins"/>
                          <a:ea typeface="Poppins"/>
                          <a:cs typeface="Poppins"/>
                          <a:sym typeface="Poppins"/>
                        </a:rPr>
                        <a:t>†</a:t>
                      </a:r>
                      <a:r>
                        <a:rPr b="1" lang="es-CO" sz="1650" u="none" cap="none" strike="noStrike">
                          <a:latin typeface="Poppins"/>
                          <a:ea typeface="Poppins"/>
                          <a:cs typeface="Poppins"/>
                          <a:sym typeface="Poppins"/>
                        </a:rPr>
                        <a:t>, n (%)</a:t>
                      </a:r>
                      <a:endParaRPr i="1" sz="16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950"/>
                        <a:buFont typeface="Arial"/>
                        <a:buNone/>
                      </a:pPr>
                      <a:r>
                        <a:rPr lang="es-CO" sz="1650" u="none" cap="none" strike="noStrike">
                          <a:latin typeface="Poppins"/>
                          <a:ea typeface="Poppins"/>
                          <a:cs typeface="Poppins"/>
                          <a:sym typeface="Poppins"/>
                        </a:rPr>
                        <a:t>Quimioterapia neoadyuvante</a:t>
                      </a:r>
                      <a:endParaRPr sz="16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00"/>
                        <a:buFont typeface="Arial"/>
                        <a:buNone/>
                      </a:pPr>
                      <a:r>
                        <a:rPr lang="es-CO" sz="1700" u="none" cap="none" strike="noStrike">
                          <a:latin typeface="Poppins"/>
                          <a:ea typeface="Poppins"/>
                          <a:cs typeface="Poppins"/>
                          <a:sym typeface="Poppins"/>
                        </a:rPr>
                        <a:t>144 (18.3)</a:t>
                      </a:r>
                      <a:endParaRPr i="1" sz="16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352800">
                <a:tc>
                  <a:txBody>
                    <a:bodyPr/>
                    <a:lstStyle/>
                    <a:p>
                      <a:pPr indent="0" lvl="0" marL="0" marR="0" rtl="0" algn="l">
                        <a:lnSpc>
                          <a:spcPct val="100000"/>
                        </a:lnSpc>
                        <a:spcBef>
                          <a:spcPts val="0"/>
                        </a:spcBef>
                        <a:spcAft>
                          <a:spcPts val="0"/>
                        </a:spcAft>
                        <a:buClr>
                          <a:srgbClr val="000000"/>
                        </a:buClr>
                        <a:buSzPts val="950"/>
                        <a:buFont typeface="Arial"/>
                        <a:buNone/>
                      </a:pPr>
                      <a:r>
                        <a:t/>
                      </a:r>
                      <a:endParaRPr sz="16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lang="es-CO" sz="1650">
                          <a:latin typeface="Poppins"/>
                          <a:ea typeface="Poppins"/>
                          <a:cs typeface="Poppins"/>
                          <a:sym typeface="Poppins"/>
                        </a:rPr>
                        <a:t>Cirugía</a:t>
                      </a:r>
                      <a:r>
                        <a:rPr lang="es-CO" sz="1650" u="none" cap="none" strike="noStrike">
                          <a:latin typeface="Poppins"/>
                          <a:ea typeface="Poppins"/>
                          <a:cs typeface="Poppins"/>
                          <a:sym typeface="Poppins"/>
                        </a:rPr>
                        <a:t> de Mama</a:t>
                      </a:r>
                      <a:endParaRPr sz="16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s-CO" sz="1700" u="none" cap="none" strike="noStrike">
                          <a:latin typeface="Poppins"/>
                          <a:ea typeface="Poppins"/>
                          <a:cs typeface="Poppins"/>
                          <a:sym typeface="Poppins"/>
                        </a:rPr>
                        <a:t>643 (81.7)</a:t>
                      </a:r>
                      <a:endParaRPr i="1" sz="16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352800">
                <a:tc gridSpan="2">
                  <a:txBody>
                    <a:bodyPr/>
                    <a:lstStyle/>
                    <a:p>
                      <a:pPr indent="0" lvl="0" marL="0" marR="0" rtl="0" algn="l">
                        <a:lnSpc>
                          <a:spcPct val="100000"/>
                        </a:lnSpc>
                        <a:spcBef>
                          <a:spcPts val="0"/>
                        </a:spcBef>
                        <a:spcAft>
                          <a:spcPts val="0"/>
                        </a:spcAft>
                        <a:buClr>
                          <a:srgbClr val="000000"/>
                        </a:buClr>
                        <a:buSzPts val="950"/>
                        <a:buFont typeface="Arial"/>
                        <a:buNone/>
                      </a:pPr>
                      <a:r>
                        <a:rPr b="1" lang="es-CO" sz="1650" u="none" cap="none" strike="noStrike">
                          <a:latin typeface="Poppins"/>
                          <a:ea typeface="Poppins"/>
                          <a:cs typeface="Poppins"/>
                          <a:sym typeface="Poppins"/>
                        </a:rPr>
                        <a:t>Esquema de quimioterapia neoadyuvante</a:t>
                      </a:r>
                      <a:r>
                        <a:rPr b="1" baseline="30000" lang="es-CO" sz="1650" u="none" cap="none" strike="noStrike">
                          <a:latin typeface="Poppins"/>
                          <a:ea typeface="Poppins"/>
                          <a:cs typeface="Poppins"/>
                          <a:sym typeface="Poppins"/>
                        </a:rPr>
                        <a:t>†</a:t>
                      </a:r>
                      <a:r>
                        <a:rPr b="1" lang="es-CO" sz="1650" u="none" cap="none" strike="noStrike">
                          <a:latin typeface="Poppins"/>
                          <a:ea typeface="Poppins"/>
                          <a:cs typeface="Poppins"/>
                          <a:sym typeface="Poppins"/>
                        </a:rPr>
                        <a:t>, n (%)</a:t>
                      </a:r>
                      <a:endParaRPr sz="16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hMerge="1"/>
                <a:tc>
                  <a:txBody>
                    <a:bodyPr/>
                    <a:lstStyle/>
                    <a:p>
                      <a:pPr indent="0" lvl="0" marL="0" marR="0" rtl="0" algn="l">
                        <a:lnSpc>
                          <a:spcPct val="100000"/>
                        </a:lnSpc>
                        <a:spcBef>
                          <a:spcPts val="0"/>
                        </a:spcBef>
                        <a:spcAft>
                          <a:spcPts val="0"/>
                        </a:spcAft>
                        <a:buClr>
                          <a:srgbClr val="000000"/>
                        </a:buClr>
                        <a:buSzPts val="1000"/>
                        <a:buFont typeface="Arial"/>
                        <a:buNone/>
                      </a:pPr>
                      <a:r>
                        <a:rPr b="1" lang="es-CO" sz="1700" u="none" cap="none" strike="noStrike">
                          <a:latin typeface="Poppins"/>
                          <a:ea typeface="Poppins"/>
                          <a:cs typeface="Poppins"/>
                          <a:sym typeface="Poppins"/>
                        </a:rPr>
                        <a:t>144 (18.3)</a:t>
                      </a:r>
                      <a:endParaRPr b="1" sz="170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335175">
                <a:tc>
                  <a:txBody>
                    <a:bodyPr/>
                    <a:lstStyle/>
                    <a:p>
                      <a:pPr indent="0" lvl="0" marL="0" marR="0" rtl="0" algn="l">
                        <a:lnSpc>
                          <a:spcPct val="100000"/>
                        </a:lnSpc>
                        <a:spcBef>
                          <a:spcPts val="0"/>
                        </a:spcBef>
                        <a:spcAft>
                          <a:spcPts val="0"/>
                        </a:spcAft>
                        <a:buClr>
                          <a:srgbClr val="000000"/>
                        </a:buClr>
                        <a:buSzPts val="950"/>
                        <a:buFont typeface="Arial"/>
                        <a:buNone/>
                      </a:pPr>
                      <a:r>
                        <a:rPr lang="es-CO" sz="1650" u="none" cap="none" strike="noStrike">
                          <a:latin typeface="Poppins"/>
                          <a:ea typeface="Poppins"/>
                          <a:cs typeface="Poppins"/>
                          <a:sym typeface="Poppins"/>
                        </a:rPr>
                        <a:t>   </a:t>
                      </a:r>
                      <a:endParaRPr i="1"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AC-T</a:t>
                      </a:r>
                      <a:endParaRPr i="1"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76 (52.8)</a:t>
                      </a:r>
                      <a:endParaRPr i="1" sz="1650" u="none" cap="none" strike="noStrike">
                        <a:latin typeface="Poppins"/>
                        <a:ea typeface="Poppins"/>
                        <a:cs typeface="Poppins"/>
                        <a:sym typeface="Poppins"/>
                      </a:endParaRPr>
                    </a:p>
                  </a:txBody>
                  <a:tcPr marT="0" marB="0" marR="68575" marL="68575"/>
                </a:tc>
              </a:tr>
              <a:tr h="251750">
                <a:tc>
                  <a:txBody>
                    <a:bodyPr/>
                    <a:lstStyle/>
                    <a:p>
                      <a:pPr indent="0" lvl="0" marL="0" marR="0" rtl="0" algn="l">
                        <a:lnSpc>
                          <a:spcPct val="100000"/>
                        </a:lnSpc>
                        <a:spcBef>
                          <a:spcPts val="0"/>
                        </a:spcBef>
                        <a:spcAft>
                          <a:spcPts val="0"/>
                        </a:spcAft>
                        <a:buClr>
                          <a:srgbClr val="000000"/>
                        </a:buClr>
                        <a:buSzPts val="950"/>
                        <a:buFont typeface="Arial"/>
                        <a:buNone/>
                      </a:pPr>
                      <a:r>
                        <a:t/>
                      </a:r>
                      <a:endParaRPr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AC-TH</a:t>
                      </a:r>
                      <a:endParaRPr i="1"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22 (15.3)</a:t>
                      </a:r>
                      <a:endParaRPr i="1" sz="1650" u="none" cap="none" strike="noStrike">
                        <a:latin typeface="Poppins"/>
                        <a:ea typeface="Poppins"/>
                        <a:cs typeface="Poppins"/>
                        <a:sym typeface="Poppins"/>
                      </a:endParaRPr>
                    </a:p>
                  </a:txBody>
                  <a:tcPr marT="0" marB="0" marR="68575" marL="68575"/>
                </a:tc>
              </a:tr>
              <a:tr h="251750">
                <a:tc>
                  <a:txBody>
                    <a:bodyPr/>
                    <a:lstStyle/>
                    <a:p>
                      <a:pPr indent="0" lvl="0" marL="0" marR="0" rtl="0" algn="l">
                        <a:lnSpc>
                          <a:spcPct val="100000"/>
                        </a:lnSpc>
                        <a:spcBef>
                          <a:spcPts val="0"/>
                        </a:spcBef>
                        <a:spcAft>
                          <a:spcPts val="0"/>
                        </a:spcAft>
                        <a:buClr>
                          <a:srgbClr val="000000"/>
                        </a:buClr>
                        <a:buSzPts val="950"/>
                        <a:buFont typeface="Arial"/>
                        <a:buNone/>
                      </a:pPr>
                      <a:r>
                        <a:t/>
                      </a:r>
                      <a:endParaRPr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TRAIN 2</a:t>
                      </a:r>
                      <a:endParaRPr i="1"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11 (7.64)</a:t>
                      </a:r>
                      <a:endParaRPr i="1" sz="1650" u="none" cap="none" strike="noStrike">
                        <a:latin typeface="Poppins"/>
                        <a:ea typeface="Poppins"/>
                        <a:cs typeface="Poppins"/>
                        <a:sym typeface="Poppins"/>
                      </a:endParaRPr>
                    </a:p>
                  </a:txBody>
                  <a:tcPr marT="0" marB="0" marR="68575" marL="68575"/>
                </a:tc>
              </a:tr>
              <a:tr h="251750">
                <a:tc>
                  <a:txBody>
                    <a:bodyPr/>
                    <a:lstStyle/>
                    <a:p>
                      <a:pPr indent="0" lvl="0" marL="0" marR="0" rtl="0" algn="l">
                        <a:lnSpc>
                          <a:spcPct val="100000"/>
                        </a:lnSpc>
                        <a:spcBef>
                          <a:spcPts val="0"/>
                        </a:spcBef>
                        <a:spcAft>
                          <a:spcPts val="0"/>
                        </a:spcAft>
                        <a:buClr>
                          <a:srgbClr val="000000"/>
                        </a:buClr>
                        <a:buSzPts val="950"/>
                        <a:buFont typeface="Arial"/>
                        <a:buNone/>
                      </a:pPr>
                      <a:r>
                        <a:t/>
                      </a:r>
                      <a:endParaRPr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AC-TC</a:t>
                      </a:r>
                      <a:endParaRPr i="1"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6 (4.17)</a:t>
                      </a:r>
                      <a:endParaRPr i="1" sz="1650" u="none" cap="none" strike="noStrike">
                        <a:latin typeface="Poppins"/>
                        <a:ea typeface="Poppins"/>
                        <a:cs typeface="Poppins"/>
                        <a:sym typeface="Poppins"/>
                      </a:endParaRPr>
                    </a:p>
                  </a:txBody>
                  <a:tcPr marT="0" marB="0" marR="68575" marL="68575"/>
                </a:tc>
              </a:tr>
              <a:tr h="251750">
                <a:tc>
                  <a:txBody>
                    <a:bodyPr/>
                    <a:lstStyle/>
                    <a:p>
                      <a:pPr indent="0" lvl="0" marL="0" marR="0" rtl="0" algn="l">
                        <a:lnSpc>
                          <a:spcPct val="100000"/>
                        </a:lnSpc>
                        <a:spcBef>
                          <a:spcPts val="0"/>
                        </a:spcBef>
                        <a:spcAft>
                          <a:spcPts val="0"/>
                        </a:spcAft>
                        <a:buClr>
                          <a:srgbClr val="000000"/>
                        </a:buClr>
                        <a:buSzPts val="950"/>
                        <a:buFont typeface="Arial"/>
                        <a:buNone/>
                      </a:pPr>
                      <a:r>
                        <a:t/>
                      </a:r>
                      <a:endParaRPr sz="16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lang="es-CO" sz="1650" u="none" cap="none" strike="noStrike">
                          <a:latin typeface="Poppins"/>
                          <a:ea typeface="Poppins"/>
                          <a:cs typeface="Poppins"/>
                          <a:sym typeface="Poppins"/>
                        </a:rPr>
                        <a:t> </a:t>
                      </a:r>
                      <a:r>
                        <a:rPr i="1" lang="es-CO" sz="1650" u="none" cap="none" strike="noStrike">
                          <a:latin typeface="Poppins"/>
                          <a:ea typeface="Poppins"/>
                          <a:cs typeface="Poppins"/>
                          <a:sym typeface="Poppins"/>
                        </a:rPr>
                        <a:t>Other</a:t>
                      </a:r>
                      <a:endParaRPr i="1" sz="16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29 (20.1)</a:t>
                      </a:r>
                      <a:endParaRPr i="1" sz="16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251750">
                <a:tc>
                  <a:txBody>
                    <a:bodyPr/>
                    <a:lstStyle/>
                    <a:p>
                      <a:pPr indent="0" lvl="0" marL="0" marR="0" rtl="0" algn="l">
                        <a:lnSpc>
                          <a:spcPct val="100000"/>
                        </a:lnSpc>
                        <a:spcBef>
                          <a:spcPts val="0"/>
                        </a:spcBef>
                        <a:spcAft>
                          <a:spcPts val="0"/>
                        </a:spcAft>
                        <a:buClr>
                          <a:srgbClr val="000000"/>
                        </a:buClr>
                        <a:buSzPts val="950"/>
                        <a:buFont typeface="Arial"/>
                        <a:buNone/>
                      </a:pPr>
                      <a:r>
                        <a:rPr b="1" lang="es-CO" sz="1650" u="none" cap="none" strike="noStrike">
                          <a:latin typeface="Poppins"/>
                          <a:ea typeface="Poppins"/>
                          <a:cs typeface="Poppins"/>
                          <a:sym typeface="Poppins"/>
                        </a:rPr>
                        <a:t>Tipo de </a:t>
                      </a:r>
                      <a:r>
                        <a:rPr b="1" lang="es-CO" sz="1650">
                          <a:latin typeface="Poppins"/>
                          <a:ea typeface="Poppins"/>
                          <a:cs typeface="Poppins"/>
                          <a:sym typeface="Poppins"/>
                        </a:rPr>
                        <a:t>cirugía</a:t>
                      </a:r>
                      <a:r>
                        <a:rPr b="1" lang="es-CO" sz="1650" u="none" cap="none" strike="noStrike">
                          <a:latin typeface="Poppins"/>
                          <a:ea typeface="Poppins"/>
                          <a:cs typeface="Poppins"/>
                          <a:sym typeface="Poppins"/>
                        </a:rPr>
                        <a:t> en la mama</a:t>
                      </a:r>
                      <a:r>
                        <a:rPr b="1" baseline="30000" lang="es-CO" sz="1650" u="none" cap="none" strike="noStrike">
                          <a:latin typeface="Poppins"/>
                          <a:ea typeface="Poppins"/>
                          <a:cs typeface="Poppins"/>
                          <a:sym typeface="Poppins"/>
                        </a:rPr>
                        <a:t>†</a:t>
                      </a:r>
                      <a:r>
                        <a:rPr b="1" lang="es-CO" sz="1650" u="none" cap="none" strike="noStrike">
                          <a:latin typeface="Poppins"/>
                          <a:ea typeface="Poppins"/>
                          <a:cs typeface="Poppins"/>
                          <a:sym typeface="Poppins"/>
                        </a:rPr>
                        <a:t>, n (%)</a:t>
                      </a:r>
                      <a:endParaRPr b="1" sz="16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950"/>
                        <a:buFont typeface="Arial"/>
                        <a:buNone/>
                      </a:pPr>
                      <a:r>
                        <a:t/>
                      </a:r>
                      <a:endParaRPr sz="16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950"/>
                        <a:buFont typeface="Arial"/>
                        <a:buNone/>
                      </a:pPr>
                      <a:r>
                        <a:t/>
                      </a:r>
                      <a:endParaRPr sz="16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352800">
                <a:tc>
                  <a:txBody>
                    <a:bodyPr/>
                    <a:lstStyle/>
                    <a:p>
                      <a:pPr indent="0" lvl="0" marL="0" marR="0" rtl="0" algn="l">
                        <a:lnSpc>
                          <a:spcPct val="100000"/>
                        </a:lnSpc>
                        <a:spcBef>
                          <a:spcPts val="0"/>
                        </a:spcBef>
                        <a:spcAft>
                          <a:spcPts val="0"/>
                        </a:spcAft>
                        <a:buClr>
                          <a:srgbClr val="000000"/>
                        </a:buClr>
                        <a:buSzPts val="950"/>
                        <a:buFont typeface="Arial"/>
                        <a:buNone/>
                      </a:pPr>
                      <a:r>
                        <a:rPr b="1" lang="es-CO" sz="1650" u="none" cap="none" strike="noStrike">
                          <a:latin typeface="Poppins"/>
                          <a:ea typeface="Poppins"/>
                          <a:cs typeface="Poppins"/>
                          <a:sym typeface="Poppins"/>
                        </a:rPr>
                        <a:t>   </a:t>
                      </a:r>
                      <a:endParaRPr b="1"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lang="es-CO" sz="1650" u="none" cap="none" strike="noStrike">
                          <a:latin typeface="Poppins"/>
                          <a:ea typeface="Poppins"/>
                          <a:cs typeface="Poppins"/>
                          <a:sym typeface="Poppins"/>
                        </a:rPr>
                        <a:t>Cirugía conservadora*</a:t>
                      </a:r>
                      <a:endParaRPr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00"/>
                        <a:buFont typeface="Arial"/>
                        <a:buNone/>
                      </a:pPr>
                      <a:r>
                        <a:rPr lang="es-CO" sz="1700" u="none" cap="none" strike="noStrike">
                          <a:latin typeface="Poppins"/>
                          <a:ea typeface="Poppins"/>
                          <a:cs typeface="Poppins"/>
                          <a:sym typeface="Poppins"/>
                        </a:rPr>
                        <a:t>584 (74.2)</a:t>
                      </a:r>
                      <a:endParaRPr sz="1700" u="none" cap="none" strike="noStrike">
                        <a:latin typeface="Poppins"/>
                        <a:ea typeface="Poppins"/>
                        <a:cs typeface="Poppins"/>
                        <a:sym typeface="Poppins"/>
                      </a:endParaRPr>
                    </a:p>
                  </a:txBody>
                  <a:tcPr marT="0" marB="0" marR="68575" marL="68575"/>
                </a:tc>
              </a:tr>
              <a:tr h="352800">
                <a:tc>
                  <a:txBody>
                    <a:bodyPr/>
                    <a:lstStyle/>
                    <a:p>
                      <a:pPr indent="0" lvl="0" marL="0" marR="0" rtl="0" algn="l">
                        <a:lnSpc>
                          <a:spcPct val="100000"/>
                        </a:lnSpc>
                        <a:spcBef>
                          <a:spcPts val="0"/>
                        </a:spcBef>
                        <a:spcAft>
                          <a:spcPts val="0"/>
                        </a:spcAft>
                        <a:buClr>
                          <a:srgbClr val="000000"/>
                        </a:buClr>
                        <a:buSzPts val="950"/>
                        <a:buFont typeface="Arial"/>
                        <a:buNone/>
                      </a:pPr>
                      <a:r>
                        <a:t/>
                      </a:r>
                      <a:endParaRPr b="1" sz="16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lang="es-CO" sz="1650">
                          <a:latin typeface="Poppins"/>
                          <a:ea typeface="Poppins"/>
                          <a:cs typeface="Poppins"/>
                          <a:sym typeface="Poppins"/>
                        </a:rPr>
                        <a:t>Mastectomía</a:t>
                      </a:r>
                      <a:endParaRPr sz="16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s-CO" sz="1700" u="none" cap="none" strike="noStrike">
                          <a:latin typeface="Poppins"/>
                          <a:ea typeface="Poppins"/>
                          <a:cs typeface="Poppins"/>
                          <a:sym typeface="Poppins"/>
                        </a:rPr>
                        <a:t>203 (25.8)</a:t>
                      </a:r>
                      <a:endParaRPr sz="170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257900">
                <a:tc>
                  <a:txBody>
                    <a:bodyPr/>
                    <a:lstStyle/>
                    <a:p>
                      <a:pPr indent="0" lvl="0" marL="0" marR="0" rtl="0" algn="l">
                        <a:lnSpc>
                          <a:spcPct val="100000"/>
                        </a:lnSpc>
                        <a:spcBef>
                          <a:spcPts val="0"/>
                        </a:spcBef>
                        <a:spcAft>
                          <a:spcPts val="0"/>
                        </a:spcAft>
                        <a:buClr>
                          <a:srgbClr val="000000"/>
                        </a:buClr>
                        <a:buSzPts val="950"/>
                        <a:buFont typeface="Arial"/>
                        <a:buNone/>
                      </a:pPr>
                      <a:r>
                        <a:rPr b="1" lang="es-CO" sz="1650" u="none" cap="none" strike="noStrike">
                          <a:latin typeface="Poppins"/>
                          <a:ea typeface="Poppins"/>
                          <a:cs typeface="Poppins"/>
                          <a:sym typeface="Poppins"/>
                        </a:rPr>
                        <a:t>Tipo de </a:t>
                      </a:r>
                      <a:r>
                        <a:rPr b="1" lang="es-CO" sz="1650">
                          <a:latin typeface="Poppins"/>
                          <a:ea typeface="Poppins"/>
                          <a:cs typeface="Poppins"/>
                          <a:sym typeface="Poppins"/>
                        </a:rPr>
                        <a:t>cirugía</a:t>
                      </a:r>
                      <a:r>
                        <a:rPr b="1" lang="es-CO" sz="1650" u="none" cap="none" strike="noStrike">
                          <a:latin typeface="Poppins"/>
                          <a:ea typeface="Poppins"/>
                          <a:cs typeface="Poppins"/>
                          <a:sym typeface="Poppins"/>
                        </a:rPr>
                        <a:t> axilar</a:t>
                      </a:r>
                      <a:r>
                        <a:rPr b="1" baseline="30000" lang="es-CO" sz="1650" u="none" cap="none" strike="noStrike">
                          <a:latin typeface="Poppins"/>
                          <a:ea typeface="Poppins"/>
                          <a:cs typeface="Poppins"/>
                          <a:sym typeface="Poppins"/>
                        </a:rPr>
                        <a:t>†</a:t>
                      </a:r>
                      <a:r>
                        <a:rPr b="1" lang="es-CO" sz="1650" u="none" cap="none" strike="noStrike">
                          <a:latin typeface="Poppins"/>
                          <a:ea typeface="Poppins"/>
                          <a:cs typeface="Poppins"/>
                          <a:sym typeface="Poppins"/>
                        </a:rPr>
                        <a:t>, n (%)</a:t>
                      </a:r>
                      <a:endParaRPr b="1" sz="16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950"/>
                        <a:buFont typeface="Arial"/>
                        <a:buNone/>
                      </a:pPr>
                      <a:r>
                        <a:t/>
                      </a:r>
                      <a:endParaRPr sz="16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00"/>
                        <a:buFont typeface="Arial"/>
                        <a:buNone/>
                      </a:pPr>
                      <a:r>
                        <a:t/>
                      </a:r>
                      <a:endParaRPr sz="17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352800">
                <a:tc>
                  <a:txBody>
                    <a:bodyPr/>
                    <a:lstStyle/>
                    <a:p>
                      <a:pPr indent="0" lvl="0" marL="0" marR="0" rtl="0" algn="l">
                        <a:lnSpc>
                          <a:spcPct val="100000"/>
                        </a:lnSpc>
                        <a:spcBef>
                          <a:spcPts val="0"/>
                        </a:spcBef>
                        <a:spcAft>
                          <a:spcPts val="0"/>
                        </a:spcAft>
                        <a:buClr>
                          <a:srgbClr val="000000"/>
                        </a:buClr>
                        <a:buSzPts val="950"/>
                        <a:buFont typeface="Arial"/>
                        <a:buNone/>
                      </a:pPr>
                      <a:r>
                        <a:t/>
                      </a:r>
                      <a:endParaRPr b="1"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lang="es-CO" sz="1650" u="none" cap="none" strike="noStrike">
                          <a:latin typeface="Poppins"/>
                          <a:ea typeface="Poppins"/>
                          <a:cs typeface="Poppins"/>
                          <a:sym typeface="Poppins"/>
                        </a:rPr>
                        <a:t>Solo Ganglio Centinela</a:t>
                      </a:r>
                      <a:endParaRPr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000"/>
                        <a:buFont typeface="Arial"/>
                        <a:buNone/>
                      </a:pPr>
                      <a:r>
                        <a:rPr lang="es-CO" sz="1700" u="none" cap="none" strike="noStrike">
                          <a:latin typeface="Poppins"/>
                          <a:ea typeface="Poppins"/>
                          <a:cs typeface="Poppins"/>
                          <a:sym typeface="Poppins"/>
                        </a:rPr>
                        <a:t>689 (87.5)</a:t>
                      </a:r>
                      <a:endParaRPr sz="1700" u="none" cap="none" strike="noStrike">
                        <a:latin typeface="Poppins"/>
                        <a:ea typeface="Poppins"/>
                        <a:cs typeface="Poppins"/>
                        <a:sym typeface="Poppins"/>
                      </a:endParaRPr>
                    </a:p>
                  </a:txBody>
                  <a:tcPr marT="0" marB="0" marR="68575" marL="68575"/>
                </a:tc>
              </a:tr>
              <a:tr h="503550">
                <a:tc>
                  <a:txBody>
                    <a:bodyPr/>
                    <a:lstStyle/>
                    <a:p>
                      <a:pPr indent="0" lvl="0" marL="0" marR="0" rtl="0" algn="l">
                        <a:lnSpc>
                          <a:spcPct val="100000"/>
                        </a:lnSpc>
                        <a:spcBef>
                          <a:spcPts val="0"/>
                        </a:spcBef>
                        <a:spcAft>
                          <a:spcPts val="0"/>
                        </a:spcAft>
                        <a:buClr>
                          <a:srgbClr val="000000"/>
                        </a:buClr>
                        <a:buSzPts val="950"/>
                        <a:buFont typeface="Arial"/>
                        <a:buNone/>
                      </a:pPr>
                      <a:r>
                        <a:t/>
                      </a:r>
                      <a:endParaRPr b="1" sz="16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lang="es-CO" sz="1650" u="none" cap="none" strike="noStrike">
                          <a:latin typeface="Poppins"/>
                          <a:ea typeface="Poppins"/>
                          <a:cs typeface="Poppins"/>
                          <a:sym typeface="Poppins"/>
                        </a:rPr>
                        <a:t>Ganglio Centinela + Vaciamiento Axilar</a:t>
                      </a:r>
                      <a:endParaRPr sz="16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s-CO" sz="1700" u="none" cap="none" strike="noStrike">
                          <a:latin typeface="Poppins"/>
                          <a:ea typeface="Poppins"/>
                          <a:cs typeface="Poppins"/>
                          <a:sym typeface="Poppins"/>
                        </a:rPr>
                        <a:t>98 (12.5)</a:t>
                      </a:r>
                      <a:endParaRPr sz="170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352800">
                <a:tc gridSpan="2">
                  <a:txBody>
                    <a:bodyPr/>
                    <a:lstStyle/>
                    <a:p>
                      <a:pPr indent="0" lvl="0" marL="0" marR="0" rtl="0" algn="l">
                        <a:lnSpc>
                          <a:spcPct val="100000"/>
                        </a:lnSpc>
                        <a:spcBef>
                          <a:spcPts val="0"/>
                        </a:spcBef>
                        <a:spcAft>
                          <a:spcPts val="0"/>
                        </a:spcAft>
                        <a:buClr>
                          <a:srgbClr val="000000"/>
                        </a:buClr>
                        <a:buSzPts val="950"/>
                        <a:buFont typeface="Arial"/>
                        <a:buNone/>
                      </a:pPr>
                      <a:r>
                        <a:rPr b="1" lang="es-CO" sz="1650" u="none" cap="none" strike="noStrike">
                          <a:latin typeface="Poppins"/>
                          <a:ea typeface="Poppins"/>
                          <a:cs typeface="Poppins"/>
                          <a:sym typeface="Poppins"/>
                        </a:rPr>
                        <a:t>Manejo del ganglio centinela positivo</a:t>
                      </a:r>
                      <a:r>
                        <a:rPr b="1" baseline="30000" lang="es-CO" sz="1650" u="none" cap="none" strike="noStrike">
                          <a:latin typeface="Poppins"/>
                          <a:ea typeface="Poppins"/>
                          <a:cs typeface="Poppins"/>
                          <a:sym typeface="Poppins"/>
                        </a:rPr>
                        <a:t>†</a:t>
                      </a:r>
                      <a:r>
                        <a:rPr b="1" lang="es-CO" sz="1650" u="none" cap="none" strike="noStrike">
                          <a:latin typeface="Poppins"/>
                          <a:ea typeface="Poppins"/>
                          <a:cs typeface="Poppins"/>
                          <a:sym typeface="Poppins"/>
                        </a:rPr>
                        <a:t>, n (%)</a:t>
                      </a:r>
                      <a:endParaRPr sz="16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hMerge="1"/>
                <a:tc>
                  <a:txBody>
                    <a:bodyPr/>
                    <a:lstStyle/>
                    <a:p>
                      <a:pPr indent="0" lvl="0" marL="0" marR="0" rtl="0" algn="l">
                        <a:lnSpc>
                          <a:spcPct val="100000"/>
                        </a:lnSpc>
                        <a:spcBef>
                          <a:spcPts val="0"/>
                        </a:spcBef>
                        <a:spcAft>
                          <a:spcPts val="0"/>
                        </a:spcAft>
                        <a:buClr>
                          <a:srgbClr val="000000"/>
                        </a:buClr>
                        <a:buSzPts val="1000"/>
                        <a:buFont typeface="Arial"/>
                        <a:buNone/>
                      </a:pPr>
                      <a:r>
                        <a:rPr b="1" lang="es-CO" sz="1700" u="none" cap="none" strike="noStrike">
                          <a:latin typeface="Poppins"/>
                          <a:ea typeface="Poppins"/>
                          <a:cs typeface="Poppins"/>
                          <a:sym typeface="Poppins"/>
                        </a:rPr>
                        <a:t>225 (28.1)</a:t>
                      </a:r>
                      <a:endParaRPr sz="17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335175">
                <a:tc>
                  <a:txBody>
                    <a:bodyPr/>
                    <a:lstStyle/>
                    <a:p>
                      <a:pPr indent="0" lvl="0" marL="0" marR="0" rtl="0" algn="l">
                        <a:lnSpc>
                          <a:spcPct val="100000"/>
                        </a:lnSpc>
                        <a:spcBef>
                          <a:spcPts val="0"/>
                        </a:spcBef>
                        <a:spcAft>
                          <a:spcPts val="0"/>
                        </a:spcAft>
                        <a:buClr>
                          <a:srgbClr val="000000"/>
                        </a:buClr>
                        <a:buSzPts val="950"/>
                        <a:buFont typeface="Arial"/>
                        <a:buNone/>
                      </a:pPr>
                      <a:r>
                        <a:rPr lang="es-CO" sz="1650" u="none" cap="none" strike="noStrike">
                          <a:latin typeface="Poppins"/>
                          <a:ea typeface="Poppins"/>
                          <a:cs typeface="Poppins"/>
                          <a:sym typeface="Poppins"/>
                        </a:rPr>
                        <a:t>  </a:t>
                      </a:r>
                      <a:r>
                        <a:rPr i="1" lang="es-CO" sz="1650" u="none" cap="none" strike="noStrike">
                          <a:latin typeface="Poppins"/>
                          <a:ea typeface="Poppins"/>
                          <a:cs typeface="Poppins"/>
                          <a:sym typeface="Poppins"/>
                        </a:rPr>
                        <a:t>Tipo de manejo </a:t>
                      </a:r>
                      <a:endParaRPr b="1"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Omisión de Vaciamiento axilar**</a:t>
                      </a:r>
                      <a:endParaRPr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126 (56.0)</a:t>
                      </a:r>
                      <a:endParaRPr i="1" sz="1650" u="none" cap="none" strike="noStrike">
                        <a:latin typeface="Poppins"/>
                        <a:ea typeface="Poppins"/>
                        <a:cs typeface="Poppins"/>
                        <a:sym typeface="Poppins"/>
                      </a:endParaRPr>
                    </a:p>
                  </a:txBody>
                  <a:tcPr marT="0" marB="0" marR="68575" marL="68575"/>
                </a:tc>
              </a:tr>
              <a:tr h="335175">
                <a:tc>
                  <a:txBody>
                    <a:bodyPr/>
                    <a:lstStyle/>
                    <a:p>
                      <a:pPr indent="0" lvl="0" marL="0" marR="0" rtl="0" algn="l">
                        <a:lnSpc>
                          <a:spcPct val="100000"/>
                        </a:lnSpc>
                        <a:spcBef>
                          <a:spcPts val="0"/>
                        </a:spcBef>
                        <a:spcAft>
                          <a:spcPts val="0"/>
                        </a:spcAft>
                        <a:buClr>
                          <a:srgbClr val="000000"/>
                        </a:buClr>
                        <a:buSzPts val="950"/>
                        <a:buFont typeface="Arial"/>
                        <a:buNone/>
                      </a:pPr>
                      <a:r>
                        <a:t/>
                      </a:r>
                      <a:endParaRPr b="1"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ALND (Vaciamiento axilar)</a:t>
                      </a:r>
                      <a:endParaRPr sz="16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98 (43.5)</a:t>
                      </a:r>
                      <a:endParaRPr i="1" sz="1650" u="none" cap="none" strike="noStrike">
                        <a:latin typeface="Poppins"/>
                        <a:ea typeface="Poppins"/>
                        <a:cs typeface="Poppins"/>
                        <a:sym typeface="Poppins"/>
                      </a:endParaRPr>
                    </a:p>
                  </a:txBody>
                  <a:tcPr marT="0" marB="0" marR="68575" marL="68575"/>
                </a:tc>
              </a:tr>
              <a:tr h="503550">
                <a:tc>
                  <a:txBody>
                    <a:bodyPr/>
                    <a:lstStyle/>
                    <a:p>
                      <a:pPr indent="0" lvl="0" marL="0" marR="0" rtl="0" algn="l">
                        <a:lnSpc>
                          <a:spcPct val="100000"/>
                        </a:lnSpc>
                        <a:spcBef>
                          <a:spcPts val="0"/>
                        </a:spcBef>
                        <a:spcAft>
                          <a:spcPts val="0"/>
                        </a:spcAft>
                        <a:buClr>
                          <a:srgbClr val="000000"/>
                        </a:buClr>
                        <a:buSzPts val="950"/>
                        <a:buFont typeface="Arial"/>
                        <a:buNone/>
                      </a:pPr>
                      <a:r>
                        <a:t/>
                      </a:r>
                      <a:endParaRPr b="1" sz="16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Paciente rechazó la disección axilar (ALND)***</a:t>
                      </a:r>
                      <a:endParaRPr i="1" sz="16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i="1" lang="es-CO" sz="1650" u="none" cap="none" strike="noStrike">
                          <a:latin typeface="Poppins"/>
                          <a:ea typeface="Poppins"/>
                          <a:cs typeface="Poppins"/>
                          <a:sym typeface="Poppins"/>
                        </a:rPr>
                        <a:t>  1 (0.44)</a:t>
                      </a:r>
                      <a:endParaRPr i="1" sz="16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bl>
          </a:graphicData>
        </a:graphic>
      </p:graphicFrame>
      <p:sp>
        <p:nvSpPr>
          <p:cNvPr id="485" name="Google Shape;485;p50"/>
          <p:cNvSpPr txBox="1"/>
          <p:nvPr/>
        </p:nvSpPr>
        <p:spPr>
          <a:xfrm>
            <a:off x="1027950" y="-8100"/>
            <a:ext cx="9791700" cy="747600"/>
          </a:xfrm>
          <a:prstGeom prst="rect">
            <a:avLst/>
          </a:prstGeom>
          <a:noFill/>
          <a:ln>
            <a:noFill/>
          </a:ln>
        </p:spPr>
        <p:txBody>
          <a:bodyPr anchorCtr="0" anchor="ctr" bIns="91425" lIns="91425" spcFirstLastPara="1" rIns="91425" wrap="square" tIns="91425">
            <a:noAutofit/>
          </a:bodyPr>
          <a:lstStyle/>
          <a:p>
            <a:pPr indent="0" lvl="0" marL="0" marR="0" rtl="0" algn="ctr">
              <a:lnSpc>
                <a:spcPct val="107916"/>
              </a:lnSpc>
              <a:spcBef>
                <a:spcPts val="0"/>
              </a:spcBef>
              <a:spcAft>
                <a:spcPts val="800"/>
              </a:spcAft>
              <a:buClr>
                <a:srgbClr val="000000"/>
              </a:buClr>
              <a:buSzPts val="2100"/>
              <a:buFont typeface="Arial"/>
              <a:buNone/>
            </a:pPr>
            <a:r>
              <a:rPr b="1" i="0" lang="es-CO" sz="3700" u="none" cap="none" strike="noStrike">
                <a:solidFill>
                  <a:schemeClr val="accent5"/>
                </a:solidFill>
                <a:latin typeface="Poppins"/>
                <a:ea typeface="Poppins"/>
                <a:cs typeface="Poppins"/>
                <a:sym typeface="Poppins"/>
              </a:rPr>
              <a:t>Tipos de tratamiento </a:t>
            </a:r>
            <a:r>
              <a:rPr b="0" i="0" lang="es-CO" sz="3700" u="none" cap="none" strike="noStrike">
                <a:solidFill>
                  <a:schemeClr val="accent5"/>
                </a:solidFill>
                <a:latin typeface="Poppins"/>
                <a:ea typeface="Poppins"/>
                <a:cs typeface="Poppins"/>
                <a:sym typeface="Poppins"/>
              </a:rPr>
              <a:t>administrados </a:t>
            </a:r>
            <a:endParaRPr b="0" i="0" sz="3700" u="none" cap="none" strike="noStrike">
              <a:solidFill>
                <a:schemeClr val="accent5"/>
              </a:solidFill>
              <a:latin typeface="Poppins"/>
              <a:ea typeface="Poppins"/>
              <a:cs typeface="Poppins"/>
              <a:sym typeface="Poppins"/>
            </a:endParaRPr>
          </a:p>
        </p:txBody>
      </p:sp>
      <p:sp>
        <p:nvSpPr>
          <p:cNvPr id="486" name="Google Shape;486;p50"/>
          <p:cNvSpPr/>
          <p:nvPr/>
        </p:nvSpPr>
        <p:spPr>
          <a:xfrm>
            <a:off x="322825" y="3204475"/>
            <a:ext cx="11485200" cy="5943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87" name="Google Shape;487;p50"/>
          <p:cNvSpPr/>
          <p:nvPr/>
        </p:nvSpPr>
        <p:spPr>
          <a:xfrm>
            <a:off x="5752275" y="4410650"/>
            <a:ext cx="6055800" cy="856500"/>
          </a:xfrm>
          <a:prstGeom prst="rect">
            <a:avLst/>
          </a:prstGeom>
          <a:noFill/>
          <a:ln cap="flat" cmpd="sng" w="38100">
            <a:solidFill>
              <a:srgbClr val="98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88" name="Google Shape;488;p50"/>
          <p:cNvSpPr/>
          <p:nvPr/>
        </p:nvSpPr>
        <p:spPr>
          <a:xfrm>
            <a:off x="5752275" y="1852050"/>
            <a:ext cx="6055800" cy="3351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89" name="Google Shape;489;p50"/>
          <p:cNvSpPr/>
          <p:nvPr/>
        </p:nvSpPr>
        <p:spPr>
          <a:xfrm>
            <a:off x="5752275" y="5619800"/>
            <a:ext cx="6055800" cy="3351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490" name="Google Shape;490;p50"/>
          <p:cNvSpPr/>
          <p:nvPr/>
        </p:nvSpPr>
        <p:spPr>
          <a:xfrm>
            <a:off x="322825" y="904950"/>
            <a:ext cx="11485200" cy="5943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sp>
        <p:nvSpPr>
          <p:cNvPr id="495" name="Google Shape;495;p51"/>
          <p:cNvSpPr txBox="1"/>
          <p:nvPr>
            <p:ph type="title"/>
          </p:nvPr>
        </p:nvSpPr>
        <p:spPr>
          <a:xfrm>
            <a:off x="351047" y="512275"/>
            <a:ext cx="11257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Poppins"/>
              <a:buNone/>
            </a:pPr>
            <a:r>
              <a:rPr lang="es-CO"/>
              <a:t>Datos Importantes</a:t>
            </a:r>
            <a:endParaRPr/>
          </a:p>
        </p:txBody>
      </p:sp>
      <p:sp>
        <p:nvSpPr>
          <p:cNvPr id="496" name="Google Shape;496;p51"/>
          <p:cNvSpPr txBox="1"/>
          <p:nvPr/>
        </p:nvSpPr>
        <p:spPr>
          <a:xfrm>
            <a:off x="137375" y="5096425"/>
            <a:ext cx="118305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1000"/>
              </a:spcBef>
              <a:spcAft>
                <a:spcPts val="0"/>
              </a:spcAft>
              <a:buSzPts val="1800"/>
              <a:buFont typeface="Poppins"/>
              <a:buChar char="●"/>
            </a:pPr>
            <a:r>
              <a:t/>
            </a:r>
            <a:endParaRPr/>
          </a:p>
        </p:txBody>
      </p:sp>
      <p:sp>
        <p:nvSpPr>
          <p:cNvPr id="497" name="Google Shape;497;p51"/>
          <p:cNvSpPr txBox="1"/>
          <p:nvPr/>
        </p:nvSpPr>
        <p:spPr>
          <a:xfrm>
            <a:off x="111200" y="1872025"/>
            <a:ext cx="11737500" cy="4930800"/>
          </a:xfrm>
          <a:prstGeom prst="rect">
            <a:avLst/>
          </a:prstGeom>
          <a:noFill/>
          <a:ln>
            <a:noFill/>
          </a:ln>
        </p:spPr>
        <p:txBody>
          <a:bodyPr anchorCtr="0" anchor="t" bIns="91425" lIns="91425" spcFirstLastPara="1" rIns="91425" wrap="square" tIns="91425">
            <a:spAutoFit/>
          </a:bodyPr>
          <a:lstStyle/>
          <a:p>
            <a:pPr indent="-387350" lvl="0" marL="457200" rtl="0" algn="l">
              <a:spcBef>
                <a:spcPts val="1000"/>
              </a:spcBef>
              <a:spcAft>
                <a:spcPts val="0"/>
              </a:spcAft>
              <a:buSzPts val="2500"/>
              <a:buFont typeface="Poppins"/>
              <a:buChar char="●"/>
            </a:pPr>
            <a:r>
              <a:rPr lang="es-CO" sz="2500">
                <a:highlight>
                  <a:schemeClr val="lt1"/>
                </a:highlight>
                <a:latin typeface="Poppins"/>
                <a:ea typeface="Poppins"/>
                <a:cs typeface="Poppins"/>
                <a:sym typeface="Poppins"/>
              </a:rPr>
              <a:t>Se realizó</a:t>
            </a:r>
            <a:r>
              <a:rPr b="1" lang="es-CO" sz="2500">
                <a:highlight>
                  <a:schemeClr val="lt1"/>
                </a:highlight>
                <a:latin typeface="Poppins"/>
                <a:ea typeface="Poppins"/>
                <a:cs typeface="Poppins"/>
                <a:sym typeface="Poppins"/>
              </a:rPr>
              <a:t> </a:t>
            </a:r>
            <a:r>
              <a:rPr b="1" lang="es-CO" sz="2500">
                <a:solidFill>
                  <a:schemeClr val="accent5"/>
                </a:solidFill>
                <a:highlight>
                  <a:schemeClr val="lt1"/>
                </a:highlight>
                <a:latin typeface="Poppins"/>
                <a:ea typeface="Poppins"/>
                <a:cs typeface="Poppins"/>
                <a:sym typeface="Poppins"/>
              </a:rPr>
              <a:t>omisión de ALND</a:t>
            </a:r>
            <a:r>
              <a:rPr lang="es-CO" sz="2500">
                <a:highlight>
                  <a:schemeClr val="lt1"/>
                </a:highlight>
                <a:latin typeface="Poppins"/>
                <a:ea typeface="Poppins"/>
                <a:cs typeface="Poppins"/>
                <a:sym typeface="Poppins"/>
              </a:rPr>
              <a:t> en el </a:t>
            </a:r>
            <a:r>
              <a:rPr b="1" lang="es-CO" sz="2500">
                <a:solidFill>
                  <a:schemeClr val="accent5"/>
                </a:solidFill>
                <a:highlight>
                  <a:schemeClr val="lt1"/>
                </a:highlight>
                <a:latin typeface="Poppins"/>
                <a:ea typeface="Poppins"/>
                <a:cs typeface="Poppins"/>
                <a:sym typeface="Poppins"/>
              </a:rPr>
              <a:t>56% (n=126) </a:t>
            </a:r>
            <a:r>
              <a:rPr lang="es-CO" sz="2500">
                <a:highlight>
                  <a:schemeClr val="lt1"/>
                </a:highlight>
                <a:latin typeface="Poppins"/>
                <a:ea typeface="Poppins"/>
                <a:cs typeface="Poppins"/>
                <a:sym typeface="Poppins"/>
              </a:rPr>
              <a:t>de las pacientes con </a:t>
            </a:r>
            <a:r>
              <a:rPr i="1" lang="es-CO" sz="2500">
                <a:highlight>
                  <a:schemeClr val="lt1"/>
                </a:highlight>
                <a:latin typeface="Poppins"/>
                <a:ea typeface="Poppins"/>
                <a:cs typeface="Poppins"/>
                <a:sym typeface="Poppins"/>
              </a:rPr>
              <a:t>SLN positivo en el grupo Upfront SLND. </a:t>
            </a:r>
            <a:endParaRPr i="1" sz="2500">
              <a:highlight>
                <a:schemeClr val="lt1"/>
              </a:highlight>
              <a:latin typeface="Poppins"/>
              <a:ea typeface="Poppins"/>
              <a:cs typeface="Poppins"/>
              <a:sym typeface="Poppins"/>
            </a:endParaRPr>
          </a:p>
          <a:p>
            <a:pPr indent="0" lvl="0" marL="457200" rtl="0" algn="l">
              <a:spcBef>
                <a:spcPts val="1000"/>
              </a:spcBef>
              <a:spcAft>
                <a:spcPts val="0"/>
              </a:spcAft>
              <a:buNone/>
            </a:pPr>
            <a:r>
              <a:t/>
            </a:r>
            <a:endParaRPr i="1" sz="2500">
              <a:highlight>
                <a:schemeClr val="lt1"/>
              </a:highlight>
              <a:latin typeface="Poppins"/>
              <a:ea typeface="Poppins"/>
              <a:cs typeface="Poppins"/>
              <a:sym typeface="Poppins"/>
            </a:endParaRPr>
          </a:p>
          <a:p>
            <a:pPr indent="-387350" lvl="0" marL="457200" rtl="0" algn="l">
              <a:spcBef>
                <a:spcPts val="1000"/>
              </a:spcBef>
              <a:spcAft>
                <a:spcPts val="0"/>
              </a:spcAft>
              <a:buSzPts val="2500"/>
              <a:buFont typeface="Poppins"/>
              <a:buChar char="●"/>
            </a:pPr>
            <a:r>
              <a:rPr lang="es-CO" sz="2500">
                <a:highlight>
                  <a:schemeClr val="lt1"/>
                </a:highlight>
                <a:latin typeface="Poppins"/>
                <a:ea typeface="Poppins"/>
                <a:cs typeface="Poppins"/>
                <a:sym typeface="Poppins"/>
              </a:rPr>
              <a:t>99 (43.5%) tenían indicación de ALND, pero solo se realizó en 98, porque una paciente no aceptó la realización del procedimiento</a:t>
            </a:r>
            <a:endParaRPr sz="2500">
              <a:highlight>
                <a:schemeClr val="lt1"/>
              </a:highlight>
              <a:latin typeface="Poppins"/>
              <a:ea typeface="Poppins"/>
              <a:cs typeface="Poppins"/>
              <a:sym typeface="Poppins"/>
            </a:endParaRPr>
          </a:p>
          <a:p>
            <a:pPr indent="0" lvl="0" marL="0" rtl="0" algn="l">
              <a:spcBef>
                <a:spcPts val="1000"/>
              </a:spcBef>
              <a:spcAft>
                <a:spcPts val="0"/>
              </a:spcAft>
              <a:buNone/>
            </a:pPr>
            <a:r>
              <a:rPr lang="es-CO" sz="2500">
                <a:highlight>
                  <a:schemeClr val="lt1"/>
                </a:highlight>
                <a:latin typeface="Poppins"/>
                <a:ea typeface="Poppins"/>
                <a:cs typeface="Poppins"/>
                <a:sym typeface="Poppins"/>
              </a:rPr>
              <a:t>De las </a:t>
            </a:r>
            <a:r>
              <a:rPr b="1" lang="es-CO" sz="2500">
                <a:highlight>
                  <a:schemeClr val="lt1"/>
                </a:highlight>
                <a:latin typeface="Poppins"/>
                <a:ea typeface="Poppins"/>
                <a:cs typeface="Poppins"/>
                <a:sym typeface="Poppins"/>
              </a:rPr>
              <a:t>98</a:t>
            </a:r>
            <a:r>
              <a:rPr lang="es-CO" sz="2500">
                <a:highlight>
                  <a:schemeClr val="lt1"/>
                </a:highlight>
                <a:latin typeface="Poppins"/>
                <a:ea typeface="Poppins"/>
                <a:cs typeface="Poppins"/>
                <a:sym typeface="Poppins"/>
              </a:rPr>
              <a:t> pacientes sometidas a ALND:</a:t>
            </a:r>
            <a:endParaRPr sz="2500">
              <a:highlight>
                <a:schemeClr val="lt1"/>
              </a:highlight>
              <a:latin typeface="Poppins"/>
              <a:ea typeface="Poppins"/>
              <a:cs typeface="Poppins"/>
              <a:sym typeface="Poppins"/>
            </a:endParaRPr>
          </a:p>
          <a:p>
            <a:pPr indent="-387350" lvl="0" marL="457200" rtl="0" algn="l">
              <a:spcBef>
                <a:spcPts val="1000"/>
              </a:spcBef>
              <a:spcAft>
                <a:spcPts val="0"/>
              </a:spcAft>
              <a:buSzPts val="2500"/>
              <a:buFont typeface="Poppins"/>
              <a:buChar char="●"/>
            </a:pPr>
            <a:r>
              <a:rPr b="1" lang="es-CO" sz="2500">
                <a:highlight>
                  <a:schemeClr val="lt1"/>
                </a:highlight>
                <a:latin typeface="Poppins"/>
                <a:ea typeface="Poppins"/>
                <a:cs typeface="Poppins"/>
                <a:sym typeface="Poppins"/>
              </a:rPr>
              <a:t>80.6% (n = 79) del grupo Upfront SLNB</a:t>
            </a:r>
            <a:endParaRPr b="1" sz="2500">
              <a:highlight>
                <a:schemeClr val="lt1"/>
              </a:highlight>
              <a:latin typeface="Poppins"/>
              <a:ea typeface="Poppins"/>
              <a:cs typeface="Poppins"/>
              <a:sym typeface="Poppins"/>
            </a:endParaRPr>
          </a:p>
          <a:p>
            <a:pPr indent="0" lvl="0" marL="0" rtl="0" algn="l">
              <a:spcBef>
                <a:spcPts val="1000"/>
              </a:spcBef>
              <a:spcAft>
                <a:spcPts val="0"/>
              </a:spcAft>
              <a:buNone/>
            </a:pPr>
            <a:r>
              <a:rPr lang="es-CO" sz="2500">
                <a:highlight>
                  <a:schemeClr val="lt1"/>
                </a:highlight>
                <a:latin typeface="Poppins"/>
                <a:ea typeface="Poppins"/>
                <a:cs typeface="Poppins"/>
                <a:sym typeface="Poppins"/>
              </a:rPr>
              <a:t>54.4% (n = 43)  ganglios positivos en la ALND.</a:t>
            </a:r>
            <a:endParaRPr sz="2500">
              <a:highlight>
                <a:schemeClr val="lt1"/>
              </a:highlight>
              <a:latin typeface="Poppins"/>
              <a:ea typeface="Poppins"/>
              <a:cs typeface="Poppins"/>
              <a:sym typeface="Poppins"/>
            </a:endParaRPr>
          </a:p>
          <a:p>
            <a:pPr indent="-387350" lvl="0" marL="457200" rtl="0" algn="l">
              <a:spcBef>
                <a:spcPts val="1000"/>
              </a:spcBef>
              <a:spcAft>
                <a:spcPts val="0"/>
              </a:spcAft>
              <a:buSzPts val="2500"/>
              <a:buFont typeface="Poppins"/>
              <a:buChar char="●"/>
            </a:pPr>
            <a:r>
              <a:rPr b="1" lang="es-CO" sz="2500">
                <a:highlight>
                  <a:schemeClr val="lt1"/>
                </a:highlight>
                <a:latin typeface="Poppins"/>
                <a:ea typeface="Poppins"/>
                <a:cs typeface="Poppins"/>
                <a:sym typeface="Poppins"/>
              </a:rPr>
              <a:t>19.4% (n = 19) del grupo post-NACT SLNB</a:t>
            </a:r>
            <a:endParaRPr b="1" sz="2500">
              <a:highlight>
                <a:schemeClr val="lt1"/>
              </a:highlight>
              <a:latin typeface="Poppins"/>
              <a:ea typeface="Poppins"/>
              <a:cs typeface="Poppins"/>
              <a:sym typeface="Poppins"/>
            </a:endParaRPr>
          </a:p>
          <a:p>
            <a:pPr indent="0" lvl="0" marL="0" rtl="0" algn="l">
              <a:spcBef>
                <a:spcPts val="1000"/>
              </a:spcBef>
              <a:spcAft>
                <a:spcPts val="0"/>
              </a:spcAft>
              <a:buNone/>
            </a:pPr>
            <a:r>
              <a:rPr lang="es-CO" sz="2500">
                <a:highlight>
                  <a:schemeClr val="lt1"/>
                </a:highlight>
                <a:latin typeface="Poppins"/>
                <a:ea typeface="Poppins"/>
                <a:cs typeface="Poppins"/>
                <a:sym typeface="Poppins"/>
              </a:rPr>
              <a:t>26.3% (n = 5)  ganglios positivos en la ALND.</a:t>
            </a:r>
            <a:endParaRPr sz="2500">
              <a:highlight>
                <a:schemeClr val="lt1"/>
              </a:highlight>
              <a:latin typeface="Poppins"/>
              <a:ea typeface="Poppins"/>
              <a:cs typeface="Poppins"/>
              <a:sym typeface="Poppi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graphicFrame>
        <p:nvGraphicFramePr>
          <p:cNvPr id="503" name="Google Shape;503;p52"/>
          <p:cNvGraphicFramePr/>
          <p:nvPr/>
        </p:nvGraphicFramePr>
        <p:xfrm>
          <a:off x="296938" y="2433225"/>
          <a:ext cx="3000000" cy="3000000"/>
        </p:xfrm>
        <a:graphic>
          <a:graphicData uri="http://schemas.openxmlformats.org/drawingml/2006/table">
            <a:tbl>
              <a:tblPr bandRow="1">
                <a:noFill/>
                <a:tableStyleId>{F8C5E890-9786-47CE-A73C-AC5EF4FB87A0}</a:tableStyleId>
              </a:tblPr>
              <a:tblGrid>
                <a:gridCol w="5290500"/>
                <a:gridCol w="4858100"/>
                <a:gridCol w="1561025"/>
              </a:tblGrid>
              <a:tr h="235200">
                <a:tc>
                  <a:txBody>
                    <a:bodyPr/>
                    <a:lstStyle/>
                    <a:p>
                      <a:pPr indent="0" lvl="0" marL="0" marR="0" rtl="0" algn="l">
                        <a:lnSpc>
                          <a:spcPct val="100000"/>
                        </a:lnSpc>
                        <a:spcBef>
                          <a:spcPts val="0"/>
                        </a:spcBef>
                        <a:spcAft>
                          <a:spcPts val="0"/>
                        </a:spcAft>
                        <a:buClr>
                          <a:srgbClr val="000000"/>
                        </a:buClr>
                        <a:buSzPts val="950"/>
                        <a:buFont typeface="Arial"/>
                        <a:buNone/>
                      </a:pPr>
                      <a:r>
                        <a:rPr b="1" lang="es-CO" sz="1250" u="none" cap="none" strike="noStrike">
                          <a:latin typeface="Poppins"/>
                          <a:ea typeface="Poppins"/>
                          <a:cs typeface="Poppins"/>
                          <a:sym typeface="Poppins"/>
                        </a:rPr>
                        <a:t>Terapia adyuvante sistémica</a:t>
                      </a:r>
                      <a:r>
                        <a:rPr b="1" baseline="30000" lang="es-CO" sz="1250" u="none" cap="none" strike="noStrike">
                          <a:latin typeface="Poppins"/>
                          <a:ea typeface="Poppins"/>
                          <a:cs typeface="Poppins"/>
                          <a:sym typeface="Poppins"/>
                        </a:rPr>
                        <a:t>†</a:t>
                      </a:r>
                      <a:r>
                        <a:rPr b="1" lang="es-CO" sz="1250" u="none" cap="none" strike="noStrike">
                          <a:latin typeface="Poppins"/>
                          <a:ea typeface="Poppins"/>
                          <a:cs typeface="Poppins"/>
                          <a:sym typeface="Poppins"/>
                        </a:rPr>
                        <a:t>, n (%)</a:t>
                      </a:r>
                      <a:endParaRPr b="1" sz="12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950"/>
                        <a:buFont typeface="Arial"/>
                        <a:buNone/>
                      </a:pPr>
                      <a:r>
                        <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00"/>
                        <a:buFont typeface="Arial"/>
                        <a:buNone/>
                      </a:pPr>
                      <a:r>
                        <a:rPr b="1" lang="es-CO" sz="1600" u="none" cap="none" strike="noStrike">
                          <a:latin typeface="Poppins"/>
                          <a:ea typeface="Poppins"/>
                          <a:cs typeface="Poppins"/>
                          <a:sym typeface="Poppins"/>
                        </a:rPr>
                        <a:t>303 (38.5)</a:t>
                      </a:r>
                      <a:endParaRPr b="1" sz="160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175700">
                <a:tc>
                  <a:txBody>
                    <a:bodyPr/>
                    <a:lstStyle/>
                    <a:p>
                      <a:pPr indent="0" lvl="0" marL="0" marR="0" rtl="0" algn="l">
                        <a:lnSpc>
                          <a:spcPct val="100000"/>
                        </a:lnSpc>
                        <a:spcBef>
                          <a:spcPts val="0"/>
                        </a:spcBef>
                        <a:spcAft>
                          <a:spcPts val="0"/>
                        </a:spcAft>
                        <a:buClr>
                          <a:srgbClr val="000000"/>
                        </a:buClr>
                        <a:buSzPts val="950"/>
                        <a:buFont typeface="Arial"/>
                        <a:buNone/>
                      </a:pPr>
                      <a:r>
                        <a:t/>
                      </a:r>
                      <a:endParaRPr i="1" sz="12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Solo quimioterapia</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217 (71.6)</a:t>
                      </a:r>
                      <a:endParaRPr i="1" sz="1550" u="none" cap="none" strike="noStrike">
                        <a:latin typeface="Poppins"/>
                        <a:ea typeface="Poppins"/>
                        <a:cs typeface="Poppins"/>
                        <a:sym typeface="Poppins"/>
                      </a:endParaRPr>
                    </a:p>
                  </a:txBody>
                  <a:tcPr marT="0" marB="0" marR="68575" marL="68575"/>
                </a:tc>
              </a:tr>
              <a:tr h="175700">
                <a:tc>
                  <a:txBody>
                    <a:bodyPr/>
                    <a:lstStyle/>
                    <a:p>
                      <a:pPr indent="0" lvl="0" marL="0" marR="0" rtl="0" algn="l">
                        <a:lnSpc>
                          <a:spcPct val="100000"/>
                        </a:lnSpc>
                        <a:spcBef>
                          <a:spcPts val="0"/>
                        </a:spcBef>
                        <a:spcAft>
                          <a:spcPts val="0"/>
                        </a:spcAft>
                        <a:buClr>
                          <a:srgbClr val="000000"/>
                        </a:buClr>
                        <a:buSzPts val="950"/>
                        <a:buFont typeface="Arial"/>
                        <a:buNone/>
                      </a:pPr>
                      <a:r>
                        <a:t/>
                      </a:r>
                      <a:endParaRPr sz="12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Quimioterapia + terapia target </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17 (5.61)</a:t>
                      </a:r>
                      <a:endParaRPr i="1" sz="1550" u="none" cap="none" strike="noStrike">
                        <a:latin typeface="Poppins"/>
                        <a:ea typeface="Poppins"/>
                        <a:cs typeface="Poppins"/>
                        <a:sym typeface="Poppins"/>
                      </a:endParaRPr>
                    </a:p>
                  </a:txBody>
                  <a:tcPr marT="0" marB="0" marR="68575" marL="68575"/>
                </a:tc>
              </a:tr>
              <a:tr h="175700">
                <a:tc>
                  <a:txBody>
                    <a:bodyPr/>
                    <a:lstStyle/>
                    <a:p>
                      <a:pPr indent="0" lvl="0" marL="0" marR="0" rtl="0" algn="l">
                        <a:lnSpc>
                          <a:spcPct val="100000"/>
                        </a:lnSpc>
                        <a:spcBef>
                          <a:spcPts val="0"/>
                        </a:spcBef>
                        <a:spcAft>
                          <a:spcPts val="0"/>
                        </a:spcAft>
                        <a:buClr>
                          <a:srgbClr val="000000"/>
                        </a:buClr>
                        <a:buSzPts val="950"/>
                        <a:buFont typeface="Arial"/>
                        <a:buNone/>
                      </a:pPr>
                      <a:r>
                        <a:t/>
                      </a:r>
                      <a:endParaRPr sz="12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Solo terapia target</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36 (11.8)</a:t>
                      </a:r>
                      <a:endParaRPr i="1" sz="1550" u="none" cap="none" strike="noStrike">
                        <a:latin typeface="Poppins"/>
                        <a:ea typeface="Poppins"/>
                        <a:cs typeface="Poppins"/>
                        <a:sym typeface="Poppins"/>
                      </a:endParaRPr>
                    </a:p>
                  </a:txBody>
                  <a:tcPr marT="0" marB="0" marR="68575" marL="68575"/>
                </a:tc>
              </a:tr>
              <a:tr h="175700">
                <a:tc>
                  <a:txBody>
                    <a:bodyPr/>
                    <a:lstStyle/>
                    <a:p>
                      <a:pPr indent="0" lvl="0" marL="0" marR="0" rtl="0" algn="l">
                        <a:lnSpc>
                          <a:spcPct val="100000"/>
                        </a:lnSpc>
                        <a:spcBef>
                          <a:spcPts val="0"/>
                        </a:spcBef>
                        <a:spcAft>
                          <a:spcPts val="0"/>
                        </a:spcAft>
                        <a:buClr>
                          <a:srgbClr val="000000"/>
                        </a:buClr>
                        <a:buSzPts val="950"/>
                        <a:buFont typeface="Arial"/>
                        <a:buNone/>
                      </a:pPr>
                      <a:r>
                        <a:t/>
                      </a:r>
                      <a:endParaRPr sz="12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Otros</a:t>
                      </a:r>
                      <a:endParaRPr i="1"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33 (10.9)</a:t>
                      </a:r>
                      <a:endParaRPr i="1" sz="15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184975">
                <a:tc>
                  <a:txBody>
                    <a:bodyPr/>
                    <a:lstStyle/>
                    <a:p>
                      <a:pPr indent="0" lvl="0" marL="0" marR="0" rtl="0" algn="l">
                        <a:lnSpc>
                          <a:spcPct val="100000"/>
                        </a:lnSpc>
                        <a:spcBef>
                          <a:spcPts val="0"/>
                        </a:spcBef>
                        <a:spcAft>
                          <a:spcPts val="0"/>
                        </a:spcAft>
                        <a:buClr>
                          <a:srgbClr val="000000"/>
                        </a:buClr>
                        <a:buSzPts val="950"/>
                        <a:buFont typeface="Arial"/>
                        <a:buNone/>
                      </a:pPr>
                      <a:r>
                        <a:rPr b="1" lang="es-CO" sz="1250" u="none" cap="none" strike="noStrike">
                          <a:latin typeface="Poppins"/>
                          <a:ea typeface="Poppins"/>
                          <a:cs typeface="Poppins"/>
                          <a:sym typeface="Poppins"/>
                        </a:rPr>
                        <a:t>Terapia endocrina adyuvante,</a:t>
                      </a:r>
                      <a:r>
                        <a:rPr b="1" baseline="30000" lang="es-CO" sz="1250" u="none" cap="none" strike="noStrike">
                          <a:latin typeface="Poppins"/>
                          <a:ea typeface="Poppins"/>
                          <a:cs typeface="Poppins"/>
                          <a:sym typeface="Poppins"/>
                        </a:rPr>
                        <a:t> †</a:t>
                      </a:r>
                      <a:r>
                        <a:rPr b="1" lang="es-CO" sz="1250" u="none" cap="none" strike="noStrike">
                          <a:latin typeface="Poppins"/>
                          <a:ea typeface="Poppins"/>
                          <a:cs typeface="Poppins"/>
                          <a:sym typeface="Poppins"/>
                        </a:rPr>
                        <a:t> n (%)</a:t>
                      </a:r>
                      <a:endParaRPr b="1" sz="12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950"/>
                        <a:buFont typeface="Arial"/>
                        <a:buNone/>
                      </a:pPr>
                      <a:r>
                        <a:t/>
                      </a:r>
                      <a:endParaRPr b="1"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00"/>
                        <a:buFont typeface="Arial"/>
                        <a:buNone/>
                      </a:pPr>
                      <a:r>
                        <a:rPr b="1" lang="es-CO" sz="1600" u="none" cap="none" strike="noStrike">
                          <a:latin typeface="Poppins"/>
                          <a:ea typeface="Poppins"/>
                          <a:cs typeface="Poppins"/>
                          <a:sym typeface="Poppins"/>
                        </a:rPr>
                        <a:t>682 (86.7)</a:t>
                      </a:r>
                      <a:endParaRPr b="1" sz="160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175700">
                <a:tc>
                  <a:txBody>
                    <a:bodyPr/>
                    <a:lstStyle/>
                    <a:p>
                      <a:pPr indent="0" lvl="0" marL="0" marR="0" rtl="0" algn="l">
                        <a:lnSpc>
                          <a:spcPct val="100000"/>
                        </a:lnSpc>
                        <a:spcBef>
                          <a:spcPts val="0"/>
                        </a:spcBef>
                        <a:spcAft>
                          <a:spcPts val="0"/>
                        </a:spcAft>
                        <a:buClr>
                          <a:srgbClr val="000000"/>
                        </a:buClr>
                        <a:buSzPts val="950"/>
                        <a:buFont typeface="Arial"/>
                        <a:buNone/>
                      </a:pPr>
                      <a:r>
                        <a:t/>
                      </a:r>
                      <a:endParaRPr sz="12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Tamoxifeno</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269 (39.4)</a:t>
                      </a:r>
                      <a:endParaRPr i="1" sz="1550" u="none" cap="none" strike="noStrike">
                        <a:latin typeface="Poppins"/>
                        <a:ea typeface="Poppins"/>
                        <a:cs typeface="Poppins"/>
                        <a:sym typeface="Poppins"/>
                      </a:endParaRPr>
                    </a:p>
                  </a:txBody>
                  <a:tcPr marT="0" marB="0" marR="68575" marL="68575"/>
                </a:tc>
              </a:tr>
              <a:tr h="175700">
                <a:tc>
                  <a:txBody>
                    <a:bodyPr/>
                    <a:lstStyle/>
                    <a:p>
                      <a:pPr indent="0" lvl="0" marL="0" marR="0" rtl="0" algn="l">
                        <a:lnSpc>
                          <a:spcPct val="100000"/>
                        </a:lnSpc>
                        <a:spcBef>
                          <a:spcPts val="0"/>
                        </a:spcBef>
                        <a:spcAft>
                          <a:spcPts val="0"/>
                        </a:spcAft>
                        <a:buClr>
                          <a:srgbClr val="000000"/>
                        </a:buClr>
                        <a:buSzPts val="950"/>
                        <a:buFont typeface="Arial"/>
                        <a:buNone/>
                      </a:pPr>
                      <a:r>
                        <a:t/>
                      </a:r>
                      <a:endParaRPr sz="12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AI (Inhibidores de Aromatasa)</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238 (34.9)</a:t>
                      </a:r>
                      <a:endParaRPr i="1" sz="1550" u="none" cap="none" strike="noStrike">
                        <a:latin typeface="Poppins"/>
                        <a:ea typeface="Poppins"/>
                        <a:cs typeface="Poppins"/>
                        <a:sym typeface="Poppins"/>
                      </a:endParaRPr>
                    </a:p>
                  </a:txBody>
                  <a:tcPr marT="0" marB="0" marR="68575" marL="68575"/>
                </a:tc>
              </a:tr>
              <a:tr h="175700">
                <a:tc>
                  <a:txBody>
                    <a:bodyPr/>
                    <a:lstStyle/>
                    <a:p>
                      <a:pPr indent="0" lvl="0" marL="0" marR="0" rtl="0" algn="l">
                        <a:lnSpc>
                          <a:spcPct val="100000"/>
                        </a:lnSpc>
                        <a:spcBef>
                          <a:spcPts val="0"/>
                        </a:spcBef>
                        <a:spcAft>
                          <a:spcPts val="0"/>
                        </a:spcAft>
                        <a:buClr>
                          <a:srgbClr val="000000"/>
                        </a:buClr>
                        <a:buSzPts val="950"/>
                        <a:buFont typeface="Arial"/>
                        <a:buNone/>
                      </a:pPr>
                      <a:r>
                        <a:t/>
                      </a:r>
                      <a:endParaRPr sz="12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Tamoxifeno + AI</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164 (24.0)</a:t>
                      </a:r>
                      <a:endParaRPr i="1" sz="1550" u="none" cap="none" strike="noStrike">
                        <a:latin typeface="Poppins"/>
                        <a:ea typeface="Poppins"/>
                        <a:cs typeface="Poppins"/>
                        <a:sym typeface="Poppins"/>
                      </a:endParaRPr>
                    </a:p>
                  </a:txBody>
                  <a:tcPr marT="0" marB="0" marR="68575" marL="68575"/>
                </a:tc>
              </a:tr>
              <a:tr h="175700">
                <a:tc>
                  <a:txBody>
                    <a:bodyPr/>
                    <a:lstStyle/>
                    <a:p>
                      <a:pPr indent="0" lvl="0" marL="0" marR="0" rtl="0" algn="l">
                        <a:lnSpc>
                          <a:spcPct val="100000"/>
                        </a:lnSpc>
                        <a:spcBef>
                          <a:spcPts val="0"/>
                        </a:spcBef>
                        <a:spcAft>
                          <a:spcPts val="0"/>
                        </a:spcAft>
                        <a:buClr>
                          <a:srgbClr val="000000"/>
                        </a:buClr>
                        <a:buSzPts val="950"/>
                        <a:buFont typeface="Arial"/>
                        <a:buNone/>
                      </a:pPr>
                      <a:r>
                        <a:t/>
                      </a:r>
                      <a:endParaRPr sz="12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Otros</a:t>
                      </a:r>
                      <a:endParaRPr i="1"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11 (1.61)</a:t>
                      </a:r>
                      <a:endParaRPr i="1" sz="15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210675">
                <a:tc>
                  <a:txBody>
                    <a:bodyPr/>
                    <a:lstStyle/>
                    <a:p>
                      <a:pPr indent="0" lvl="0" marL="0" marR="0" rtl="0" algn="l">
                        <a:lnSpc>
                          <a:spcPct val="100000"/>
                        </a:lnSpc>
                        <a:spcBef>
                          <a:spcPts val="0"/>
                        </a:spcBef>
                        <a:spcAft>
                          <a:spcPts val="0"/>
                        </a:spcAft>
                        <a:buClr>
                          <a:srgbClr val="000000"/>
                        </a:buClr>
                        <a:buSzPts val="950"/>
                        <a:buFont typeface="Arial"/>
                        <a:buNone/>
                      </a:pPr>
                      <a:r>
                        <a:rPr b="1" lang="es-CO" sz="1250" u="none" cap="none" strike="noStrike">
                          <a:latin typeface="Poppins"/>
                          <a:ea typeface="Poppins"/>
                          <a:cs typeface="Poppins"/>
                          <a:sym typeface="Poppins"/>
                        </a:rPr>
                        <a:t>Radioterapia adyuvante</a:t>
                      </a:r>
                      <a:r>
                        <a:rPr b="1" baseline="30000" lang="es-CO" sz="1250" u="none" cap="none" strike="noStrike">
                          <a:latin typeface="Poppins"/>
                          <a:ea typeface="Poppins"/>
                          <a:cs typeface="Poppins"/>
                          <a:sym typeface="Poppins"/>
                        </a:rPr>
                        <a:t>†</a:t>
                      </a:r>
                      <a:r>
                        <a:rPr b="1" lang="es-CO" sz="1250" u="none" cap="none" strike="noStrike">
                          <a:latin typeface="Poppins"/>
                          <a:ea typeface="Poppins"/>
                          <a:cs typeface="Poppins"/>
                          <a:sym typeface="Poppins"/>
                        </a:rPr>
                        <a:t>, n (%)</a:t>
                      </a:r>
                      <a:endParaRPr b="1" sz="12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950"/>
                        <a:buFont typeface="Arial"/>
                        <a:buNone/>
                      </a:pPr>
                      <a:r>
                        <a:t/>
                      </a:r>
                      <a:endParaRPr b="1"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00"/>
                        <a:buFont typeface="Arial"/>
                        <a:buNone/>
                      </a:pPr>
                      <a:r>
                        <a:rPr b="1" lang="es-CO" sz="1600" u="none" cap="none" strike="noStrike">
                          <a:latin typeface="Poppins"/>
                          <a:ea typeface="Poppins"/>
                          <a:cs typeface="Poppins"/>
                          <a:sym typeface="Poppins"/>
                        </a:rPr>
                        <a:t>605 (76.8)</a:t>
                      </a:r>
                      <a:endParaRPr b="1" sz="160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231225">
                <a:tc>
                  <a:txBody>
                    <a:bodyPr/>
                    <a:lstStyle/>
                    <a:p>
                      <a:pPr indent="0" lvl="0" marL="0" marR="0" rtl="0" algn="l">
                        <a:lnSpc>
                          <a:spcPct val="100000"/>
                        </a:lnSpc>
                        <a:spcBef>
                          <a:spcPts val="0"/>
                        </a:spcBef>
                        <a:spcAft>
                          <a:spcPts val="0"/>
                        </a:spcAft>
                        <a:buClr>
                          <a:srgbClr val="000000"/>
                        </a:buClr>
                        <a:buSzPts val="950"/>
                        <a:buFont typeface="Arial"/>
                        <a:buNone/>
                      </a:pPr>
                      <a:r>
                        <a:rPr lang="es-CO" sz="1250" u="none" cap="none" strike="noStrike">
                          <a:latin typeface="Poppins"/>
                          <a:ea typeface="Poppins"/>
                          <a:cs typeface="Poppins"/>
                          <a:sym typeface="Poppins"/>
                        </a:rPr>
                        <a:t>  </a:t>
                      </a:r>
                      <a:r>
                        <a:rPr i="1" lang="es-CO" sz="1250" u="none" cap="none" strike="noStrike">
                          <a:latin typeface="Poppins"/>
                          <a:ea typeface="Poppins"/>
                          <a:cs typeface="Poppins"/>
                          <a:sym typeface="Poppins"/>
                        </a:rPr>
                        <a:t>Dosis utilizada </a:t>
                      </a:r>
                      <a:endParaRPr i="1" sz="12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5 fracciones 5 Gy c/u</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70 (11.6)</a:t>
                      </a:r>
                      <a:endParaRPr i="1" sz="1550" u="none" cap="none" strike="noStrike">
                        <a:latin typeface="Poppins"/>
                        <a:ea typeface="Poppins"/>
                        <a:cs typeface="Poppins"/>
                        <a:sym typeface="Poppins"/>
                      </a:endParaRPr>
                    </a:p>
                  </a:txBody>
                  <a:tcPr marT="0" marB="0" marR="68575" marL="68575"/>
                </a:tc>
              </a:tr>
              <a:tr h="175700">
                <a:tc>
                  <a:txBody>
                    <a:bodyPr/>
                    <a:lstStyle/>
                    <a:p>
                      <a:pPr indent="0" lvl="0" marL="0" marR="0" rtl="0" algn="l">
                        <a:lnSpc>
                          <a:spcPct val="100000"/>
                        </a:lnSpc>
                        <a:spcBef>
                          <a:spcPts val="0"/>
                        </a:spcBef>
                        <a:spcAft>
                          <a:spcPts val="0"/>
                        </a:spcAft>
                        <a:buClr>
                          <a:srgbClr val="000000"/>
                        </a:buClr>
                        <a:buSzPts val="950"/>
                        <a:buFont typeface="Arial"/>
                        <a:buNone/>
                      </a:pPr>
                      <a:r>
                        <a:t/>
                      </a:r>
                      <a:endParaRPr sz="12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16 fracciones 2.6 Gy  c/u</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303 (50.1)</a:t>
                      </a:r>
                      <a:endParaRPr i="1" sz="1550" u="none" cap="none" strike="noStrike">
                        <a:latin typeface="Poppins"/>
                        <a:ea typeface="Poppins"/>
                        <a:cs typeface="Poppins"/>
                        <a:sym typeface="Poppins"/>
                      </a:endParaRPr>
                    </a:p>
                  </a:txBody>
                  <a:tcPr marT="0" marB="0" marR="68575" marL="68575"/>
                </a:tc>
              </a:tr>
              <a:tr h="175700">
                <a:tc>
                  <a:txBody>
                    <a:bodyPr/>
                    <a:lstStyle/>
                    <a:p>
                      <a:pPr indent="0" lvl="0" marL="0" marR="0" rtl="0" algn="l">
                        <a:lnSpc>
                          <a:spcPct val="100000"/>
                        </a:lnSpc>
                        <a:spcBef>
                          <a:spcPts val="0"/>
                        </a:spcBef>
                        <a:spcAft>
                          <a:spcPts val="0"/>
                        </a:spcAft>
                        <a:buClr>
                          <a:srgbClr val="000000"/>
                        </a:buClr>
                        <a:buSzPts val="950"/>
                        <a:buFont typeface="Arial"/>
                        <a:buNone/>
                      </a:pPr>
                      <a:r>
                        <a:t/>
                      </a:r>
                      <a:endParaRPr sz="12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25 fracciones 2 Gy  c/u</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143 (23.6)</a:t>
                      </a:r>
                      <a:endParaRPr i="1" sz="1550" u="none" cap="none" strike="noStrike">
                        <a:latin typeface="Poppins"/>
                        <a:ea typeface="Poppins"/>
                        <a:cs typeface="Poppins"/>
                        <a:sym typeface="Poppins"/>
                      </a:endParaRPr>
                    </a:p>
                  </a:txBody>
                  <a:tcPr marT="0" marB="0" marR="68575" marL="68575"/>
                </a:tc>
              </a:tr>
              <a:tr h="175700">
                <a:tc>
                  <a:txBody>
                    <a:bodyPr/>
                    <a:lstStyle/>
                    <a:p>
                      <a:pPr indent="0" lvl="0" marL="0" marR="0" rtl="0" algn="l">
                        <a:lnSpc>
                          <a:spcPct val="100000"/>
                        </a:lnSpc>
                        <a:spcBef>
                          <a:spcPts val="0"/>
                        </a:spcBef>
                        <a:spcAft>
                          <a:spcPts val="0"/>
                        </a:spcAft>
                        <a:buClr>
                          <a:srgbClr val="000000"/>
                        </a:buClr>
                        <a:buSzPts val="950"/>
                        <a:buFont typeface="Arial"/>
                        <a:buNone/>
                      </a:pPr>
                      <a:r>
                        <a:t/>
                      </a:r>
                      <a:endParaRPr sz="12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Otros</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86 (14.2)</a:t>
                      </a:r>
                      <a:endParaRPr i="1" sz="1550" u="none" cap="none" strike="noStrike">
                        <a:latin typeface="Poppins"/>
                        <a:ea typeface="Poppins"/>
                        <a:cs typeface="Poppins"/>
                        <a:sym typeface="Poppins"/>
                      </a:endParaRPr>
                    </a:p>
                  </a:txBody>
                  <a:tcPr marT="0" marB="0" marR="68575" marL="68575"/>
                </a:tc>
              </a:tr>
              <a:tr h="175700">
                <a:tc>
                  <a:txBody>
                    <a:bodyPr/>
                    <a:lstStyle/>
                    <a:p>
                      <a:pPr indent="0" lvl="0" marL="0" marR="0" rtl="0" algn="l">
                        <a:lnSpc>
                          <a:spcPct val="100000"/>
                        </a:lnSpc>
                        <a:spcBef>
                          <a:spcPts val="0"/>
                        </a:spcBef>
                        <a:spcAft>
                          <a:spcPts val="0"/>
                        </a:spcAft>
                        <a:buClr>
                          <a:srgbClr val="000000"/>
                        </a:buClr>
                        <a:buSzPts val="950"/>
                        <a:buFont typeface="Arial"/>
                        <a:buNone/>
                      </a:pPr>
                      <a:r>
                        <a:t/>
                      </a:r>
                      <a:endParaRPr sz="12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No data</a:t>
                      </a:r>
                      <a:endParaRPr i="1"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i="1" lang="es-CO" sz="1550" u="none" cap="none" strike="noStrike">
                          <a:latin typeface="Poppins"/>
                          <a:ea typeface="Poppins"/>
                          <a:cs typeface="Poppins"/>
                          <a:sym typeface="Poppins"/>
                        </a:rPr>
                        <a:t>  3 (0.49)</a:t>
                      </a:r>
                      <a:endParaRPr i="1" sz="15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r h="100000">
                <a:tc gridSpan="3">
                  <a:txBody>
                    <a:bodyPr/>
                    <a:lstStyle/>
                    <a:p>
                      <a:pPr indent="0" lvl="0" marL="0" marR="0" rtl="0" algn="just">
                        <a:lnSpc>
                          <a:spcPct val="100000"/>
                        </a:lnSpc>
                        <a:spcBef>
                          <a:spcPts val="0"/>
                        </a:spcBef>
                        <a:spcAft>
                          <a:spcPts val="0"/>
                        </a:spcAft>
                        <a:buClr>
                          <a:srgbClr val="000000"/>
                        </a:buClr>
                        <a:buSzPts val="800"/>
                        <a:buFont typeface="Arial"/>
                        <a:buNone/>
                      </a:pPr>
                      <a:r>
                        <a:rPr lang="es-CO" sz="1000" u="none" cap="none" strike="noStrike">
                          <a:latin typeface="Poppins"/>
                          <a:ea typeface="Poppins"/>
                          <a:cs typeface="Poppins"/>
                          <a:sym typeface="Poppins"/>
                        </a:rPr>
                        <a:t>Abreviaciones: SLNB: Biopsia del ganglio linfático centinela; ALND: Disección de ganglios linfáticos axilares; AC: Antraciclina y Ciclofosfamida; T: Taxanos; TH: Taxanos y Trastuzumab; TC: Taxano y Ciclofosfamida; AI: Inhibidor de aromatasa.</a:t>
                      </a:r>
                      <a:r>
                        <a:rPr lang="es-CO" sz="1000">
                          <a:latin typeface="Poppins"/>
                          <a:ea typeface="Poppins"/>
                          <a:cs typeface="Poppins"/>
                          <a:sym typeface="Poppins"/>
                        </a:rPr>
                        <a:t>  </a:t>
                      </a:r>
                      <a:r>
                        <a:rPr lang="es-CO" sz="1000" u="none" cap="none" strike="noStrike">
                          <a:latin typeface="Poppins"/>
                          <a:ea typeface="Poppins"/>
                          <a:cs typeface="Poppins"/>
                          <a:sym typeface="Poppins"/>
                        </a:rPr>
                        <a:t>†: Porcentaje sobre toda la cohorte de pacientes (N = 801);</a:t>
                      </a:r>
                      <a:endParaRPr sz="1000" u="none" cap="none" strike="noStrike">
                        <a:latin typeface="Poppins"/>
                        <a:ea typeface="Poppins"/>
                        <a:cs typeface="Poppins"/>
                        <a:sym typeface="Poppins"/>
                      </a:endParaRPr>
                    </a:p>
                    <a:p>
                      <a:pPr indent="0" lvl="0" marL="0" marR="0" rtl="0" algn="just">
                        <a:lnSpc>
                          <a:spcPct val="100000"/>
                        </a:lnSpc>
                        <a:spcBef>
                          <a:spcPts val="0"/>
                        </a:spcBef>
                        <a:spcAft>
                          <a:spcPts val="0"/>
                        </a:spcAft>
                        <a:buClr>
                          <a:srgbClr val="000000"/>
                        </a:buClr>
                        <a:buSzPts val="800"/>
                        <a:buFont typeface="Arial"/>
                        <a:buNone/>
                      </a:pPr>
                      <a:r>
                        <a:rPr lang="es-CO" sz="1000" u="none" cap="none" strike="noStrike">
                          <a:latin typeface="Poppins"/>
                          <a:ea typeface="Poppins"/>
                          <a:cs typeface="Poppins"/>
                          <a:sym typeface="Poppins"/>
                        </a:rPr>
                        <a:t>*: Incluye cuadrantectomía y mamoplastia </a:t>
                      </a:r>
                      <a:r>
                        <a:rPr lang="es-CO" sz="1000">
                          <a:latin typeface="Poppins"/>
                          <a:ea typeface="Poppins"/>
                          <a:cs typeface="Poppins"/>
                          <a:sym typeface="Poppins"/>
                        </a:rPr>
                        <a:t>oncologica</a:t>
                      </a:r>
                      <a:r>
                        <a:rPr lang="es-CO" sz="1000" u="none" cap="none" strike="noStrike">
                          <a:latin typeface="Poppins"/>
                          <a:ea typeface="Poppins"/>
                          <a:cs typeface="Poppins"/>
                          <a:sym typeface="Poppins"/>
                        </a:rPr>
                        <a:t>;</a:t>
                      </a:r>
                      <a:r>
                        <a:rPr lang="es-CO" sz="1000">
                          <a:latin typeface="Poppins"/>
                          <a:ea typeface="Poppins"/>
                          <a:cs typeface="Poppins"/>
                          <a:sym typeface="Poppins"/>
                        </a:rPr>
                        <a:t>  </a:t>
                      </a:r>
                      <a:r>
                        <a:rPr lang="es-CO" sz="1000" u="none" cap="none" strike="noStrike">
                          <a:latin typeface="Poppins"/>
                          <a:ea typeface="Poppins"/>
                          <a:cs typeface="Poppins"/>
                          <a:sym typeface="Poppins"/>
                        </a:rPr>
                        <a:t>**: Solo en biopsia del ganglio centinela como cirugía inicial.</a:t>
                      </a:r>
                      <a:endParaRPr sz="100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hMerge="1"/>
                <a:tc hMerge="1"/>
              </a:tr>
            </a:tbl>
          </a:graphicData>
        </a:graphic>
      </p:graphicFrame>
      <p:sp>
        <p:nvSpPr>
          <p:cNvPr id="504" name="Google Shape;504;p52"/>
          <p:cNvSpPr/>
          <p:nvPr/>
        </p:nvSpPr>
        <p:spPr>
          <a:xfrm>
            <a:off x="296900" y="2433225"/>
            <a:ext cx="11709600" cy="4800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graphicFrame>
        <p:nvGraphicFramePr>
          <p:cNvPr id="505" name="Google Shape;505;p52"/>
          <p:cNvGraphicFramePr/>
          <p:nvPr/>
        </p:nvGraphicFramePr>
        <p:xfrm>
          <a:off x="296913" y="682375"/>
          <a:ext cx="3000000" cy="3000000"/>
        </p:xfrm>
        <a:graphic>
          <a:graphicData uri="http://schemas.openxmlformats.org/drawingml/2006/table">
            <a:tbl>
              <a:tblPr bandRow="1">
                <a:noFill/>
                <a:tableStyleId>{F8C5E890-9786-47CE-A73C-AC5EF4FB87A0}</a:tableStyleId>
              </a:tblPr>
              <a:tblGrid>
                <a:gridCol w="5290500"/>
                <a:gridCol w="4858075"/>
                <a:gridCol w="1561075"/>
              </a:tblGrid>
              <a:tr h="219650">
                <a:tc>
                  <a:txBody>
                    <a:bodyPr/>
                    <a:lstStyle/>
                    <a:p>
                      <a:pPr indent="0" lvl="0" marL="0" marR="0" rtl="0" algn="l">
                        <a:lnSpc>
                          <a:spcPct val="100000"/>
                        </a:lnSpc>
                        <a:spcBef>
                          <a:spcPts val="0"/>
                        </a:spcBef>
                        <a:spcAft>
                          <a:spcPts val="0"/>
                        </a:spcAft>
                        <a:buClr>
                          <a:srgbClr val="000000"/>
                        </a:buClr>
                        <a:buSzPts val="950"/>
                        <a:buFont typeface="Arial"/>
                        <a:buNone/>
                      </a:pPr>
                      <a:r>
                        <a:rPr b="1" lang="es-CO" sz="1450" u="none" cap="none" strike="noStrike">
                          <a:latin typeface="Poppins"/>
                          <a:ea typeface="Poppins"/>
                          <a:cs typeface="Poppins"/>
                          <a:sym typeface="Poppins"/>
                        </a:rPr>
                        <a:t>Tratamientos quirúrgicos adicionales</a:t>
                      </a:r>
                      <a:r>
                        <a:rPr b="1" baseline="30000" lang="es-CO" sz="1450" u="none" cap="none" strike="noStrike">
                          <a:latin typeface="Poppins"/>
                          <a:ea typeface="Poppins"/>
                          <a:cs typeface="Poppins"/>
                          <a:sym typeface="Poppins"/>
                        </a:rPr>
                        <a:t>†</a:t>
                      </a:r>
                      <a:r>
                        <a:rPr b="1" lang="es-CO" sz="1450" u="none" cap="none" strike="noStrike">
                          <a:latin typeface="Poppins"/>
                          <a:ea typeface="Poppins"/>
                          <a:cs typeface="Poppins"/>
                          <a:sym typeface="Poppins"/>
                        </a:rPr>
                        <a:t>, n (%)</a:t>
                      </a:r>
                      <a:endParaRPr b="1"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950"/>
                        <a:buFont typeface="Arial"/>
                        <a:buNone/>
                      </a:pPr>
                      <a:r>
                        <a:t/>
                      </a:r>
                      <a:endParaRPr sz="145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00"/>
                        <a:buFont typeface="Arial"/>
                        <a:buNone/>
                      </a:pPr>
                      <a:r>
                        <a:rPr b="1" lang="es-CO" sz="1500" u="none" cap="none" strike="noStrike">
                          <a:latin typeface="Poppins"/>
                          <a:ea typeface="Poppins"/>
                          <a:cs typeface="Poppins"/>
                          <a:sym typeface="Poppins"/>
                        </a:rPr>
                        <a:t>130 (16.7)</a:t>
                      </a:r>
                      <a:endParaRPr sz="1500" u="none" cap="none" strike="noStrike">
                        <a:latin typeface="Poppins"/>
                        <a:ea typeface="Poppins"/>
                        <a:cs typeface="Poppins"/>
                        <a:sym typeface="Poppins"/>
                      </a:endParaRPr>
                    </a:p>
                  </a:txBody>
                  <a:tcPr marT="0" marB="0" marR="68575" marL="68575">
                    <a:lnT cap="flat" cmpd="sng" w="12700">
                      <a:solidFill>
                        <a:srgbClr val="000000"/>
                      </a:solidFill>
                      <a:prstDash val="solid"/>
                      <a:round/>
                      <a:headEnd len="sm" w="sm" type="none"/>
                      <a:tailEnd len="sm" w="sm" type="none"/>
                    </a:lnT>
                  </a:tcPr>
                </a:tc>
              </a:tr>
              <a:tr h="208675">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Tipo de tratamientos </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ALND (Vaciamiento axilar)</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90 (69.2)</a:t>
                      </a:r>
                      <a:endParaRPr i="1" sz="1450" u="none" cap="none" strike="noStrike">
                        <a:latin typeface="Poppins"/>
                        <a:ea typeface="Poppins"/>
                        <a:cs typeface="Poppins"/>
                        <a:sym typeface="Poppins"/>
                      </a:endParaRPr>
                    </a:p>
                  </a:txBody>
                  <a:tcPr marT="0" marB="0" marR="68575" marL="68575"/>
                </a:tc>
              </a:tr>
              <a:tr h="208675">
                <a:tc>
                  <a:txBody>
                    <a:bodyPr/>
                    <a:lstStyle/>
                    <a:p>
                      <a:pPr indent="0" lvl="0" marL="0" marR="0" rtl="0" algn="l">
                        <a:lnSpc>
                          <a:spcPct val="100000"/>
                        </a:lnSpc>
                        <a:spcBef>
                          <a:spcPts val="0"/>
                        </a:spcBef>
                        <a:spcAft>
                          <a:spcPts val="0"/>
                        </a:spcAft>
                        <a:buClr>
                          <a:srgbClr val="000000"/>
                        </a:buClr>
                        <a:buSzPts val="950"/>
                        <a:buFont typeface="Arial"/>
                        <a:buNone/>
                      </a:pPr>
                      <a:r>
                        <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a:t>
                      </a:r>
                      <a:r>
                        <a:rPr i="1" lang="es-CO" sz="1450">
                          <a:latin typeface="Poppins"/>
                          <a:ea typeface="Poppins"/>
                          <a:cs typeface="Poppins"/>
                          <a:sym typeface="Poppins"/>
                        </a:rPr>
                        <a:t>A</a:t>
                      </a:r>
                      <a:r>
                        <a:rPr i="1" lang="es-CO" sz="1450" u="none" cap="none" strike="noStrike">
                          <a:latin typeface="Poppins"/>
                          <a:ea typeface="Poppins"/>
                          <a:cs typeface="Poppins"/>
                          <a:sym typeface="Poppins"/>
                        </a:rPr>
                        <a:t>mpliación de márgenes </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25 (19.2)</a:t>
                      </a:r>
                      <a:endParaRPr i="1" sz="1450" u="none" cap="none" strike="noStrike">
                        <a:latin typeface="Poppins"/>
                        <a:ea typeface="Poppins"/>
                        <a:cs typeface="Poppins"/>
                        <a:sym typeface="Poppins"/>
                      </a:endParaRPr>
                    </a:p>
                  </a:txBody>
                  <a:tcPr marT="0" marB="0" marR="68575" marL="68575"/>
                </a:tc>
              </a:tr>
              <a:tr h="208675">
                <a:tc>
                  <a:txBody>
                    <a:bodyPr/>
                    <a:lstStyle/>
                    <a:p>
                      <a:pPr indent="0" lvl="0" marL="0" marR="0" rtl="0" algn="l">
                        <a:lnSpc>
                          <a:spcPct val="100000"/>
                        </a:lnSpc>
                        <a:spcBef>
                          <a:spcPts val="0"/>
                        </a:spcBef>
                        <a:spcAft>
                          <a:spcPts val="0"/>
                        </a:spcAft>
                        <a:buClr>
                          <a:srgbClr val="000000"/>
                        </a:buClr>
                        <a:buSzPts val="950"/>
                        <a:buFont typeface="Arial"/>
                        <a:buNone/>
                      </a:pPr>
                      <a:r>
                        <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ALND + ampliación de márgenes</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6 (4.62)</a:t>
                      </a:r>
                      <a:endParaRPr i="1" sz="1450" u="none" cap="none" strike="noStrike">
                        <a:latin typeface="Poppins"/>
                        <a:ea typeface="Poppins"/>
                        <a:cs typeface="Poppins"/>
                        <a:sym typeface="Poppins"/>
                      </a:endParaRPr>
                    </a:p>
                  </a:txBody>
                  <a:tcPr marT="0" marB="0" marR="68575" marL="68575"/>
                </a:tc>
              </a:tr>
              <a:tr h="208675">
                <a:tc>
                  <a:txBody>
                    <a:bodyPr/>
                    <a:lstStyle/>
                    <a:p>
                      <a:pPr indent="0" lvl="0" marL="0" marR="0" rtl="0" algn="l">
                        <a:lnSpc>
                          <a:spcPct val="100000"/>
                        </a:lnSpc>
                        <a:spcBef>
                          <a:spcPts val="0"/>
                        </a:spcBef>
                        <a:spcAft>
                          <a:spcPts val="0"/>
                        </a:spcAft>
                        <a:buClr>
                          <a:srgbClr val="000000"/>
                        </a:buClr>
                        <a:buSzPts val="950"/>
                        <a:buFont typeface="Arial"/>
                        <a:buNone/>
                      </a:pPr>
                      <a:r>
                        <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Mastectomía simple</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5 (3.85)</a:t>
                      </a:r>
                      <a:endParaRPr i="1" sz="1450" u="none" cap="none" strike="noStrike">
                        <a:latin typeface="Poppins"/>
                        <a:ea typeface="Poppins"/>
                        <a:cs typeface="Poppins"/>
                        <a:sym typeface="Poppins"/>
                      </a:endParaRPr>
                    </a:p>
                  </a:txBody>
                  <a:tcPr marT="0" marB="0" marR="68575" marL="68575"/>
                </a:tc>
              </a:tr>
              <a:tr h="417375">
                <a:tc>
                  <a:txBody>
                    <a:bodyPr/>
                    <a:lstStyle/>
                    <a:p>
                      <a:pPr indent="0" lvl="0" marL="0" marR="0" rtl="0" algn="l">
                        <a:lnSpc>
                          <a:spcPct val="100000"/>
                        </a:lnSpc>
                        <a:spcBef>
                          <a:spcPts val="0"/>
                        </a:spcBef>
                        <a:spcAft>
                          <a:spcPts val="0"/>
                        </a:spcAft>
                        <a:buClr>
                          <a:srgbClr val="000000"/>
                        </a:buClr>
                        <a:buSzPts val="950"/>
                        <a:buFont typeface="Arial"/>
                        <a:buNone/>
                      </a:pPr>
                      <a:r>
                        <a:t/>
                      </a:r>
                      <a:endParaRPr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Mastectomía simple + ampliación de márgenes </a:t>
                      </a:r>
                      <a:endParaRPr i="1" sz="14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2 (1.54)</a:t>
                      </a:r>
                      <a:endParaRPr i="1" sz="1450" u="none" cap="none" strike="noStrike">
                        <a:latin typeface="Poppins"/>
                        <a:ea typeface="Poppins"/>
                        <a:cs typeface="Poppins"/>
                        <a:sym typeface="Poppins"/>
                      </a:endParaRPr>
                    </a:p>
                  </a:txBody>
                  <a:tcPr marT="0" marB="0" marR="68575" marL="68575"/>
                </a:tc>
              </a:tr>
              <a:tr h="208675">
                <a:tc>
                  <a:txBody>
                    <a:bodyPr/>
                    <a:lstStyle/>
                    <a:p>
                      <a:pPr indent="0" lvl="0" marL="0" marR="0" rtl="0" algn="l">
                        <a:lnSpc>
                          <a:spcPct val="100000"/>
                        </a:lnSpc>
                        <a:spcBef>
                          <a:spcPts val="0"/>
                        </a:spcBef>
                        <a:spcAft>
                          <a:spcPts val="0"/>
                        </a:spcAft>
                        <a:buClr>
                          <a:srgbClr val="000000"/>
                        </a:buClr>
                        <a:buSzPts val="950"/>
                        <a:buFont typeface="Arial"/>
                        <a:buNone/>
                      </a:pPr>
                      <a:r>
                        <a:t/>
                      </a:r>
                      <a:endParaRPr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ALND + Mastectomía simple</a:t>
                      </a:r>
                      <a:endParaRPr i="1"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950"/>
                        <a:buFont typeface="Arial"/>
                        <a:buNone/>
                      </a:pPr>
                      <a:r>
                        <a:rPr i="1" lang="es-CO" sz="1450" u="none" cap="none" strike="noStrike">
                          <a:latin typeface="Poppins"/>
                          <a:ea typeface="Poppins"/>
                          <a:cs typeface="Poppins"/>
                          <a:sym typeface="Poppins"/>
                        </a:rPr>
                        <a:t>  2 (0.76)</a:t>
                      </a:r>
                      <a:endParaRPr i="1" sz="1450" u="none" cap="none" strike="noStrike">
                        <a:latin typeface="Poppins"/>
                        <a:ea typeface="Poppins"/>
                        <a:cs typeface="Poppins"/>
                        <a:sym typeface="Poppins"/>
                      </a:endParaRPr>
                    </a:p>
                  </a:txBody>
                  <a:tcPr marT="0" marB="0" marR="68575" marL="68575">
                    <a:lnB cap="flat" cmpd="sng" w="12700">
                      <a:solidFill>
                        <a:srgbClr val="000000"/>
                      </a:solidFill>
                      <a:prstDash val="solid"/>
                      <a:round/>
                      <a:headEnd len="sm" w="sm" type="none"/>
                      <a:tailEnd len="sm" w="sm" type="none"/>
                    </a:lnB>
                  </a:tcPr>
                </a:tc>
              </a:tr>
            </a:tbl>
          </a:graphicData>
        </a:graphic>
      </p:graphicFrame>
      <p:sp>
        <p:nvSpPr>
          <p:cNvPr id="506" name="Google Shape;506;p52"/>
          <p:cNvSpPr txBox="1"/>
          <p:nvPr/>
        </p:nvSpPr>
        <p:spPr>
          <a:xfrm>
            <a:off x="1027950" y="-8100"/>
            <a:ext cx="9791700" cy="747600"/>
          </a:xfrm>
          <a:prstGeom prst="rect">
            <a:avLst/>
          </a:prstGeom>
          <a:noFill/>
          <a:ln>
            <a:noFill/>
          </a:ln>
        </p:spPr>
        <p:txBody>
          <a:bodyPr anchorCtr="0" anchor="ctr" bIns="91425" lIns="91425" spcFirstLastPara="1" rIns="91425" wrap="square" tIns="91425">
            <a:noAutofit/>
          </a:bodyPr>
          <a:lstStyle/>
          <a:p>
            <a:pPr indent="0" lvl="0" marL="0" marR="0" rtl="0" algn="ctr">
              <a:lnSpc>
                <a:spcPct val="107916"/>
              </a:lnSpc>
              <a:spcBef>
                <a:spcPts val="0"/>
              </a:spcBef>
              <a:spcAft>
                <a:spcPts val="800"/>
              </a:spcAft>
              <a:buClr>
                <a:srgbClr val="000000"/>
              </a:buClr>
              <a:buSzPts val="2100"/>
              <a:buFont typeface="Arial"/>
              <a:buNone/>
            </a:pPr>
            <a:r>
              <a:rPr b="1" i="0" lang="es-CO" sz="3700" u="none" cap="none" strike="noStrike">
                <a:solidFill>
                  <a:schemeClr val="accent5"/>
                </a:solidFill>
                <a:latin typeface="Poppins"/>
                <a:ea typeface="Poppins"/>
                <a:cs typeface="Poppins"/>
                <a:sym typeface="Poppins"/>
              </a:rPr>
              <a:t>Tipos de tratamiento </a:t>
            </a:r>
            <a:r>
              <a:rPr b="0" i="0" lang="es-CO" sz="3700" u="none" cap="none" strike="noStrike">
                <a:solidFill>
                  <a:schemeClr val="accent5"/>
                </a:solidFill>
                <a:latin typeface="Poppins"/>
                <a:ea typeface="Poppins"/>
                <a:cs typeface="Poppins"/>
                <a:sym typeface="Poppins"/>
              </a:rPr>
              <a:t>administrados </a:t>
            </a:r>
            <a:endParaRPr b="0" i="0" sz="3700" u="none" cap="none" strike="noStrike">
              <a:solidFill>
                <a:schemeClr val="accent5"/>
              </a:solidFill>
              <a:latin typeface="Poppins"/>
              <a:ea typeface="Poppins"/>
              <a:cs typeface="Poppins"/>
              <a:sym typeface="Poppins"/>
            </a:endParaRPr>
          </a:p>
        </p:txBody>
      </p:sp>
      <p:sp>
        <p:nvSpPr>
          <p:cNvPr id="507" name="Google Shape;507;p52"/>
          <p:cNvSpPr/>
          <p:nvPr/>
        </p:nvSpPr>
        <p:spPr>
          <a:xfrm>
            <a:off x="296975" y="4810475"/>
            <a:ext cx="11709600" cy="2439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graphicFrame>
        <p:nvGraphicFramePr>
          <p:cNvPr id="513" name="Google Shape;513;p53"/>
          <p:cNvGraphicFramePr/>
          <p:nvPr/>
        </p:nvGraphicFramePr>
        <p:xfrm>
          <a:off x="299438" y="691750"/>
          <a:ext cx="3000000" cy="3000000"/>
        </p:xfrm>
        <a:graphic>
          <a:graphicData uri="http://schemas.openxmlformats.org/drawingml/2006/table">
            <a:tbl>
              <a:tblPr bandRow="1">
                <a:noFill/>
                <a:tableStyleId>{F8C5E890-9786-47CE-A73C-AC5EF4FB87A0}</a:tableStyleId>
              </a:tblPr>
              <a:tblGrid>
                <a:gridCol w="2831375"/>
                <a:gridCol w="2362000"/>
                <a:gridCol w="1255450"/>
                <a:gridCol w="1368625"/>
                <a:gridCol w="2135500"/>
                <a:gridCol w="1493125"/>
              </a:tblGrid>
              <a:tr h="237725">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marR="0" rtl="0" algn="ctr">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Ganglios Linfáticos</a:t>
                      </a:r>
                      <a:endParaRPr b="1" sz="15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a:txBody>
                    <a:bodyPr/>
                    <a:lstStyle/>
                    <a:p>
                      <a:pPr indent="0" lvl="0" marL="0" marR="0" rtl="0" algn="ctr">
                        <a:lnSpc>
                          <a:spcPct val="100000"/>
                        </a:lnSpc>
                        <a:spcBef>
                          <a:spcPts val="0"/>
                        </a:spcBef>
                        <a:spcAft>
                          <a:spcPts val="0"/>
                        </a:spcAft>
                        <a:buNone/>
                      </a:pPr>
                      <a:r>
                        <a:t/>
                      </a:r>
                      <a:endParaRPr b="1" sz="15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04800">
                <a:tc>
                  <a:txBody>
                    <a:bodyPr/>
                    <a:lstStyle/>
                    <a:p>
                      <a:pPr indent="0" lvl="0" marL="0" marR="0" rtl="0" algn="l">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Característica</a:t>
                      </a:r>
                      <a:endParaRPr b="1" sz="15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Positivos</a:t>
                      </a:r>
                      <a:endParaRPr b="1" sz="1500" u="none" cap="none" strike="noStrike">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(n = 206)</a:t>
                      </a:r>
                      <a:endParaRPr b="1" sz="15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Negativos</a:t>
                      </a:r>
                      <a:endParaRPr b="1" sz="1500" u="none" cap="none" strike="noStrike">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(n = 437)</a:t>
                      </a:r>
                      <a:endParaRPr b="1" sz="15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None/>
                      </a:pPr>
                      <a:r>
                        <a:rPr b="1" lang="es-CO" sz="1500">
                          <a:latin typeface="Poppins"/>
                          <a:ea typeface="Poppins"/>
                          <a:cs typeface="Poppins"/>
                          <a:sym typeface="Poppins"/>
                        </a:rPr>
                        <a:t>OR [CI95%]</a:t>
                      </a:r>
                      <a:endParaRPr b="1" sz="15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p-valor</a:t>
                      </a:r>
                      <a:endParaRPr b="1" sz="150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237725">
                <a:tc>
                  <a:txBody>
                    <a:bodyPr/>
                    <a:lstStyle/>
                    <a:p>
                      <a:pPr indent="0" lvl="0" marL="0" marR="0" rtl="0" algn="l">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Edad (años), n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&lt; 50</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41 (19.9)</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74 (16.9)</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500">
                          <a:latin typeface="Poppins"/>
                          <a:ea typeface="Poppins"/>
                          <a:cs typeface="Poppins"/>
                          <a:sym typeface="Poppins"/>
                        </a:rPr>
                        <a:t>Ref.</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t/>
                      </a:r>
                      <a:endParaRPr sz="1500" u="none" cap="none" strike="noStrike">
                        <a:latin typeface="Poppins"/>
                        <a:ea typeface="Poppins"/>
                        <a:cs typeface="Poppins"/>
                        <a:sym typeface="Poppins"/>
                      </a:endParaRPr>
                    </a:p>
                  </a:txBody>
                  <a:tcPr marT="0" marB="0" marR="68575" marL="68575"/>
                </a:tc>
              </a:tr>
              <a:tr h="256800">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 50</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165 (80.1)</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363 (83.1)</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500">
                          <a:latin typeface="Poppins"/>
                          <a:ea typeface="Poppins"/>
                          <a:cs typeface="Poppins"/>
                          <a:sym typeface="Poppins"/>
                        </a:rPr>
                        <a:t>0.82 [0.54, 1.26]</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a:latin typeface="Poppins"/>
                          <a:ea typeface="Poppins"/>
                          <a:cs typeface="Poppins"/>
                          <a:sym typeface="Poppins"/>
                        </a:rPr>
                        <a:t>0.360</a:t>
                      </a:r>
                      <a:endParaRPr sz="1500" u="none" cap="none" strike="noStrike">
                        <a:latin typeface="Poppins"/>
                        <a:ea typeface="Poppins"/>
                        <a:cs typeface="Poppins"/>
                        <a:sym typeface="Poppins"/>
                      </a:endParaRPr>
                    </a:p>
                  </a:txBody>
                  <a:tcPr marT="0" marB="0" marR="68575" marL="68575"/>
                </a:tc>
              </a:tr>
              <a:tr h="453600">
                <a:tc>
                  <a:txBody>
                    <a:bodyPr/>
                    <a:lstStyle/>
                    <a:p>
                      <a:pPr indent="0" lvl="0" marL="0" marR="0" rtl="0" algn="l">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Estadio Clínico, n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I-IIA</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700"/>
                        <a:buFont typeface="Arial"/>
                        <a:buNone/>
                      </a:pPr>
                      <a:r>
                        <a:rPr lang="es-CO" sz="1600" u="none" cap="none" strike="noStrike">
                          <a:latin typeface="Poppins"/>
                          <a:ea typeface="Poppins"/>
                          <a:cs typeface="Poppins"/>
                          <a:sym typeface="Poppins"/>
                        </a:rPr>
                        <a:t>195 (94.7)</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700"/>
                        <a:buFont typeface="Arial"/>
                        <a:buNone/>
                      </a:pPr>
                      <a:r>
                        <a:rPr lang="es-CO" sz="1600" u="none" cap="none" strike="noStrike">
                          <a:latin typeface="Poppins"/>
                          <a:ea typeface="Poppins"/>
                          <a:cs typeface="Poppins"/>
                          <a:sym typeface="Poppins"/>
                        </a:rPr>
                        <a:t>428 (97.9)</a:t>
                      </a:r>
                      <a:endParaRPr sz="1500" u="none" cap="none" strike="noStrike">
                        <a:latin typeface="Poppins"/>
                        <a:ea typeface="Poppins"/>
                        <a:cs typeface="Poppins"/>
                        <a:sym typeface="Poppins"/>
                      </a:endParaRPr>
                    </a:p>
                  </a:txBody>
                  <a:tcPr marT="0" marB="0" marR="68575" marL="68575"/>
                </a:tc>
                <a:tc>
                  <a:txBody>
                    <a:bodyPr/>
                    <a:lstStyle/>
                    <a:p>
                      <a:pPr indent="0" lvl="0" marL="0" rtl="0" algn="l">
                        <a:spcBef>
                          <a:spcPts val="0"/>
                        </a:spcBef>
                        <a:spcAft>
                          <a:spcPts val="0"/>
                        </a:spcAft>
                        <a:buNone/>
                      </a:pPr>
                      <a:r>
                        <a:rPr lang="es-CO" sz="1500">
                          <a:latin typeface="Poppins"/>
                          <a:ea typeface="Poppins"/>
                          <a:cs typeface="Poppins"/>
                          <a:sym typeface="Poppins"/>
                        </a:rPr>
                        <a:t>Ref.</a:t>
                      </a:r>
                      <a:endParaRPr sz="16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t/>
                      </a:r>
                      <a:endParaRPr sz="1500" u="none" cap="none" strike="noStrike">
                        <a:latin typeface="Poppins"/>
                        <a:ea typeface="Poppins"/>
                        <a:cs typeface="Poppins"/>
                        <a:sym typeface="Poppins"/>
                      </a:endParaRPr>
                    </a:p>
                  </a:txBody>
                  <a:tcPr marT="0" marB="0" marR="68575" marL="68575"/>
                </a:tc>
              </a:tr>
              <a:tr h="237725">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IIB-IIIA</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700"/>
                        <a:buFont typeface="Arial"/>
                        <a:buNone/>
                      </a:pPr>
                      <a:r>
                        <a:rPr lang="es-CO" sz="1600" u="none" cap="none" strike="noStrike">
                          <a:latin typeface="Poppins"/>
                          <a:ea typeface="Poppins"/>
                          <a:cs typeface="Poppins"/>
                          <a:sym typeface="Poppins"/>
                        </a:rPr>
                        <a:t>11 (5.3)</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700"/>
                        <a:buFont typeface="Arial"/>
                        <a:buNone/>
                      </a:pPr>
                      <a:r>
                        <a:rPr lang="es-CO" sz="1600" u="none" cap="none" strike="noStrike">
                          <a:latin typeface="Poppins"/>
                          <a:ea typeface="Poppins"/>
                          <a:cs typeface="Poppins"/>
                          <a:sym typeface="Poppins"/>
                        </a:rPr>
                        <a:t>9 (2.1)</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600">
                          <a:latin typeface="Poppins"/>
                          <a:ea typeface="Poppins"/>
                          <a:cs typeface="Poppins"/>
                          <a:sym typeface="Poppins"/>
                        </a:rPr>
                        <a:t>2.98 [1.09, 6.75]</a:t>
                      </a:r>
                      <a:endParaRPr sz="16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a:latin typeface="Poppins"/>
                          <a:ea typeface="Poppins"/>
                          <a:cs typeface="Poppins"/>
                          <a:sym typeface="Poppins"/>
                        </a:rPr>
                        <a:t>0.031</a:t>
                      </a:r>
                      <a:r>
                        <a:rPr lang="es-CO" sz="1500">
                          <a:solidFill>
                            <a:srgbClr val="FF0000"/>
                          </a:solidFill>
                          <a:latin typeface="Poppins"/>
                          <a:ea typeface="Poppins"/>
                          <a:cs typeface="Poppins"/>
                          <a:sym typeface="Poppins"/>
                        </a:rPr>
                        <a:t>*</a:t>
                      </a:r>
                      <a:endParaRPr sz="1500" u="none" cap="none" strike="noStrike">
                        <a:latin typeface="Poppins"/>
                        <a:ea typeface="Poppins"/>
                        <a:cs typeface="Poppins"/>
                        <a:sym typeface="Poppins"/>
                      </a:endParaRPr>
                    </a:p>
                  </a:txBody>
                  <a:tcPr marT="0" marB="0" marR="68575" marL="68575"/>
                </a:tc>
              </a:tr>
              <a:tr h="403200">
                <a:tc>
                  <a:txBody>
                    <a:bodyPr/>
                    <a:lstStyle/>
                    <a:p>
                      <a:pPr indent="0" lvl="0" marL="0" marR="0" rtl="0" algn="l">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Tipo Histológico, n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Ductal (NOS)</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178 (86.4)</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379 (86.7)</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500">
                          <a:latin typeface="Poppins"/>
                          <a:ea typeface="Poppins"/>
                          <a:cs typeface="Poppins"/>
                          <a:sym typeface="Poppins"/>
                        </a:rPr>
                        <a:t>1.58 [0.81, 3.31]</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a:latin typeface="Poppins"/>
                          <a:ea typeface="Poppins"/>
                          <a:cs typeface="Poppins"/>
                          <a:sym typeface="Poppins"/>
                        </a:rPr>
                        <a:t>0.198</a:t>
                      </a:r>
                      <a:endParaRPr sz="1500" u="none" cap="none" strike="noStrike">
                        <a:latin typeface="Poppins"/>
                        <a:ea typeface="Poppins"/>
                        <a:cs typeface="Poppins"/>
                        <a:sym typeface="Poppins"/>
                      </a:endParaRPr>
                    </a:p>
                  </a:txBody>
                  <a:tcPr marT="0" marB="0" marR="68575" marL="68575"/>
                </a:tc>
              </a:tr>
              <a:tr h="237725">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Lobulillar</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17 (8.3)</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21 (4.8)</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500">
                          <a:latin typeface="Poppins"/>
                          <a:ea typeface="Poppins"/>
                          <a:cs typeface="Poppins"/>
                          <a:sym typeface="Poppins"/>
                        </a:rPr>
                        <a:t>2.72 [1.09, 7.06]</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a:latin typeface="Poppins"/>
                          <a:ea typeface="Poppins"/>
                          <a:cs typeface="Poppins"/>
                          <a:sym typeface="Poppins"/>
                        </a:rPr>
                        <a:t>0.034</a:t>
                      </a:r>
                      <a:r>
                        <a:rPr lang="es-CO" sz="1500">
                          <a:solidFill>
                            <a:srgbClr val="FF0000"/>
                          </a:solidFill>
                          <a:latin typeface="Poppins"/>
                          <a:ea typeface="Poppins"/>
                          <a:cs typeface="Poppins"/>
                          <a:sym typeface="Poppins"/>
                        </a:rPr>
                        <a:t>*</a:t>
                      </a:r>
                      <a:endParaRPr sz="1500" u="none" cap="none" strike="noStrike">
                        <a:latin typeface="Poppins"/>
                        <a:ea typeface="Poppins"/>
                        <a:cs typeface="Poppins"/>
                        <a:sym typeface="Poppins"/>
                      </a:endParaRPr>
                    </a:p>
                  </a:txBody>
                  <a:tcPr marT="0" marB="0" marR="68575" marL="68575"/>
                </a:tc>
              </a:tr>
              <a:tr h="237725">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Otros</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11 (5.3)</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37 (8.5)</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500">
                          <a:latin typeface="Poppins"/>
                          <a:ea typeface="Poppins"/>
                          <a:cs typeface="Poppins"/>
                          <a:sym typeface="Poppins"/>
                        </a:rPr>
                        <a:t>Ref.</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t/>
                      </a:r>
                      <a:endParaRPr sz="1500" u="none" cap="none" strike="noStrike">
                        <a:latin typeface="Poppins"/>
                        <a:ea typeface="Poppins"/>
                        <a:cs typeface="Poppins"/>
                        <a:sym typeface="Poppins"/>
                      </a:endParaRPr>
                    </a:p>
                  </a:txBody>
                  <a:tcPr marT="0" marB="0" marR="68575" marL="68575"/>
                </a:tc>
              </a:tr>
              <a:tr h="237725">
                <a:tc>
                  <a:txBody>
                    <a:bodyPr/>
                    <a:lstStyle/>
                    <a:p>
                      <a:pPr indent="0" lvl="0" marL="0" marR="0" rtl="0" algn="l">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Grado histológico, n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a:latin typeface="Poppins"/>
                          <a:ea typeface="Poppins"/>
                          <a:cs typeface="Poppins"/>
                          <a:sym typeface="Poppins"/>
                        </a:rPr>
                        <a:t>1</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24 (11.7)</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66 (15.1)</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500">
                          <a:latin typeface="Poppins"/>
                          <a:ea typeface="Poppins"/>
                          <a:cs typeface="Poppins"/>
                          <a:sym typeface="Poppins"/>
                        </a:rPr>
                        <a:t>Ref.</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t/>
                      </a:r>
                      <a:endParaRPr sz="1500" u="none" cap="none" strike="noStrike">
                        <a:latin typeface="Poppins"/>
                        <a:ea typeface="Poppins"/>
                        <a:cs typeface="Poppins"/>
                        <a:sym typeface="Poppins"/>
                      </a:endParaRPr>
                    </a:p>
                  </a:txBody>
                  <a:tcPr marT="0" marB="0" marR="68575" marL="68575"/>
                </a:tc>
              </a:tr>
              <a:tr h="237725">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a:latin typeface="Poppins"/>
                          <a:ea typeface="Poppins"/>
                          <a:cs typeface="Poppins"/>
                          <a:sym typeface="Poppins"/>
                        </a:rPr>
                        <a:t>2</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152 (73.8)</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301 (68.9)</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500">
                          <a:latin typeface="Poppins"/>
                          <a:ea typeface="Poppins"/>
                          <a:cs typeface="Poppins"/>
                          <a:sym typeface="Poppins"/>
                        </a:rPr>
                        <a:t>1.39 [0.85, 2.34]	</a:t>
                      </a:r>
                      <a:endParaRPr sz="1500" u="none" cap="none" strike="noStrike">
                        <a:latin typeface="Poppins"/>
                        <a:ea typeface="Poppins"/>
                        <a:cs typeface="Poppins"/>
                        <a:sym typeface="Poppins"/>
                      </a:endParaRPr>
                    </a:p>
                  </a:txBody>
                  <a:tcPr marT="0" marB="0" marR="68575" marL="68575"/>
                </a:tc>
                <a:tc>
                  <a:txBody>
                    <a:bodyPr/>
                    <a:lstStyle/>
                    <a:p>
                      <a:pPr indent="0" lvl="0" marL="0" rtl="0" algn="l">
                        <a:spcBef>
                          <a:spcPts val="0"/>
                        </a:spcBef>
                        <a:spcAft>
                          <a:spcPts val="0"/>
                        </a:spcAft>
                        <a:buNone/>
                      </a:pPr>
                      <a:r>
                        <a:rPr lang="es-CO" sz="1500">
                          <a:latin typeface="Poppins"/>
                          <a:ea typeface="Poppins"/>
                          <a:cs typeface="Poppins"/>
                          <a:sym typeface="Poppins"/>
                        </a:rPr>
                        <a:t>0.204</a:t>
                      </a:r>
                      <a:endParaRPr sz="1500" u="none" cap="none" strike="noStrike">
                        <a:latin typeface="Poppins"/>
                        <a:ea typeface="Poppins"/>
                        <a:cs typeface="Poppins"/>
                        <a:sym typeface="Poppins"/>
                      </a:endParaRPr>
                    </a:p>
                  </a:txBody>
                  <a:tcPr marT="0" marB="0" marR="68575" marL="68575"/>
                </a:tc>
              </a:tr>
              <a:tr h="237725">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a:latin typeface="Poppins"/>
                          <a:ea typeface="Poppins"/>
                          <a:cs typeface="Poppins"/>
                          <a:sym typeface="Poppins"/>
                        </a:rPr>
                        <a:t>3</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30 (14.6)</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70 (16.0)</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500">
                          <a:latin typeface="Poppins"/>
                          <a:ea typeface="Poppins"/>
                          <a:cs typeface="Poppins"/>
                          <a:sym typeface="Poppins"/>
                        </a:rPr>
                        <a:t>1.18 [0.62, 2.23]</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a:latin typeface="Poppins"/>
                          <a:ea typeface="Poppins"/>
                          <a:cs typeface="Poppins"/>
                          <a:sym typeface="Poppins"/>
                        </a:rPr>
                        <a:t>0.611</a:t>
                      </a:r>
                      <a:endParaRPr sz="1500" u="none" cap="none" strike="noStrike">
                        <a:latin typeface="Poppins"/>
                        <a:ea typeface="Poppins"/>
                        <a:cs typeface="Poppins"/>
                        <a:sym typeface="Poppins"/>
                      </a:endParaRPr>
                    </a:p>
                  </a:txBody>
                  <a:tcPr marT="0" marB="0" marR="68575" marL="68575"/>
                </a:tc>
              </a:tr>
              <a:tr h="453600">
                <a:tc>
                  <a:txBody>
                    <a:bodyPr/>
                    <a:lstStyle/>
                    <a:p>
                      <a:pPr indent="0" lvl="0" marL="0" marR="0" rtl="0" algn="l">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Invasión linfovascular, n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Negativ</a:t>
                      </a:r>
                      <a:r>
                        <a:rPr lang="es-CO" sz="1500">
                          <a:latin typeface="Poppins"/>
                          <a:ea typeface="Poppins"/>
                          <a:cs typeface="Poppins"/>
                          <a:sym typeface="Poppins"/>
                        </a:rPr>
                        <a:t>a</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90 (43.7)</a:t>
                      </a:r>
                      <a:endParaRPr sz="1500" u="none" cap="none" strike="noStrike">
                        <a:latin typeface="Poppins"/>
                        <a:ea typeface="Poppins"/>
                        <a:cs typeface="Poppins"/>
                        <a:sym typeface="Poppins"/>
                      </a:endParaRPr>
                    </a:p>
                  </a:txBody>
                  <a:tcPr marT="0" marB="0" marR="68575" marL="68575" anchor="b"/>
                </a:tc>
                <a:tc>
                  <a:txBody>
                    <a:bodyPr/>
                    <a:lstStyle/>
                    <a:p>
                      <a:pPr indent="0" lvl="0" marL="0" marR="0" rtl="0" algn="l">
                        <a:lnSpc>
                          <a:spcPct val="100000"/>
                        </a:lnSpc>
                        <a:spcBef>
                          <a:spcPts val="0"/>
                        </a:spcBef>
                        <a:spcAft>
                          <a:spcPts val="0"/>
                        </a:spcAft>
                        <a:buClr>
                          <a:srgbClr val="000000"/>
                        </a:buClr>
                        <a:buSzPts val="1700"/>
                        <a:buFont typeface="Arial"/>
                        <a:buNone/>
                      </a:pPr>
                      <a:r>
                        <a:rPr lang="es-CO" sz="1600" u="none" cap="none" strike="noStrike">
                          <a:latin typeface="Poppins"/>
                          <a:ea typeface="Poppins"/>
                          <a:cs typeface="Poppins"/>
                          <a:sym typeface="Poppins"/>
                        </a:rPr>
                        <a:t>320 (73.2)</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600">
                          <a:latin typeface="Poppins"/>
                          <a:ea typeface="Poppins"/>
                          <a:cs typeface="Poppins"/>
                          <a:sym typeface="Poppins"/>
                        </a:rPr>
                        <a:t>Ref.</a:t>
                      </a:r>
                      <a:endParaRPr sz="16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t/>
                      </a:r>
                      <a:endParaRPr sz="1500" u="none" cap="none" strike="noStrike">
                        <a:latin typeface="Poppins"/>
                        <a:ea typeface="Poppins"/>
                        <a:cs typeface="Poppins"/>
                        <a:sym typeface="Poppins"/>
                      </a:endParaRPr>
                    </a:p>
                  </a:txBody>
                  <a:tcPr marT="0" marB="0" marR="68575" marL="68575"/>
                </a:tc>
              </a:tr>
              <a:tr h="237725">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Positiv</a:t>
                      </a:r>
                      <a:r>
                        <a:rPr lang="es-CO" sz="1500">
                          <a:latin typeface="Poppins"/>
                          <a:ea typeface="Poppins"/>
                          <a:cs typeface="Poppins"/>
                          <a:sym typeface="Poppins"/>
                        </a:rPr>
                        <a:t>a</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102 (49.5)</a:t>
                      </a:r>
                      <a:endParaRPr sz="1500" u="none" cap="none" strike="noStrike">
                        <a:latin typeface="Poppins"/>
                        <a:ea typeface="Poppins"/>
                        <a:cs typeface="Poppins"/>
                        <a:sym typeface="Poppins"/>
                      </a:endParaRPr>
                    </a:p>
                  </a:txBody>
                  <a:tcPr marT="0" marB="0" marR="68575" marL="68575" anchor="b"/>
                </a:tc>
                <a:tc>
                  <a:txBody>
                    <a:bodyPr/>
                    <a:lstStyle/>
                    <a:p>
                      <a:pPr indent="0" lvl="0" marL="0" marR="0" rtl="0" algn="l">
                        <a:lnSpc>
                          <a:spcPct val="100000"/>
                        </a:lnSpc>
                        <a:spcBef>
                          <a:spcPts val="0"/>
                        </a:spcBef>
                        <a:spcAft>
                          <a:spcPts val="0"/>
                        </a:spcAft>
                        <a:buClr>
                          <a:srgbClr val="000000"/>
                        </a:buClr>
                        <a:buSzPts val="1700"/>
                        <a:buFont typeface="Arial"/>
                        <a:buNone/>
                      </a:pPr>
                      <a:r>
                        <a:rPr lang="es-CO" sz="1600" u="none" cap="none" strike="noStrike">
                          <a:latin typeface="Poppins"/>
                          <a:ea typeface="Poppins"/>
                          <a:cs typeface="Poppins"/>
                          <a:sym typeface="Poppins"/>
                        </a:rPr>
                        <a:t>68 (15.6)</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600">
                          <a:latin typeface="Poppins"/>
                          <a:ea typeface="Poppins"/>
                          <a:cs typeface="Poppins"/>
                          <a:sym typeface="Poppins"/>
                        </a:rPr>
                        <a:t>5.33 [3.64, 7.88]</a:t>
                      </a:r>
                      <a:endParaRPr sz="1600" u="none" cap="none" strike="noStrike">
                        <a:latin typeface="Poppins"/>
                        <a:ea typeface="Poppins"/>
                        <a:cs typeface="Poppins"/>
                        <a:sym typeface="Poppins"/>
                      </a:endParaRPr>
                    </a:p>
                  </a:txBody>
                  <a:tcPr marT="0" marB="0" marR="68575" marL="68575"/>
                </a:tc>
                <a:tc>
                  <a:txBody>
                    <a:bodyPr/>
                    <a:lstStyle/>
                    <a:p>
                      <a:pPr indent="0" lvl="0" marL="0" rtl="0" algn="l">
                        <a:spcBef>
                          <a:spcPts val="0"/>
                        </a:spcBef>
                        <a:spcAft>
                          <a:spcPts val="0"/>
                        </a:spcAft>
                        <a:buClr>
                          <a:srgbClr val="000000"/>
                        </a:buClr>
                        <a:buSzPts val="1600"/>
                        <a:buFont typeface="Arial"/>
                        <a:buNone/>
                      </a:pPr>
                      <a:r>
                        <a:rPr lang="es-CO" sz="1500">
                          <a:latin typeface="Poppins"/>
                          <a:ea typeface="Poppins"/>
                          <a:cs typeface="Poppins"/>
                          <a:sym typeface="Poppins"/>
                        </a:rPr>
                        <a:t>&lt;0.01</a:t>
                      </a:r>
                      <a:r>
                        <a:rPr lang="es-CO" sz="1500">
                          <a:solidFill>
                            <a:srgbClr val="FF0000"/>
                          </a:solidFill>
                          <a:latin typeface="Poppins"/>
                          <a:ea typeface="Poppins"/>
                          <a:cs typeface="Poppins"/>
                          <a:sym typeface="Poppins"/>
                        </a:rPr>
                        <a:t>*</a:t>
                      </a:r>
                      <a:endParaRPr sz="1500" u="none" cap="none" strike="noStrike">
                        <a:latin typeface="Poppins"/>
                        <a:ea typeface="Poppins"/>
                        <a:cs typeface="Poppins"/>
                        <a:sym typeface="Poppins"/>
                      </a:endParaRPr>
                    </a:p>
                  </a:txBody>
                  <a:tcPr marT="0" marB="0" marR="68575" marL="68575"/>
                </a:tc>
              </a:tr>
              <a:tr h="237725">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No data</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14 (6.8)</a:t>
                      </a:r>
                      <a:endParaRPr sz="1500" u="none" cap="none" strike="noStrike">
                        <a:latin typeface="Poppins"/>
                        <a:ea typeface="Poppins"/>
                        <a:cs typeface="Poppins"/>
                        <a:sym typeface="Poppins"/>
                      </a:endParaRPr>
                    </a:p>
                  </a:txBody>
                  <a:tcPr marT="0" marB="0" marR="68575" marL="68575" anchor="b"/>
                </a:tc>
                <a:tc>
                  <a:txBody>
                    <a:bodyPr/>
                    <a:lstStyle/>
                    <a:p>
                      <a:pPr indent="0" lvl="0" marL="0" marR="0" rtl="0" algn="l">
                        <a:lnSpc>
                          <a:spcPct val="100000"/>
                        </a:lnSpc>
                        <a:spcBef>
                          <a:spcPts val="0"/>
                        </a:spcBef>
                        <a:spcAft>
                          <a:spcPts val="0"/>
                        </a:spcAft>
                        <a:buClr>
                          <a:srgbClr val="000000"/>
                        </a:buClr>
                        <a:buSzPts val="1700"/>
                        <a:buFont typeface="Arial"/>
                        <a:buNone/>
                      </a:pPr>
                      <a:r>
                        <a:rPr lang="es-CO" sz="1600" u="none" cap="none" strike="noStrike">
                          <a:latin typeface="Poppins"/>
                          <a:ea typeface="Poppins"/>
                          <a:cs typeface="Poppins"/>
                          <a:sym typeface="Poppins"/>
                        </a:rPr>
                        <a:t>49 (11.2)</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t/>
                      </a:r>
                      <a:endParaRPr sz="16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t/>
                      </a:r>
                      <a:endParaRPr sz="1500" u="none" cap="none" strike="noStrike">
                        <a:latin typeface="Poppins"/>
                        <a:ea typeface="Poppins"/>
                        <a:cs typeface="Poppins"/>
                        <a:sym typeface="Poppins"/>
                      </a:endParaRPr>
                    </a:p>
                  </a:txBody>
                  <a:tcPr marT="0" marB="0" marR="68575" marL="68575"/>
                </a:tc>
              </a:tr>
              <a:tr h="403200">
                <a:tc>
                  <a:txBody>
                    <a:bodyPr/>
                    <a:lstStyle/>
                    <a:p>
                      <a:pPr indent="0" lvl="0" marL="0" marR="0" rtl="0" algn="l">
                        <a:lnSpc>
                          <a:spcPct val="100000"/>
                        </a:lnSpc>
                        <a:spcBef>
                          <a:spcPts val="0"/>
                        </a:spcBef>
                        <a:spcAft>
                          <a:spcPts val="0"/>
                        </a:spcAft>
                        <a:buClr>
                          <a:srgbClr val="000000"/>
                        </a:buClr>
                        <a:buSzPts val="1600"/>
                        <a:buFont typeface="Arial"/>
                        <a:buNone/>
                      </a:pPr>
                      <a:r>
                        <a:rPr b="1" lang="es-CO" sz="1500" u="none" cap="none" strike="noStrike">
                          <a:latin typeface="Poppins"/>
                          <a:ea typeface="Poppins"/>
                          <a:cs typeface="Poppins"/>
                          <a:sym typeface="Poppins"/>
                        </a:rPr>
                        <a:t>Subtipo molecular, n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Luminal A</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133 (64.6)</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243 (55.6)</a:t>
                      </a:r>
                      <a:endParaRPr sz="1500" u="none" cap="none" strike="noStrike">
                        <a:latin typeface="Poppins"/>
                        <a:ea typeface="Poppins"/>
                        <a:cs typeface="Poppins"/>
                        <a:sym typeface="Poppins"/>
                      </a:endParaRPr>
                    </a:p>
                  </a:txBody>
                  <a:tcPr marT="0" marB="0" marR="68575" marL="68575"/>
                </a:tc>
                <a:tc>
                  <a:txBody>
                    <a:bodyPr/>
                    <a:lstStyle/>
                    <a:p>
                      <a:pPr indent="0" lvl="0" marL="0" rtl="0" algn="l">
                        <a:spcBef>
                          <a:spcPts val="0"/>
                        </a:spcBef>
                        <a:spcAft>
                          <a:spcPts val="0"/>
                        </a:spcAft>
                        <a:buNone/>
                      </a:pPr>
                      <a:r>
                        <a:rPr lang="es-CO" sz="1600">
                          <a:latin typeface="Poppins"/>
                          <a:ea typeface="Poppins"/>
                          <a:cs typeface="Poppins"/>
                          <a:sym typeface="Poppins"/>
                        </a:rPr>
                        <a:t>Ref.</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0.113</a:t>
                      </a:r>
                      <a:endParaRPr sz="1500" u="none" cap="none" strike="noStrike">
                        <a:latin typeface="Poppins"/>
                        <a:ea typeface="Poppins"/>
                        <a:cs typeface="Poppins"/>
                        <a:sym typeface="Poppins"/>
                      </a:endParaRPr>
                    </a:p>
                  </a:txBody>
                  <a:tcPr marT="0" marB="0" marR="68575" marL="68575"/>
                </a:tc>
              </a:tr>
              <a:tr h="237725">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Luminal B HER2-</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57 (27.7)</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144 (33.0)</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500">
                          <a:latin typeface="Poppins"/>
                          <a:ea typeface="Poppins"/>
                          <a:cs typeface="Poppins"/>
                          <a:sym typeface="Poppins"/>
                        </a:rPr>
                        <a:t>0.71 [0.48, 1.05]</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a:latin typeface="Poppins"/>
                          <a:ea typeface="Poppins"/>
                          <a:cs typeface="Poppins"/>
                          <a:sym typeface="Poppins"/>
                        </a:rPr>
                        <a:t>0.088</a:t>
                      </a:r>
                      <a:endParaRPr sz="1500" u="none" cap="none" strike="noStrike">
                        <a:latin typeface="Poppins"/>
                        <a:ea typeface="Poppins"/>
                        <a:cs typeface="Poppins"/>
                        <a:sym typeface="Poppins"/>
                      </a:endParaRPr>
                    </a:p>
                  </a:txBody>
                  <a:tcPr marT="0" marB="0" marR="68575" marL="68575"/>
                </a:tc>
              </a:tr>
              <a:tr h="237725">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Luminal B HER2+</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7 (3.4)</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22 (5.0)</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500">
                          <a:latin typeface="Poppins"/>
                          <a:ea typeface="Poppins"/>
                          <a:cs typeface="Poppins"/>
                          <a:sym typeface="Poppins"/>
                        </a:rPr>
                        <a:t>0.57 [0.20, 1.42]</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a:latin typeface="Poppins"/>
                          <a:ea typeface="Poppins"/>
                          <a:cs typeface="Poppins"/>
                          <a:sym typeface="Poppins"/>
                        </a:rPr>
                        <a:t>0.225</a:t>
                      </a:r>
                      <a:endParaRPr sz="1500" u="none" cap="none" strike="noStrike">
                        <a:latin typeface="Poppins"/>
                        <a:ea typeface="Poppins"/>
                        <a:cs typeface="Poppins"/>
                        <a:sym typeface="Poppins"/>
                      </a:endParaRPr>
                    </a:p>
                  </a:txBody>
                  <a:tcPr marT="0" marB="0" marR="68575" marL="68575"/>
                </a:tc>
              </a:tr>
              <a:tr h="237725">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Her2+</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5 (2.4)</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7 (1.6)</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None/>
                      </a:pPr>
                      <a:r>
                        <a:rPr lang="es-CO" sz="1500">
                          <a:latin typeface="Poppins"/>
                          <a:ea typeface="Poppins"/>
                          <a:cs typeface="Poppins"/>
                          <a:sym typeface="Poppins"/>
                        </a:rPr>
                        <a:t>1.44 [0.41, 4.90]</a:t>
                      </a:r>
                      <a:endParaRPr sz="150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600"/>
                        <a:buFont typeface="Arial"/>
                        <a:buNone/>
                      </a:pPr>
                      <a:r>
                        <a:rPr lang="es-CO" sz="1500">
                          <a:latin typeface="Poppins"/>
                          <a:ea typeface="Poppins"/>
                          <a:cs typeface="Poppins"/>
                          <a:sym typeface="Poppins"/>
                        </a:rPr>
                        <a:t>0.655</a:t>
                      </a:r>
                      <a:endParaRPr sz="1500" u="none" cap="none" strike="noStrike">
                        <a:latin typeface="Poppins"/>
                        <a:ea typeface="Poppins"/>
                        <a:cs typeface="Poppins"/>
                        <a:sym typeface="Poppins"/>
                      </a:endParaRPr>
                    </a:p>
                  </a:txBody>
                  <a:tcPr marT="0" marB="0" marR="68575" marL="68575"/>
                </a:tc>
              </a:tr>
              <a:tr h="237725">
                <a:tc>
                  <a:txBody>
                    <a:bodyPr/>
                    <a:lstStyle/>
                    <a:p>
                      <a:pPr indent="0" lvl="0" marL="0" marR="0" rtl="0" algn="l">
                        <a:lnSpc>
                          <a:spcPct val="100000"/>
                        </a:lnSpc>
                        <a:spcBef>
                          <a:spcPts val="0"/>
                        </a:spcBef>
                        <a:spcAft>
                          <a:spcPts val="0"/>
                        </a:spcAft>
                        <a:buClr>
                          <a:srgbClr val="000000"/>
                        </a:buClr>
                        <a:buSzPts val="1600"/>
                        <a:buFont typeface="Arial"/>
                        <a:buNone/>
                      </a:pPr>
                      <a:r>
                        <a:t/>
                      </a:r>
                      <a:endParaRPr b="1" sz="150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Triple-negativo</a:t>
                      </a:r>
                      <a:endParaRPr sz="150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4 (1.9)</a:t>
                      </a:r>
                      <a:endParaRPr sz="150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s-CO" sz="1500" u="none" cap="none" strike="noStrike">
                          <a:latin typeface="Poppins"/>
                          <a:ea typeface="Poppins"/>
                          <a:cs typeface="Poppins"/>
                          <a:sym typeface="Poppins"/>
                        </a:rPr>
                        <a:t>21 (4.8)</a:t>
                      </a:r>
                      <a:endParaRPr sz="150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lang="es-CO" sz="1500">
                          <a:latin typeface="Poppins"/>
                          <a:ea typeface="Poppins"/>
                          <a:cs typeface="Poppins"/>
                          <a:sym typeface="Poppins"/>
                        </a:rPr>
                        <a:t>0.36 [0.10, 1.00]</a:t>
                      </a:r>
                      <a:endParaRPr sz="150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s-CO" sz="1500">
                          <a:latin typeface="Poppins"/>
                          <a:ea typeface="Poppins"/>
                          <a:cs typeface="Poppins"/>
                          <a:sym typeface="Poppins"/>
                        </a:rPr>
                        <a:t>0.057</a:t>
                      </a:r>
                      <a:endParaRPr sz="150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bl>
          </a:graphicData>
        </a:graphic>
      </p:graphicFrame>
      <p:sp>
        <p:nvSpPr>
          <p:cNvPr id="514" name="Google Shape;514;p53"/>
          <p:cNvSpPr txBox="1"/>
          <p:nvPr/>
        </p:nvSpPr>
        <p:spPr>
          <a:xfrm>
            <a:off x="42450" y="85775"/>
            <a:ext cx="12107100" cy="606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0" i="0" lang="es-CO" sz="2300" u="none" cap="none" strike="noStrike">
                <a:solidFill>
                  <a:schemeClr val="accent5"/>
                </a:solidFill>
                <a:latin typeface="Poppins"/>
                <a:ea typeface="Poppins"/>
                <a:cs typeface="Poppins"/>
                <a:sym typeface="Poppins"/>
              </a:rPr>
              <a:t>Factores predictivos </a:t>
            </a:r>
            <a:r>
              <a:rPr lang="es-CO" sz="2300">
                <a:solidFill>
                  <a:schemeClr val="accent5"/>
                </a:solidFill>
                <a:latin typeface="Poppins"/>
                <a:ea typeface="Poppins"/>
                <a:cs typeface="Poppins"/>
                <a:sym typeface="Poppins"/>
              </a:rPr>
              <a:t>para </a:t>
            </a:r>
            <a:r>
              <a:rPr b="1" lang="es-CO" sz="2300">
                <a:solidFill>
                  <a:schemeClr val="accent5"/>
                </a:solidFill>
                <a:latin typeface="Poppins"/>
                <a:ea typeface="Poppins"/>
                <a:cs typeface="Poppins"/>
                <a:sym typeface="Poppins"/>
              </a:rPr>
              <a:t>positividad del SLN Upfront:</a:t>
            </a:r>
            <a:r>
              <a:rPr b="0" i="0" lang="es-CO" sz="2300" u="none" cap="none" strike="noStrike">
                <a:solidFill>
                  <a:schemeClr val="accent5"/>
                </a:solidFill>
                <a:latin typeface="Poppins"/>
                <a:ea typeface="Poppins"/>
                <a:cs typeface="Poppins"/>
                <a:sym typeface="Poppins"/>
              </a:rPr>
              <a:t> </a:t>
            </a:r>
            <a:endParaRPr sz="2300">
              <a:solidFill>
                <a:schemeClr val="accent5"/>
              </a:solidFill>
              <a:latin typeface="Poppins"/>
              <a:ea typeface="Poppins"/>
              <a:cs typeface="Poppins"/>
              <a:sym typeface="Poppins"/>
            </a:endParaRPr>
          </a:p>
          <a:p>
            <a:pPr indent="0" lvl="0" marL="0" marR="0" rtl="0" algn="ctr">
              <a:lnSpc>
                <a:spcPct val="100000"/>
              </a:lnSpc>
              <a:spcBef>
                <a:spcPts val="0"/>
              </a:spcBef>
              <a:spcAft>
                <a:spcPts val="0"/>
              </a:spcAft>
              <a:buClr>
                <a:srgbClr val="000000"/>
              </a:buClr>
              <a:buSzPts val="1700"/>
              <a:buFont typeface="Arial"/>
              <a:buNone/>
            </a:pPr>
            <a:r>
              <a:rPr b="0" i="1" lang="es-CO" sz="2300" u="none" cap="none" strike="noStrike">
                <a:solidFill>
                  <a:schemeClr val="accent5"/>
                </a:solidFill>
                <a:latin typeface="Poppins"/>
                <a:ea typeface="Poppins"/>
                <a:cs typeface="Poppins"/>
                <a:sym typeface="Poppins"/>
              </a:rPr>
              <a:t>Análisis </a:t>
            </a:r>
            <a:r>
              <a:rPr i="1" lang="es-CO" sz="2300">
                <a:solidFill>
                  <a:schemeClr val="accent5"/>
                </a:solidFill>
                <a:latin typeface="Poppins"/>
                <a:ea typeface="Poppins"/>
                <a:cs typeface="Poppins"/>
                <a:sym typeface="Poppins"/>
              </a:rPr>
              <a:t>de regresión logística no ajustado</a:t>
            </a:r>
            <a:endParaRPr b="1" i="1" sz="2300" u="none" cap="none" strike="noStrike">
              <a:solidFill>
                <a:schemeClr val="accent5"/>
              </a:solidFill>
              <a:latin typeface="Arial"/>
              <a:ea typeface="Arial"/>
              <a:cs typeface="Arial"/>
              <a:sym typeface="Arial"/>
            </a:endParaRPr>
          </a:p>
        </p:txBody>
      </p:sp>
      <p:sp>
        <p:nvSpPr>
          <p:cNvPr id="515" name="Google Shape;515;p53"/>
          <p:cNvSpPr/>
          <p:nvPr/>
        </p:nvSpPr>
        <p:spPr>
          <a:xfrm>
            <a:off x="3130825" y="2494600"/>
            <a:ext cx="7880400" cy="2592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516" name="Google Shape;516;p53"/>
          <p:cNvSpPr/>
          <p:nvPr/>
        </p:nvSpPr>
        <p:spPr>
          <a:xfrm>
            <a:off x="3130825" y="3107950"/>
            <a:ext cx="7880400" cy="2592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517" name="Google Shape;517;p53"/>
          <p:cNvSpPr/>
          <p:nvPr/>
        </p:nvSpPr>
        <p:spPr>
          <a:xfrm>
            <a:off x="3130816" y="4775250"/>
            <a:ext cx="7880400" cy="2592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54"/>
          <p:cNvSpPr txBox="1"/>
          <p:nvPr>
            <p:ph type="title"/>
          </p:nvPr>
        </p:nvSpPr>
        <p:spPr>
          <a:xfrm>
            <a:off x="2247687" y="1330817"/>
            <a:ext cx="5559300" cy="828300"/>
          </a:xfrm>
          <a:prstGeom prst="rect">
            <a:avLst/>
          </a:prstGeom>
          <a:noFill/>
          <a:ln>
            <a:noFill/>
          </a:ln>
        </p:spPr>
        <p:txBody>
          <a:bodyPr anchorCtr="0" anchor="ctr" bIns="43750" lIns="87525" spcFirstLastPara="1" rIns="87525" wrap="square" tIns="43750">
            <a:normAutofit/>
          </a:bodyPr>
          <a:lstStyle/>
          <a:p>
            <a:pPr indent="0" lvl="0" marL="0" rtl="0" algn="l">
              <a:lnSpc>
                <a:spcPct val="90000"/>
              </a:lnSpc>
              <a:spcBef>
                <a:spcPts val="0"/>
              </a:spcBef>
              <a:spcAft>
                <a:spcPts val="0"/>
              </a:spcAft>
              <a:buSzPts val="3829"/>
              <a:buNone/>
            </a:pPr>
            <a:r>
              <a:t/>
            </a:r>
            <a:endParaRPr sz="3829"/>
          </a:p>
        </p:txBody>
      </p:sp>
      <p:sp>
        <p:nvSpPr>
          <p:cNvPr id="524" name="Google Shape;524;p54"/>
          <p:cNvSpPr txBox="1"/>
          <p:nvPr>
            <p:ph idx="1" type="body"/>
          </p:nvPr>
        </p:nvSpPr>
        <p:spPr>
          <a:xfrm>
            <a:off x="2247684" y="2416889"/>
            <a:ext cx="5671200" cy="1228200"/>
          </a:xfrm>
          <a:prstGeom prst="rect">
            <a:avLst/>
          </a:prstGeom>
          <a:noFill/>
          <a:ln>
            <a:noFill/>
          </a:ln>
        </p:spPr>
        <p:txBody>
          <a:bodyPr anchorCtr="0" anchor="t" bIns="43750" lIns="87525" spcFirstLastPara="1" rIns="87525" wrap="square" tIns="43750">
            <a:normAutofit/>
          </a:bodyPr>
          <a:lstStyle/>
          <a:p>
            <a:pPr indent="0" lvl="0" marL="0" rtl="0" algn="l">
              <a:lnSpc>
                <a:spcPct val="90000"/>
              </a:lnSpc>
              <a:spcBef>
                <a:spcPts val="957"/>
              </a:spcBef>
              <a:spcAft>
                <a:spcPts val="0"/>
              </a:spcAft>
              <a:buSzPts val="1723"/>
              <a:buNone/>
            </a:pPr>
            <a:r>
              <a:t/>
            </a:r>
            <a:endParaRPr sz="1723"/>
          </a:p>
        </p:txBody>
      </p:sp>
      <p:pic>
        <p:nvPicPr>
          <p:cNvPr descr="Interfaz de usuario gráfica, Tabla&#10;&#10;Descripción generada automáticamente con confianza media" id="525" name="Google Shape;525;p54"/>
          <p:cNvPicPr preferRelativeResize="0"/>
          <p:nvPr/>
        </p:nvPicPr>
        <p:blipFill rotWithShape="1">
          <a:blip r:embed="rId3">
            <a:alphaModFix/>
          </a:blip>
          <a:srcRect b="0" l="0" r="0" t="0"/>
          <a:stretch/>
        </p:blipFill>
        <p:spPr>
          <a:xfrm>
            <a:off x="1689375" y="481426"/>
            <a:ext cx="7920450" cy="6259449"/>
          </a:xfrm>
          <a:prstGeom prst="rect">
            <a:avLst/>
          </a:prstGeom>
          <a:noFill/>
          <a:ln>
            <a:noFill/>
          </a:ln>
        </p:spPr>
      </p:pic>
      <p:sp>
        <p:nvSpPr>
          <p:cNvPr id="526" name="Google Shape;526;p54"/>
          <p:cNvSpPr/>
          <p:nvPr/>
        </p:nvSpPr>
        <p:spPr>
          <a:xfrm>
            <a:off x="1949551" y="1910947"/>
            <a:ext cx="7544100" cy="248100"/>
          </a:xfrm>
          <a:prstGeom prst="rect">
            <a:avLst/>
          </a:prstGeom>
          <a:noFill/>
          <a:ln cap="flat" cmpd="sng" w="36475">
            <a:solidFill>
              <a:schemeClr val="dk2"/>
            </a:solidFill>
            <a:prstDash val="solid"/>
            <a:round/>
            <a:headEnd len="sm" w="sm" type="none"/>
            <a:tailEnd len="sm" w="sm" type="none"/>
          </a:ln>
        </p:spPr>
        <p:txBody>
          <a:bodyPr anchorCtr="0" anchor="ctr" bIns="87525" lIns="87525" spcFirstLastPara="1" rIns="87525" wrap="square" tIns="87525">
            <a:noAutofit/>
          </a:bodyPr>
          <a:lstStyle/>
          <a:p>
            <a:pPr indent="0" lvl="0" marL="0" rtl="0" algn="ctr">
              <a:spcBef>
                <a:spcPts val="0"/>
              </a:spcBef>
              <a:spcAft>
                <a:spcPts val="0"/>
              </a:spcAft>
              <a:buNone/>
            </a:pPr>
            <a:r>
              <a:t/>
            </a:r>
            <a:endParaRPr sz="1340">
              <a:latin typeface="Raleway"/>
              <a:ea typeface="Raleway"/>
              <a:cs typeface="Raleway"/>
              <a:sym typeface="Raleway"/>
            </a:endParaRPr>
          </a:p>
        </p:txBody>
      </p:sp>
      <p:sp>
        <p:nvSpPr>
          <p:cNvPr id="527" name="Google Shape;527;p54"/>
          <p:cNvSpPr/>
          <p:nvPr/>
        </p:nvSpPr>
        <p:spPr>
          <a:xfrm>
            <a:off x="1949551" y="2906849"/>
            <a:ext cx="7544100" cy="248100"/>
          </a:xfrm>
          <a:prstGeom prst="rect">
            <a:avLst/>
          </a:prstGeom>
          <a:noFill/>
          <a:ln cap="flat" cmpd="sng" w="36475">
            <a:solidFill>
              <a:schemeClr val="dk2"/>
            </a:solidFill>
            <a:prstDash val="solid"/>
            <a:round/>
            <a:headEnd len="sm" w="sm" type="none"/>
            <a:tailEnd len="sm" w="sm" type="none"/>
          </a:ln>
        </p:spPr>
        <p:txBody>
          <a:bodyPr anchorCtr="0" anchor="ctr" bIns="87525" lIns="87525" spcFirstLastPara="1" rIns="87525" wrap="square" tIns="87525">
            <a:noAutofit/>
          </a:bodyPr>
          <a:lstStyle/>
          <a:p>
            <a:pPr indent="0" lvl="0" marL="0" rtl="0" algn="ctr">
              <a:spcBef>
                <a:spcPts val="0"/>
              </a:spcBef>
              <a:spcAft>
                <a:spcPts val="0"/>
              </a:spcAft>
              <a:buNone/>
            </a:pPr>
            <a:r>
              <a:t/>
            </a:r>
            <a:endParaRPr sz="1340">
              <a:latin typeface="Raleway"/>
              <a:ea typeface="Raleway"/>
              <a:cs typeface="Raleway"/>
              <a:sym typeface="Raleway"/>
            </a:endParaRPr>
          </a:p>
        </p:txBody>
      </p:sp>
      <p:sp>
        <p:nvSpPr>
          <p:cNvPr id="528" name="Google Shape;528;p54"/>
          <p:cNvSpPr/>
          <p:nvPr/>
        </p:nvSpPr>
        <p:spPr>
          <a:xfrm>
            <a:off x="1949551" y="4554998"/>
            <a:ext cx="7544100" cy="248100"/>
          </a:xfrm>
          <a:prstGeom prst="rect">
            <a:avLst/>
          </a:prstGeom>
          <a:noFill/>
          <a:ln cap="flat" cmpd="sng" w="36475">
            <a:solidFill>
              <a:schemeClr val="dk2"/>
            </a:solidFill>
            <a:prstDash val="solid"/>
            <a:round/>
            <a:headEnd len="sm" w="sm" type="none"/>
            <a:tailEnd len="sm" w="sm" type="none"/>
          </a:ln>
        </p:spPr>
        <p:txBody>
          <a:bodyPr anchorCtr="0" anchor="ctr" bIns="87525" lIns="87525" spcFirstLastPara="1" rIns="87525" wrap="square" tIns="87525">
            <a:noAutofit/>
          </a:bodyPr>
          <a:lstStyle/>
          <a:p>
            <a:pPr indent="0" lvl="0" marL="0" rtl="0" algn="ctr">
              <a:spcBef>
                <a:spcPts val="0"/>
              </a:spcBef>
              <a:spcAft>
                <a:spcPts val="0"/>
              </a:spcAft>
              <a:buNone/>
            </a:pPr>
            <a:r>
              <a:t/>
            </a:r>
            <a:endParaRPr sz="1340">
              <a:latin typeface="Raleway"/>
              <a:ea typeface="Raleway"/>
              <a:cs typeface="Raleway"/>
              <a:sym typeface="Raleway"/>
            </a:endParaRPr>
          </a:p>
        </p:txBody>
      </p:sp>
      <p:sp>
        <p:nvSpPr>
          <p:cNvPr id="529" name="Google Shape;529;p54"/>
          <p:cNvSpPr txBox="1"/>
          <p:nvPr/>
        </p:nvSpPr>
        <p:spPr>
          <a:xfrm>
            <a:off x="0" y="0"/>
            <a:ext cx="12192000" cy="538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CO" sz="2300">
                <a:solidFill>
                  <a:schemeClr val="dk2"/>
                </a:solidFill>
                <a:latin typeface="Poppins"/>
                <a:ea typeface="Poppins"/>
                <a:cs typeface="Poppins"/>
                <a:sym typeface="Poppins"/>
              </a:rPr>
              <a:t>Factores predictivos para </a:t>
            </a:r>
            <a:r>
              <a:rPr b="1" lang="es-CO" sz="2300">
                <a:solidFill>
                  <a:schemeClr val="dk2"/>
                </a:solidFill>
                <a:latin typeface="Poppins"/>
                <a:ea typeface="Poppins"/>
                <a:cs typeface="Poppins"/>
                <a:sym typeface="Poppins"/>
              </a:rPr>
              <a:t>positividad del SLN Upfront:</a:t>
            </a:r>
            <a:r>
              <a:rPr lang="es-CO" sz="2300">
                <a:solidFill>
                  <a:schemeClr val="dk2"/>
                </a:solidFill>
                <a:latin typeface="Poppins"/>
                <a:ea typeface="Poppins"/>
                <a:cs typeface="Poppins"/>
                <a:sym typeface="Poppins"/>
              </a:rPr>
              <a:t> </a:t>
            </a:r>
            <a:r>
              <a:rPr i="1" lang="es-CO" sz="2300">
                <a:solidFill>
                  <a:schemeClr val="dk2"/>
                </a:solidFill>
                <a:latin typeface="Poppins"/>
                <a:ea typeface="Poppins"/>
                <a:cs typeface="Poppins"/>
                <a:sym typeface="Poppins"/>
              </a:rPr>
              <a:t>Análisis</a:t>
            </a:r>
            <a:r>
              <a:rPr i="1" lang="es-CO" sz="2300">
                <a:solidFill>
                  <a:schemeClr val="dk2"/>
                </a:solidFill>
                <a:latin typeface="Poppins"/>
                <a:ea typeface="Poppins"/>
                <a:cs typeface="Poppins"/>
                <a:sym typeface="Poppins"/>
              </a:rPr>
              <a:t> Multivariado</a:t>
            </a:r>
            <a:endParaRPr i="1"/>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sp>
        <p:nvSpPr>
          <p:cNvPr id="534" name="Google Shape;534;p55"/>
          <p:cNvSpPr txBox="1"/>
          <p:nvPr>
            <p:ph type="title"/>
          </p:nvPr>
        </p:nvSpPr>
        <p:spPr>
          <a:xfrm>
            <a:off x="351047" y="512275"/>
            <a:ext cx="11257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Poppins"/>
              <a:buNone/>
            </a:pPr>
            <a:r>
              <a:rPr lang="es-CO"/>
              <a:t>F</a:t>
            </a:r>
            <a:r>
              <a:rPr lang="es-CO"/>
              <a:t>actores predictivos para positividad del post-NACT SLNB,</a:t>
            </a:r>
            <a:endParaRPr/>
          </a:p>
        </p:txBody>
      </p:sp>
      <p:sp>
        <p:nvSpPr>
          <p:cNvPr id="535" name="Google Shape;535;p55"/>
          <p:cNvSpPr txBox="1"/>
          <p:nvPr/>
        </p:nvSpPr>
        <p:spPr>
          <a:xfrm>
            <a:off x="137375" y="5096425"/>
            <a:ext cx="11830500" cy="461700"/>
          </a:xfrm>
          <a:prstGeom prst="rect">
            <a:avLst/>
          </a:prstGeom>
          <a:noFill/>
          <a:ln>
            <a:noFill/>
          </a:ln>
        </p:spPr>
        <p:txBody>
          <a:bodyPr anchorCtr="0" anchor="t" bIns="91425" lIns="91425" spcFirstLastPara="1" rIns="91425" wrap="square" tIns="91425">
            <a:spAutoFit/>
          </a:bodyPr>
          <a:lstStyle/>
          <a:p>
            <a:pPr indent="-342900" lvl="0" marL="457200" rtl="0" algn="l">
              <a:spcBef>
                <a:spcPts val="1000"/>
              </a:spcBef>
              <a:spcAft>
                <a:spcPts val="0"/>
              </a:spcAft>
              <a:buSzPts val="1800"/>
              <a:buFont typeface="Poppins"/>
              <a:buChar char="●"/>
            </a:pPr>
            <a:r>
              <a:t/>
            </a:r>
            <a:endParaRPr/>
          </a:p>
        </p:txBody>
      </p:sp>
      <p:sp>
        <p:nvSpPr>
          <p:cNvPr id="536" name="Google Shape;536;p55"/>
          <p:cNvSpPr txBox="1"/>
          <p:nvPr/>
        </p:nvSpPr>
        <p:spPr>
          <a:xfrm>
            <a:off x="180750" y="2233225"/>
            <a:ext cx="11830500" cy="4198200"/>
          </a:xfrm>
          <a:prstGeom prst="rect">
            <a:avLst/>
          </a:prstGeom>
          <a:noFill/>
          <a:ln>
            <a:noFill/>
          </a:ln>
        </p:spPr>
        <p:txBody>
          <a:bodyPr anchorCtr="0" anchor="t" bIns="91425" lIns="91425" spcFirstLastPara="1" rIns="91425" wrap="square" tIns="91425">
            <a:noAutofit/>
          </a:bodyPr>
          <a:lstStyle/>
          <a:p>
            <a:pPr indent="-444500" lvl="0" marL="457200" marR="0" rtl="0" algn="l">
              <a:lnSpc>
                <a:spcPct val="100000"/>
              </a:lnSpc>
              <a:spcBef>
                <a:spcPts val="1000"/>
              </a:spcBef>
              <a:spcAft>
                <a:spcPts val="0"/>
              </a:spcAft>
              <a:buSzPts val="3400"/>
              <a:buFont typeface="Poppins"/>
              <a:buChar char="●"/>
            </a:pPr>
            <a:r>
              <a:rPr lang="es-CO" sz="3400">
                <a:highlight>
                  <a:srgbClr val="FFFFFF"/>
                </a:highlight>
                <a:latin typeface="Raleway"/>
                <a:ea typeface="Raleway"/>
                <a:cs typeface="Raleway"/>
                <a:sym typeface="Raleway"/>
              </a:rPr>
              <a:t>En </a:t>
            </a:r>
            <a:r>
              <a:rPr b="1" lang="es-CO" sz="3400">
                <a:highlight>
                  <a:srgbClr val="FFFFFF"/>
                </a:highlight>
                <a:latin typeface="Raleway"/>
                <a:ea typeface="Raleway"/>
                <a:cs typeface="Raleway"/>
                <a:sym typeface="Raleway"/>
              </a:rPr>
              <a:t>post-NACT SLNB</a:t>
            </a:r>
            <a:r>
              <a:rPr lang="es-CO" sz="3400">
                <a:highlight>
                  <a:srgbClr val="FFFFFF"/>
                </a:highlight>
                <a:latin typeface="Raleway"/>
                <a:ea typeface="Raleway"/>
                <a:cs typeface="Raleway"/>
                <a:sym typeface="Raleway"/>
              </a:rPr>
              <a:t>, se intentó ajustar este análisis con las mismas variables pero dado el</a:t>
            </a:r>
            <a:r>
              <a:rPr b="1" i="1" lang="es-CO" sz="3400">
                <a:solidFill>
                  <a:schemeClr val="accent5"/>
                </a:solidFill>
                <a:highlight>
                  <a:srgbClr val="FFFFFF"/>
                </a:highlight>
                <a:latin typeface="Raleway"/>
                <a:ea typeface="Raleway"/>
                <a:cs typeface="Raleway"/>
                <a:sym typeface="Raleway"/>
              </a:rPr>
              <a:t> bajo número de pacientes con SLN positivo</a:t>
            </a:r>
            <a:r>
              <a:rPr lang="es-CO" sz="3400">
                <a:highlight>
                  <a:srgbClr val="FFFFFF"/>
                </a:highlight>
                <a:latin typeface="Raleway"/>
                <a:ea typeface="Raleway"/>
                <a:cs typeface="Raleway"/>
                <a:sym typeface="Raleway"/>
              </a:rPr>
              <a:t> las estimaciones fueron muy</a:t>
            </a:r>
            <a:r>
              <a:rPr b="1" lang="es-CO" sz="3400">
                <a:highlight>
                  <a:srgbClr val="FFFFFF"/>
                </a:highlight>
                <a:latin typeface="Raleway"/>
                <a:ea typeface="Raleway"/>
                <a:cs typeface="Raleway"/>
                <a:sym typeface="Raleway"/>
              </a:rPr>
              <a:t> inestables.</a:t>
            </a:r>
            <a:endParaRPr b="1" sz="3400">
              <a:highlight>
                <a:srgbClr val="FFFFFF"/>
              </a:highlight>
              <a:latin typeface="Raleway"/>
              <a:ea typeface="Raleway"/>
              <a:cs typeface="Raleway"/>
              <a:sym typeface="Raleway"/>
            </a:endParaRPr>
          </a:p>
          <a:p>
            <a:pPr indent="0" lvl="0" marL="457200" marR="0" rtl="0" algn="l">
              <a:lnSpc>
                <a:spcPct val="100000"/>
              </a:lnSpc>
              <a:spcBef>
                <a:spcPts val="1000"/>
              </a:spcBef>
              <a:spcAft>
                <a:spcPts val="0"/>
              </a:spcAft>
              <a:buNone/>
            </a:pPr>
            <a:r>
              <a:t/>
            </a:r>
            <a:endParaRPr b="1" sz="3400">
              <a:highlight>
                <a:srgbClr val="FFFFFF"/>
              </a:highlight>
              <a:latin typeface="Raleway"/>
              <a:ea typeface="Raleway"/>
              <a:cs typeface="Raleway"/>
              <a:sym typeface="Raleway"/>
            </a:endParaRPr>
          </a:p>
          <a:p>
            <a:pPr indent="-444500" lvl="0" marL="457200" marR="0" rtl="0" algn="l">
              <a:lnSpc>
                <a:spcPct val="100000"/>
              </a:lnSpc>
              <a:spcBef>
                <a:spcPts val="1000"/>
              </a:spcBef>
              <a:spcAft>
                <a:spcPts val="0"/>
              </a:spcAft>
              <a:buClr>
                <a:srgbClr val="351C75"/>
              </a:buClr>
              <a:buSzPts val="3400"/>
              <a:buFont typeface="Poppins"/>
              <a:buChar char="●"/>
            </a:pPr>
            <a:r>
              <a:rPr lang="es-CO" sz="3400">
                <a:solidFill>
                  <a:srgbClr val="351C75"/>
                </a:solidFill>
                <a:highlight>
                  <a:srgbClr val="FFFFFF"/>
                </a:highlight>
                <a:latin typeface="Raleway"/>
                <a:ea typeface="Raleway"/>
                <a:cs typeface="Raleway"/>
                <a:sym typeface="Raleway"/>
              </a:rPr>
              <a:t>Solo se encontró como factor de riesgo independiente la </a:t>
            </a:r>
            <a:r>
              <a:rPr b="1" lang="es-CO" sz="3400">
                <a:solidFill>
                  <a:srgbClr val="351C75"/>
                </a:solidFill>
                <a:highlight>
                  <a:srgbClr val="FFFFFF"/>
                </a:highlight>
                <a:latin typeface="Raleway"/>
                <a:ea typeface="Raleway"/>
                <a:cs typeface="Raleway"/>
                <a:sym typeface="Raleway"/>
              </a:rPr>
              <a:t>invasión linfovascular </a:t>
            </a:r>
            <a:r>
              <a:rPr lang="es-CO" sz="3400">
                <a:solidFill>
                  <a:srgbClr val="351C75"/>
                </a:solidFill>
                <a:highlight>
                  <a:srgbClr val="FFFFFF"/>
                </a:highlight>
                <a:latin typeface="Raleway"/>
                <a:ea typeface="Raleway"/>
                <a:cs typeface="Raleway"/>
                <a:sym typeface="Raleway"/>
              </a:rPr>
              <a:t>(OR=15.3, CI 95% (4.85-52.1).</a:t>
            </a:r>
            <a:endParaRPr sz="3400">
              <a:solidFill>
                <a:srgbClr val="351C75"/>
              </a:solidFill>
              <a:highlight>
                <a:srgbClr val="FFFFFF"/>
              </a:highlight>
              <a:latin typeface="Raleway"/>
              <a:ea typeface="Raleway"/>
              <a:cs typeface="Raleway"/>
              <a:sym typeface="Raleway"/>
            </a:endParaRPr>
          </a:p>
          <a:p>
            <a:pPr indent="0" lvl="0" marL="0" marR="0" rtl="0" algn="l">
              <a:lnSpc>
                <a:spcPct val="100000"/>
              </a:lnSpc>
              <a:spcBef>
                <a:spcPts val="1000"/>
              </a:spcBef>
              <a:spcAft>
                <a:spcPts val="0"/>
              </a:spcAft>
              <a:buNone/>
            </a:pPr>
            <a:r>
              <a:t/>
            </a:r>
            <a:endParaRPr b="1" sz="3400">
              <a:solidFill>
                <a:srgbClr val="2D85EE"/>
              </a:solidFill>
              <a:highlight>
                <a:srgbClr val="FFFFFF"/>
              </a:highlight>
              <a:latin typeface="Raleway"/>
              <a:ea typeface="Raleway"/>
              <a:cs typeface="Raleway"/>
              <a:sym typeface="Raleway"/>
            </a:endParaRPr>
          </a:p>
          <a:p>
            <a:pPr indent="0" lvl="0" marL="0" marR="0" rtl="0" algn="l">
              <a:lnSpc>
                <a:spcPct val="100000"/>
              </a:lnSpc>
              <a:spcBef>
                <a:spcPts val="1000"/>
              </a:spcBef>
              <a:spcAft>
                <a:spcPts val="0"/>
              </a:spcAft>
              <a:buNone/>
            </a:pPr>
            <a:r>
              <a:t/>
            </a:r>
            <a:endParaRPr b="1" sz="2900">
              <a:solidFill>
                <a:srgbClr val="2D85EE"/>
              </a:solidFill>
              <a:highlight>
                <a:srgbClr val="FFFFFF"/>
              </a:highlight>
              <a:latin typeface="Raleway"/>
              <a:ea typeface="Raleway"/>
              <a:cs typeface="Raleway"/>
              <a:sym typeface="Raleway"/>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 name="Shape 541"/>
        <p:cNvGrpSpPr/>
        <p:nvPr/>
      </p:nvGrpSpPr>
      <p:grpSpPr>
        <a:xfrm>
          <a:off x="0" y="0"/>
          <a:ext cx="0" cy="0"/>
          <a:chOff x="0" y="0"/>
          <a:chExt cx="0" cy="0"/>
        </a:xfrm>
      </p:grpSpPr>
      <p:graphicFrame>
        <p:nvGraphicFramePr>
          <p:cNvPr id="542" name="Google Shape;542;p56"/>
          <p:cNvGraphicFramePr/>
          <p:nvPr/>
        </p:nvGraphicFramePr>
        <p:xfrm>
          <a:off x="255600" y="1420575"/>
          <a:ext cx="3000000" cy="3000000"/>
        </p:xfrm>
        <a:graphic>
          <a:graphicData uri="http://schemas.openxmlformats.org/drawingml/2006/table">
            <a:tbl>
              <a:tblPr bandRow="1">
                <a:noFill/>
                <a:tableStyleId>{F8C5E890-9786-47CE-A73C-AC5EF4FB87A0}</a:tableStyleId>
              </a:tblPr>
              <a:tblGrid>
                <a:gridCol w="5101250"/>
                <a:gridCol w="2218050"/>
                <a:gridCol w="2218050"/>
                <a:gridCol w="2218050"/>
              </a:tblGrid>
              <a:tr h="365550">
                <a:tc>
                  <a:txBody>
                    <a:bodyPr/>
                    <a:lstStyle/>
                    <a:p>
                      <a:pPr indent="0" lvl="0" marL="0" marR="0" rtl="0" algn="l">
                        <a:lnSpc>
                          <a:spcPct val="100000"/>
                        </a:lnSpc>
                        <a:spcBef>
                          <a:spcPts val="0"/>
                        </a:spcBef>
                        <a:spcAft>
                          <a:spcPts val="0"/>
                        </a:spcAft>
                        <a:buClr>
                          <a:srgbClr val="000000"/>
                        </a:buClr>
                        <a:buSzPts val="1150"/>
                        <a:buFont typeface="Arial"/>
                        <a:buNone/>
                      </a:pPr>
                      <a:r>
                        <a:rPr b="1" lang="es-CO" sz="1950" u="none" cap="none" strike="noStrike">
                          <a:latin typeface="Poppins"/>
                          <a:ea typeface="Poppins"/>
                          <a:cs typeface="Poppins"/>
                          <a:sym typeface="Poppins"/>
                        </a:rPr>
                        <a:t>Tipo de recaída</a:t>
                      </a:r>
                      <a:r>
                        <a:rPr baseline="30000" lang="es-CO" sz="1950" u="none" cap="none" strike="noStrike">
                          <a:latin typeface="Poppins"/>
                          <a:ea typeface="Poppins"/>
                          <a:cs typeface="Poppins"/>
                          <a:sym typeface="Poppins"/>
                        </a:rPr>
                        <a:t>†</a:t>
                      </a:r>
                      <a:endParaRPr b="1" sz="19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b="1" lang="es-CO" sz="1950" u="none" cap="none" strike="noStrike">
                          <a:latin typeface="Poppins"/>
                          <a:ea typeface="Poppins"/>
                          <a:cs typeface="Poppins"/>
                          <a:sym typeface="Poppins"/>
                        </a:rPr>
                        <a:t>Total</a:t>
                      </a:r>
                      <a:endParaRPr b="1" sz="19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b="1" lang="es-CO" sz="1950" u="none" cap="none" strike="noStrike">
                          <a:latin typeface="Poppins"/>
                          <a:ea typeface="Poppins"/>
                          <a:cs typeface="Poppins"/>
                          <a:sym typeface="Poppins"/>
                        </a:rPr>
                        <a:t>SLNB</a:t>
                      </a:r>
                      <a:endParaRPr b="1" sz="19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b="1" i="1" lang="es-CO" sz="1950" u="none" cap="none" strike="noStrike">
                          <a:latin typeface="Poppins"/>
                          <a:ea typeface="Poppins"/>
                          <a:cs typeface="Poppins"/>
                          <a:sym typeface="Poppins"/>
                        </a:rPr>
                        <a:t>SLNB post-NACT</a:t>
                      </a:r>
                      <a:endParaRPr b="1" sz="19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94225">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Local</a:t>
                      </a:r>
                      <a:endParaRPr sz="19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5 (8.33)</a:t>
                      </a:r>
                      <a:endParaRPr sz="19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5 (10.2)</a:t>
                      </a:r>
                      <a:endParaRPr sz="19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0 (0.00)</a:t>
                      </a:r>
                      <a:endParaRPr sz="19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tcPr>
                </a:tc>
              </a:tr>
              <a:tr h="194225">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Regional</a:t>
                      </a:r>
                      <a:endParaRPr sz="19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9 (15.0)</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8 (16.3)</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1 (9.09)</a:t>
                      </a:r>
                      <a:endParaRPr sz="1950" u="none" cap="none" strike="noStrike">
                        <a:latin typeface="Poppins"/>
                        <a:ea typeface="Poppins"/>
                        <a:cs typeface="Poppins"/>
                        <a:sym typeface="Poppins"/>
                      </a:endParaRPr>
                    </a:p>
                  </a:txBody>
                  <a:tcPr marT="0" marB="0" marR="68575" marL="68575" anchor="ctr"/>
                </a:tc>
              </a:tr>
              <a:tr h="194225">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A distancia</a:t>
                      </a:r>
                      <a:endParaRPr sz="19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34 (56.7)</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26 (53.1)</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8 (72.7)</a:t>
                      </a:r>
                      <a:endParaRPr sz="1950" u="none" cap="none" strike="noStrike">
                        <a:latin typeface="Poppins"/>
                        <a:ea typeface="Poppins"/>
                        <a:cs typeface="Poppins"/>
                        <a:sym typeface="Poppins"/>
                      </a:endParaRPr>
                    </a:p>
                  </a:txBody>
                  <a:tcPr marT="0" marB="0" marR="68575" marL="68575" anchor="ctr"/>
                </a:tc>
              </a:tr>
              <a:tr h="194225">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Mixta</a:t>
                      </a:r>
                      <a:endParaRPr sz="19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12 (20.0)</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10 (20.4)</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2 (18.2)</a:t>
                      </a:r>
                      <a:endParaRPr sz="1950" u="none" cap="none" strike="noStrike">
                        <a:latin typeface="Poppins"/>
                        <a:ea typeface="Poppins"/>
                        <a:cs typeface="Poppins"/>
                        <a:sym typeface="Poppins"/>
                      </a:endParaRPr>
                    </a:p>
                  </a:txBody>
                  <a:tcPr marT="0" marB="0" marR="68575" marL="68575" anchor="ctr"/>
                </a:tc>
              </a:tr>
              <a:tr h="194225">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Local + Regional</a:t>
                      </a:r>
                      <a:endParaRPr i="1" sz="19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3 (25.0)</a:t>
                      </a:r>
                      <a:endParaRPr i="1"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2 (20.0)</a:t>
                      </a:r>
                      <a:endParaRPr i="1"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1 (50.0)</a:t>
                      </a:r>
                      <a:endParaRPr i="1" sz="1950" u="none" cap="none" strike="noStrike">
                        <a:latin typeface="Poppins"/>
                        <a:ea typeface="Poppins"/>
                        <a:cs typeface="Poppins"/>
                        <a:sym typeface="Poppins"/>
                      </a:endParaRPr>
                    </a:p>
                  </a:txBody>
                  <a:tcPr marT="0" marB="0" marR="68575" marL="68575" anchor="ctr"/>
                </a:tc>
              </a:tr>
              <a:tr h="194225">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Local + Distante </a:t>
                      </a:r>
                      <a:endParaRPr i="1" sz="19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4 (33.3)</a:t>
                      </a:r>
                      <a:endParaRPr i="1"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3 (30.0)</a:t>
                      </a:r>
                      <a:endParaRPr i="1"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1 (50.0)</a:t>
                      </a:r>
                      <a:endParaRPr i="1" sz="1950" u="none" cap="none" strike="noStrike">
                        <a:latin typeface="Poppins"/>
                        <a:ea typeface="Poppins"/>
                        <a:cs typeface="Poppins"/>
                        <a:sym typeface="Poppins"/>
                      </a:endParaRPr>
                    </a:p>
                  </a:txBody>
                  <a:tcPr marT="0" marB="0" marR="68575" marL="68575" anchor="ctr"/>
                </a:tc>
              </a:tr>
              <a:tr h="194225">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Regional + Distante</a:t>
                      </a:r>
                      <a:endParaRPr i="1" sz="19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3 (33.0)</a:t>
                      </a:r>
                      <a:endParaRPr i="1"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3 (30.0)</a:t>
                      </a:r>
                      <a:endParaRPr i="1"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0 (0.00)</a:t>
                      </a:r>
                      <a:endParaRPr i="1" sz="1950" u="none" cap="none" strike="noStrike">
                        <a:latin typeface="Poppins"/>
                        <a:ea typeface="Poppins"/>
                        <a:cs typeface="Poppins"/>
                        <a:sym typeface="Poppins"/>
                      </a:endParaRPr>
                    </a:p>
                  </a:txBody>
                  <a:tcPr marT="0" marB="0" marR="68575" marL="68575" anchor="ctr"/>
                </a:tc>
              </a:tr>
              <a:tr h="194225">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Local + Regional + Distante</a:t>
                      </a:r>
                      <a:endParaRPr i="1" sz="19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2 (16.7)</a:t>
                      </a:r>
                      <a:endParaRPr i="1" sz="1950" u="none" cap="none" strike="noStrike">
                        <a:latin typeface="Poppins"/>
                        <a:ea typeface="Poppins"/>
                        <a:cs typeface="Poppins"/>
                        <a:sym typeface="Poppins"/>
                      </a:endParaRPr>
                    </a:p>
                  </a:txBody>
                  <a:tcPr marT="0" marB="0" marR="68575" marL="68575" anchor="ctr">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2 (20.0)</a:t>
                      </a:r>
                      <a:endParaRPr i="1" sz="1950" u="none" cap="none" strike="noStrike">
                        <a:latin typeface="Poppins"/>
                        <a:ea typeface="Poppins"/>
                        <a:cs typeface="Poppins"/>
                        <a:sym typeface="Poppins"/>
                      </a:endParaRPr>
                    </a:p>
                  </a:txBody>
                  <a:tcPr marT="0" marB="0" marR="68575" marL="68575" anchor="ctr">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0 (0.00)</a:t>
                      </a:r>
                      <a:endParaRPr i="1" sz="1950" u="none" cap="none" strike="noStrike">
                        <a:latin typeface="Poppins"/>
                        <a:ea typeface="Poppins"/>
                        <a:cs typeface="Poppins"/>
                        <a:sym typeface="Poppins"/>
                      </a:endParaRPr>
                    </a:p>
                  </a:txBody>
                  <a:tcPr marT="0" marB="0" marR="68575" marL="68575" anchor="ctr">
                    <a:lnB cap="flat" cmpd="sng" w="9525">
                      <a:solidFill>
                        <a:srgbClr val="000000"/>
                      </a:solidFill>
                      <a:prstDash val="solid"/>
                      <a:round/>
                      <a:headEnd len="sm" w="sm" type="none"/>
                      <a:tailEnd len="sm" w="sm" type="none"/>
                    </a:lnB>
                  </a:tcPr>
                </a:tc>
              </a:tr>
              <a:tr h="243700">
                <a:tc>
                  <a:txBody>
                    <a:bodyPr/>
                    <a:lstStyle/>
                    <a:p>
                      <a:pPr indent="0" lvl="0" marL="0" marR="0" rtl="0" algn="l">
                        <a:lnSpc>
                          <a:spcPct val="100000"/>
                        </a:lnSpc>
                        <a:spcBef>
                          <a:spcPts val="0"/>
                        </a:spcBef>
                        <a:spcAft>
                          <a:spcPts val="0"/>
                        </a:spcAft>
                        <a:buClr>
                          <a:srgbClr val="000000"/>
                        </a:buClr>
                        <a:buSzPts val="1150"/>
                        <a:buFont typeface="Arial"/>
                        <a:buNone/>
                      </a:pPr>
                      <a:r>
                        <a:rPr b="1" lang="es-CO" sz="1950" u="none" cap="none" strike="noStrike">
                          <a:latin typeface="Poppins"/>
                          <a:ea typeface="Poppins"/>
                          <a:cs typeface="Poppins"/>
                          <a:sym typeface="Poppins"/>
                        </a:rPr>
                        <a:t>Localización</a:t>
                      </a:r>
                      <a:endParaRPr b="1" sz="19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t/>
                      </a:r>
                      <a:endParaRPr sz="19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t/>
                      </a:r>
                      <a:endParaRPr sz="19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t/>
                      </a:r>
                      <a:endParaRPr sz="19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tcPr>
                </a:tc>
              </a:tr>
              <a:tr h="243700">
                <a:tc>
                  <a:txBody>
                    <a:bodyPr/>
                    <a:lstStyle/>
                    <a:p>
                      <a:pPr indent="0" lvl="0" marL="0" marR="0" rtl="0" algn="l">
                        <a:lnSpc>
                          <a:spcPct val="100000"/>
                        </a:lnSpc>
                        <a:spcBef>
                          <a:spcPts val="0"/>
                        </a:spcBef>
                        <a:spcAft>
                          <a:spcPts val="0"/>
                        </a:spcAft>
                        <a:buClr>
                          <a:srgbClr val="000000"/>
                        </a:buClr>
                        <a:buSzPts val="1150"/>
                        <a:buFont typeface="Arial"/>
                        <a:buNone/>
                      </a:pPr>
                      <a:r>
                        <a:rPr b="1" lang="es-CO" sz="1950" u="none" cap="none" strike="noStrike">
                          <a:latin typeface="Poppins"/>
                          <a:ea typeface="Poppins"/>
                          <a:cs typeface="Poppins"/>
                          <a:sym typeface="Poppins"/>
                        </a:rPr>
                        <a:t> Regional</a:t>
                      </a:r>
                      <a:r>
                        <a:rPr b="1" baseline="30000" lang="es-CO" sz="1950" u="none" cap="none" strike="noStrike">
                          <a:latin typeface="Poppins"/>
                          <a:ea typeface="Poppins"/>
                          <a:cs typeface="Poppins"/>
                          <a:sym typeface="Poppins"/>
                        </a:rPr>
                        <a:t>‡</a:t>
                      </a:r>
                      <a:r>
                        <a:rPr b="1" lang="es-CO" sz="1950" u="none" cap="none" strike="noStrike">
                          <a:latin typeface="Poppins"/>
                          <a:ea typeface="Poppins"/>
                          <a:cs typeface="Poppins"/>
                          <a:sym typeface="Poppins"/>
                        </a:rPr>
                        <a:t>, n (%)</a:t>
                      </a:r>
                      <a:endParaRPr b="1" sz="1950" u="none" cap="none" strike="noStrike">
                        <a:latin typeface="Poppins"/>
                        <a:ea typeface="Poppins"/>
                        <a:cs typeface="Poppins"/>
                        <a:sym typeface="Poppins"/>
                      </a:endParaRPr>
                    </a:p>
                  </a:txBody>
                  <a:tcPr marT="0" marB="0" marR="68575" marL="68575" anchor="b"/>
                </a:tc>
                <a:tc>
                  <a:txBody>
                    <a:bodyPr/>
                    <a:lstStyle/>
                    <a:p>
                      <a:pPr indent="0" lvl="0" marL="0" marR="0" rtl="0" algn="l">
                        <a:lnSpc>
                          <a:spcPct val="100000"/>
                        </a:lnSpc>
                        <a:spcBef>
                          <a:spcPts val="0"/>
                        </a:spcBef>
                        <a:spcAft>
                          <a:spcPts val="0"/>
                        </a:spcAft>
                        <a:buClr>
                          <a:srgbClr val="000000"/>
                        </a:buClr>
                        <a:buSzPts val="1150"/>
                        <a:buFont typeface="Arial"/>
                        <a:buNone/>
                      </a:pPr>
                      <a:r>
                        <a:rPr b="1" lang="es-CO" sz="1950" u="none" cap="none" strike="noStrike">
                          <a:latin typeface="Poppins"/>
                          <a:ea typeface="Poppins"/>
                          <a:cs typeface="Poppins"/>
                          <a:sym typeface="Poppins"/>
                        </a:rPr>
                        <a:t>17 (22.9)</a:t>
                      </a:r>
                      <a:endParaRPr b="1"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b="1" lang="es-CO" sz="1950" u="none" cap="none" strike="noStrike">
                          <a:latin typeface="Poppins"/>
                          <a:ea typeface="Poppins"/>
                          <a:cs typeface="Poppins"/>
                          <a:sym typeface="Poppins"/>
                        </a:rPr>
                        <a:t>15 (88.2)</a:t>
                      </a:r>
                      <a:endParaRPr b="1"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b="1" lang="es-CO" sz="1950" u="none" cap="none" strike="noStrike">
                          <a:latin typeface="Poppins"/>
                          <a:ea typeface="Poppins"/>
                          <a:cs typeface="Poppins"/>
                          <a:sym typeface="Poppins"/>
                        </a:rPr>
                        <a:t>2 (11.7)</a:t>
                      </a:r>
                      <a:endParaRPr b="1" sz="1950" u="none" cap="none" strike="noStrike">
                        <a:latin typeface="Poppins"/>
                        <a:ea typeface="Poppins"/>
                        <a:cs typeface="Poppins"/>
                        <a:sym typeface="Poppins"/>
                      </a:endParaRPr>
                    </a:p>
                  </a:txBody>
                  <a:tcPr marT="0" marB="0" marR="68575" marL="68575" anchor="ctr"/>
                </a:tc>
              </a:tr>
              <a:tr h="194225">
                <a:tc>
                  <a:txBody>
                    <a:bodyPr/>
                    <a:lstStyle/>
                    <a:p>
                      <a:pPr indent="0" lvl="0" marL="0" marR="0" rtl="0" algn="l">
                        <a:lnSpc>
                          <a:spcPct val="100000"/>
                        </a:lnSpc>
                        <a:spcBef>
                          <a:spcPts val="0"/>
                        </a:spcBef>
                        <a:spcAft>
                          <a:spcPts val="0"/>
                        </a:spcAft>
                        <a:buClr>
                          <a:srgbClr val="000000"/>
                        </a:buClr>
                        <a:buSzPts val="1150"/>
                        <a:buFont typeface="Arial"/>
                        <a:buNone/>
                      </a:pPr>
                      <a:r>
                        <a:rPr b="1" lang="es-CO" sz="1950" u="none" cap="none" strike="noStrike">
                          <a:latin typeface="Poppins"/>
                          <a:ea typeface="Poppins"/>
                          <a:cs typeface="Poppins"/>
                          <a:sym typeface="Poppins"/>
                        </a:rPr>
                        <a:t>  Sitio</a:t>
                      </a:r>
                      <a:endParaRPr b="1" sz="19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t/>
                      </a:r>
                      <a:endParaRPr sz="1950" u="none" cap="none" strike="noStrike">
                        <a:latin typeface="Poppins"/>
                        <a:ea typeface="Poppins"/>
                        <a:cs typeface="Poppins"/>
                        <a:sym typeface="Poppins"/>
                      </a:endParaRPr>
                    </a:p>
                  </a:txBody>
                  <a:tcPr marT="0" marB="0" marR="68575" marL="68575" anchor="ctr"/>
                </a:tc>
              </a:tr>
              <a:tr h="194225">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Axilar</a:t>
                      </a:r>
                      <a:endParaRPr i="1" sz="19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12 (70.6)</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11 (73.3)</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1 (50.0)</a:t>
                      </a:r>
                      <a:endParaRPr sz="1950" u="none" cap="none" strike="noStrike">
                        <a:latin typeface="Poppins"/>
                        <a:ea typeface="Poppins"/>
                        <a:cs typeface="Poppins"/>
                        <a:sym typeface="Poppins"/>
                      </a:endParaRPr>
                    </a:p>
                  </a:txBody>
                  <a:tcPr marT="0" marB="0" marR="68575" marL="68575" anchor="ctr"/>
                </a:tc>
              </a:tr>
              <a:tr h="194225">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Supraclavicular</a:t>
                      </a:r>
                      <a:endParaRPr i="1" sz="19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2 (11.7)</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2 (13.3)</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0 (0.00)</a:t>
                      </a:r>
                      <a:endParaRPr sz="1950" u="none" cap="none" strike="noStrike">
                        <a:latin typeface="Poppins"/>
                        <a:ea typeface="Poppins"/>
                        <a:cs typeface="Poppins"/>
                        <a:sym typeface="Poppins"/>
                      </a:endParaRPr>
                    </a:p>
                  </a:txBody>
                  <a:tcPr marT="0" marB="0" marR="68575" marL="68575" anchor="ctr"/>
                </a:tc>
              </a:tr>
              <a:tr h="194225">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Infraclavicular</a:t>
                      </a:r>
                      <a:endParaRPr i="1" sz="19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1 (5.88)</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0 (0.00)</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1 (50.0)</a:t>
                      </a:r>
                      <a:endParaRPr sz="1950" u="none" cap="none" strike="noStrike">
                        <a:latin typeface="Poppins"/>
                        <a:ea typeface="Poppins"/>
                        <a:cs typeface="Poppins"/>
                        <a:sym typeface="Poppins"/>
                      </a:endParaRPr>
                    </a:p>
                  </a:txBody>
                  <a:tcPr marT="0" marB="0" marR="68575" marL="68575" anchor="ctr"/>
                </a:tc>
              </a:tr>
              <a:tr h="194225">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Axilar + Supraclavicular</a:t>
                      </a:r>
                      <a:endParaRPr i="1" sz="19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1 (5.88)</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1 (6.67)</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0 (0.00)</a:t>
                      </a:r>
                      <a:endParaRPr sz="1950" u="none" cap="none" strike="noStrike">
                        <a:latin typeface="Poppins"/>
                        <a:ea typeface="Poppins"/>
                        <a:cs typeface="Poppins"/>
                        <a:sym typeface="Poppins"/>
                      </a:endParaRPr>
                    </a:p>
                  </a:txBody>
                  <a:tcPr marT="0" marB="0" marR="68575" marL="68575" anchor="ctr"/>
                </a:tc>
              </a:tr>
              <a:tr h="194225">
                <a:tc>
                  <a:txBody>
                    <a:bodyPr/>
                    <a:lstStyle/>
                    <a:p>
                      <a:pPr indent="0" lvl="0" marL="0" marR="0" rtl="0" algn="l">
                        <a:lnSpc>
                          <a:spcPct val="100000"/>
                        </a:lnSpc>
                        <a:spcBef>
                          <a:spcPts val="0"/>
                        </a:spcBef>
                        <a:spcAft>
                          <a:spcPts val="0"/>
                        </a:spcAft>
                        <a:buClr>
                          <a:srgbClr val="000000"/>
                        </a:buClr>
                        <a:buSzPts val="1150"/>
                        <a:buFont typeface="Arial"/>
                        <a:buNone/>
                      </a:pPr>
                      <a:r>
                        <a:rPr i="1" lang="es-CO" sz="1950" u="none" cap="none" strike="noStrike">
                          <a:latin typeface="Poppins"/>
                          <a:ea typeface="Poppins"/>
                          <a:cs typeface="Poppins"/>
                          <a:sym typeface="Poppins"/>
                        </a:rPr>
                        <a:t>   Supra + Infraclavicular</a:t>
                      </a:r>
                      <a:endParaRPr i="1" sz="19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1 (5.88)</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1 (6.67)</a:t>
                      </a:r>
                      <a:endParaRPr sz="19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950" u="none" cap="none" strike="noStrike">
                          <a:latin typeface="Poppins"/>
                          <a:ea typeface="Poppins"/>
                          <a:cs typeface="Poppins"/>
                          <a:sym typeface="Poppins"/>
                        </a:rPr>
                        <a:t>0 (0.00)</a:t>
                      </a:r>
                      <a:endParaRPr sz="1950" u="none" cap="none" strike="noStrike">
                        <a:latin typeface="Poppins"/>
                        <a:ea typeface="Poppins"/>
                        <a:cs typeface="Poppins"/>
                        <a:sym typeface="Poppins"/>
                      </a:endParaRPr>
                    </a:p>
                  </a:txBody>
                  <a:tcPr marT="0" marB="0" marR="68575" marL="68575" anchor="ctr"/>
                </a:tc>
              </a:tr>
            </a:tbl>
          </a:graphicData>
        </a:graphic>
      </p:graphicFrame>
      <p:sp>
        <p:nvSpPr>
          <p:cNvPr id="543" name="Google Shape;543;p56"/>
          <p:cNvSpPr txBox="1"/>
          <p:nvPr/>
        </p:nvSpPr>
        <p:spPr>
          <a:xfrm>
            <a:off x="255600" y="-134800"/>
            <a:ext cx="11936400" cy="998400"/>
          </a:xfrm>
          <a:prstGeom prst="rect">
            <a:avLst/>
          </a:prstGeom>
          <a:noFill/>
          <a:ln>
            <a:noFill/>
          </a:ln>
        </p:spPr>
        <p:txBody>
          <a:bodyPr anchorCtr="0" anchor="ctr" bIns="91425" lIns="91425" spcFirstLastPara="1" rIns="91425" wrap="square" tIns="91425">
            <a:noAutofit/>
          </a:bodyPr>
          <a:lstStyle/>
          <a:p>
            <a:pPr indent="0" lvl="0" marL="0" marR="0" rtl="0" algn="just">
              <a:lnSpc>
                <a:spcPct val="100000"/>
              </a:lnSpc>
              <a:spcBef>
                <a:spcPts val="0"/>
              </a:spcBef>
              <a:spcAft>
                <a:spcPts val="0"/>
              </a:spcAft>
              <a:buClr>
                <a:srgbClr val="000000"/>
              </a:buClr>
              <a:buSzPts val="2000"/>
              <a:buFont typeface="Arial"/>
              <a:buNone/>
            </a:pPr>
            <a:r>
              <a:rPr b="1" lang="es-CO" sz="2500">
                <a:solidFill>
                  <a:schemeClr val="accent5"/>
                </a:solidFill>
                <a:latin typeface="Poppins"/>
                <a:ea typeface="Poppins"/>
                <a:cs typeface="Poppins"/>
                <a:sym typeface="Poppins"/>
              </a:rPr>
              <a:t>Recaída</a:t>
            </a:r>
            <a:r>
              <a:rPr b="1" i="0" lang="es-CO" sz="2500" u="none" cap="none" strike="noStrike">
                <a:solidFill>
                  <a:schemeClr val="accent5"/>
                </a:solidFill>
                <a:latin typeface="Poppins"/>
                <a:ea typeface="Poppins"/>
                <a:cs typeface="Poppins"/>
                <a:sym typeface="Poppins"/>
              </a:rPr>
              <a:t> tumoral</a:t>
            </a:r>
            <a:r>
              <a:rPr b="0" i="0" lang="es-CO" sz="2500" u="none" cap="none" strike="noStrike">
                <a:solidFill>
                  <a:schemeClr val="accent5"/>
                </a:solidFill>
                <a:latin typeface="Poppins"/>
                <a:ea typeface="Poppins"/>
                <a:cs typeface="Poppins"/>
                <a:sym typeface="Poppins"/>
              </a:rPr>
              <a:t> s</a:t>
            </a:r>
            <a:r>
              <a:rPr b="0" i="0" lang="es-CO" sz="2500" u="none" cap="none" strike="noStrike">
                <a:solidFill>
                  <a:schemeClr val="accent5"/>
                </a:solidFill>
                <a:latin typeface="Poppins"/>
                <a:ea typeface="Poppins"/>
                <a:cs typeface="Poppins"/>
                <a:sym typeface="Poppins"/>
              </a:rPr>
              <a:t>egún el manejo de la biopsia del ganglio centinela</a:t>
            </a:r>
            <a:endParaRPr b="0" i="0" sz="2500" u="none" cap="none" strike="noStrike">
              <a:solidFill>
                <a:schemeClr val="accent5"/>
              </a:solidFill>
              <a:latin typeface="Poppins"/>
              <a:ea typeface="Poppins"/>
              <a:cs typeface="Poppins"/>
              <a:sym typeface="Poppins"/>
            </a:endParaRPr>
          </a:p>
        </p:txBody>
      </p:sp>
      <p:sp>
        <p:nvSpPr>
          <p:cNvPr id="544" name="Google Shape;544;p56"/>
          <p:cNvSpPr/>
          <p:nvPr/>
        </p:nvSpPr>
        <p:spPr>
          <a:xfrm>
            <a:off x="255550" y="5283850"/>
            <a:ext cx="11755500" cy="310200"/>
          </a:xfrm>
          <a:prstGeom prst="rect">
            <a:avLst/>
          </a:prstGeom>
          <a:noFill/>
          <a:ln cap="flat" cmpd="sng" w="38100">
            <a:solidFill>
              <a:srgbClr val="E305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200">
              <a:latin typeface="Raleway"/>
              <a:ea typeface="Raleway"/>
              <a:cs typeface="Raleway"/>
              <a:sym typeface="Raleway"/>
            </a:endParaRPr>
          </a:p>
        </p:txBody>
      </p:sp>
      <p:sp>
        <p:nvSpPr>
          <p:cNvPr id="545" name="Google Shape;545;p56"/>
          <p:cNvSpPr/>
          <p:nvPr/>
        </p:nvSpPr>
        <p:spPr>
          <a:xfrm>
            <a:off x="5356850" y="1412150"/>
            <a:ext cx="2217900" cy="53493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200">
              <a:latin typeface="Raleway"/>
              <a:ea typeface="Raleway"/>
              <a:cs typeface="Raleway"/>
              <a:sym typeface="Raleway"/>
            </a:endParaRPr>
          </a:p>
        </p:txBody>
      </p:sp>
      <p:sp>
        <p:nvSpPr>
          <p:cNvPr id="546" name="Google Shape;546;p56"/>
          <p:cNvSpPr/>
          <p:nvPr/>
        </p:nvSpPr>
        <p:spPr>
          <a:xfrm>
            <a:off x="255600" y="2596251"/>
            <a:ext cx="10674300" cy="310200"/>
          </a:xfrm>
          <a:prstGeom prst="rect">
            <a:avLst/>
          </a:prstGeom>
          <a:noFill/>
          <a:ln cap="flat" cmpd="sng" w="42650">
            <a:solidFill>
              <a:srgbClr val="E30521"/>
            </a:solidFill>
            <a:prstDash val="solid"/>
            <a:round/>
            <a:headEnd len="sm" w="sm" type="none"/>
            <a:tailEnd len="sm" w="sm" type="none"/>
          </a:ln>
        </p:spPr>
        <p:txBody>
          <a:bodyPr anchorCtr="0" anchor="ctr" bIns="102325" lIns="102325" spcFirstLastPara="1" rIns="102325" wrap="square" tIns="102325">
            <a:noAutofit/>
          </a:bodyPr>
          <a:lstStyle/>
          <a:p>
            <a:pPr indent="0" lvl="0" marL="0" rtl="0" algn="ctr">
              <a:spcBef>
                <a:spcPts val="0"/>
              </a:spcBef>
              <a:spcAft>
                <a:spcPts val="0"/>
              </a:spcAft>
              <a:buNone/>
            </a:pPr>
            <a:r>
              <a:t/>
            </a:r>
            <a:endParaRPr sz="2462">
              <a:latin typeface="Raleway"/>
              <a:ea typeface="Raleway"/>
              <a:cs typeface="Raleway"/>
              <a:sym typeface="Raleway"/>
            </a:endParaRPr>
          </a:p>
        </p:txBody>
      </p:sp>
      <p:sp>
        <p:nvSpPr>
          <p:cNvPr id="547" name="Google Shape;547;p56"/>
          <p:cNvSpPr/>
          <p:nvPr/>
        </p:nvSpPr>
        <p:spPr>
          <a:xfrm>
            <a:off x="218250" y="4689500"/>
            <a:ext cx="11755500" cy="310200"/>
          </a:xfrm>
          <a:prstGeom prst="rect">
            <a:avLst/>
          </a:prstGeom>
          <a:noFill/>
          <a:ln cap="flat" cmpd="sng" w="38100">
            <a:solidFill>
              <a:srgbClr val="E305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200">
              <a:latin typeface="Raleway"/>
              <a:ea typeface="Raleway"/>
              <a:cs typeface="Raleway"/>
              <a:sym typeface="Raleway"/>
            </a:endParaRPr>
          </a:p>
        </p:txBody>
      </p:sp>
      <p:sp>
        <p:nvSpPr>
          <p:cNvPr id="548" name="Google Shape;548;p56"/>
          <p:cNvSpPr txBox="1"/>
          <p:nvPr/>
        </p:nvSpPr>
        <p:spPr>
          <a:xfrm>
            <a:off x="-73525" y="558675"/>
            <a:ext cx="121920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CO" sz="2200">
                <a:latin typeface="Raleway"/>
                <a:ea typeface="Raleway"/>
                <a:cs typeface="Raleway"/>
                <a:sym typeface="Raleway"/>
              </a:rPr>
              <a:t>Para toda la cohorte, se identificaron</a:t>
            </a:r>
            <a:r>
              <a:rPr b="1" lang="es-CO" sz="2200">
                <a:latin typeface="Raleway"/>
                <a:ea typeface="Raleway"/>
                <a:cs typeface="Raleway"/>
                <a:sym typeface="Raleway"/>
              </a:rPr>
              <a:t> </a:t>
            </a:r>
            <a:r>
              <a:rPr b="1" lang="es-CO" sz="2200">
                <a:solidFill>
                  <a:srgbClr val="1152B3"/>
                </a:solidFill>
                <a:latin typeface="Raleway"/>
                <a:ea typeface="Raleway"/>
                <a:cs typeface="Raleway"/>
                <a:sym typeface="Raleway"/>
              </a:rPr>
              <a:t>60 pacientes</a:t>
            </a:r>
            <a:r>
              <a:rPr b="1" lang="es-CO" sz="2200">
                <a:latin typeface="Raleway"/>
                <a:ea typeface="Raleway"/>
                <a:cs typeface="Raleway"/>
                <a:sym typeface="Raleway"/>
              </a:rPr>
              <a:t> (7.62%) con recaída tumoral</a:t>
            </a:r>
            <a:r>
              <a:rPr lang="es-CO" sz="2200">
                <a:latin typeface="Raleway"/>
                <a:ea typeface="Raleway"/>
                <a:cs typeface="Raleway"/>
                <a:sym typeface="Raleway"/>
              </a:rPr>
              <a:t>, </a:t>
            </a:r>
            <a:endParaRPr sz="2200">
              <a:latin typeface="Raleway"/>
              <a:ea typeface="Raleway"/>
              <a:cs typeface="Raleway"/>
              <a:sym typeface="Raleway"/>
            </a:endParaRPr>
          </a:p>
          <a:p>
            <a:pPr indent="0" lvl="0" marL="0" rtl="0" algn="ctr">
              <a:spcBef>
                <a:spcPts val="0"/>
              </a:spcBef>
              <a:spcAft>
                <a:spcPts val="0"/>
              </a:spcAft>
              <a:buNone/>
            </a:pPr>
            <a:r>
              <a:rPr lang="es-CO" sz="2200">
                <a:latin typeface="Raleway"/>
                <a:ea typeface="Raleway"/>
                <a:cs typeface="Raleway"/>
                <a:sym typeface="Raleway"/>
              </a:rPr>
              <a:t>siendo en su mayoría pacientes llevadas a </a:t>
            </a:r>
            <a:r>
              <a:rPr b="1" lang="es-CO" sz="2200">
                <a:solidFill>
                  <a:schemeClr val="dk2"/>
                </a:solidFill>
                <a:latin typeface="Raleway"/>
                <a:ea typeface="Raleway"/>
                <a:cs typeface="Raleway"/>
                <a:sym typeface="Raleway"/>
              </a:rPr>
              <a:t>manejo quirúrgico inicial 81.6% (n=49).  </a:t>
            </a:r>
            <a:endParaRPr sz="1900">
              <a:solidFill>
                <a:schemeClr val="dk2"/>
              </a:solidFill>
            </a:endParaRPr>
          </a:p>
        </p:txBody>
      </p:sp>
      <p:sp>
        <p:nvSpPr>
          <p:cNvPr id="549" name="Google Shape;549;p56"/>
          <p:cNvSpPr/>
          <p:nvPr/>
        </p:nvSpPr>
        <p:spPr>
          <a:xfrm>
            <a:off x="255600" y="2312100"/>
            <a:ext cx="10674300" cy="310200"/>
          </a:xfrm>
          <a:prstGeom prst="rect">
            <a:avLst/>
          </a:prstGeom>
          <a:noFill/>
          <a:ln cap="flat" cmpd="sng" w="42650">
            <a:solidFill>
              <a:srgbClr val="0000FF"/>
            </a:solidFill>
            <a:prstDash val="solid"/>
            <a:round/>
            <a:headEnd len="sm" w="sm" type="none"/>
            <a:tailEnd len="sm" w="sm" type="none"/>
          </a:ln>
        </p:spPr>
        <p:txBody>
          <a:bodyPr anchorCtr="0" anchor="ctr" bIns="102325" lIns="102325" spcFirstLastPara="1" rIns="102325" wrap="square" tIns="102325">
            <a:noAutofit/>
          </a:bodyPr>
          <a:lstStyle/>
          <a:p>
            <a:pPr indent="0" lvl="0" marL="0" rtl="0" algn="ctr">
              <a:spcBef>
                <a:spcPts val="0"/>
              </a:spcBef>
              <a:spcAft>
                <a:spcPts val="0"/>
              </a:spcAft>
              <a:buNone/>
            </a:pPr>
            <a:r>
              <a:t/>
            </a:r>
            <a:endParaRPr sz="2462">
              <a:latin typeface="Raleway"/>
              <a:ea typeface="Raleway"/>
              <a:cs typeface="Raleway"/>
              <a:sym typeface="Raleway"/>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30"/>
          <p:cNvSpPr txBox="1"/>
          <p:nvPr>
            <p:ph idx="4294967295" type="body"/>
          </p:nvPr>
        </p:nvSpPr>
        <p:spPr>
          <a:xfrm>
            <a:off x="740731" y="173015"/>
            <a:ext cx="10936404" cy="521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2"/>
              </a:buClr>
              <a:buSzPts val="2800"/>
              <a:buNone/>
            </a:pPr>
            <a:r>
              <a:rPr b="1" lang="es-CO" sz="4400">
                <a:solidFill>
                  <a:schemeClr val="accent5"/>
                </a:solidFill>
              </a:rPr>
              <a:t>Ganglio Centinela en Cáncer de Mama </a:t>
            </a:r>
            <a:endParaRPr b="1" sz="4400">
              <a:solidFill>
                <a:schemeClr val="accent5"/>
              </a:solidFill>
            </a:endParaRPr>
          </a:p>
        </p:txBody>
      </p:sp>
      <p:sp>
        <p:nvSpPr>
          <p:cNvPr id="141" name="Google Shape;141;p30"/>
          <p:cNvSpPr txBox="1"/>
          <p:nvPr/>
        </p:nvSpPr>
        <p:spPr>
          <a:xfrm>
            <a:off x="129800" y="2271200"/>
            <a:ext cx="3708300" cy="1644300"/>
          </a:xfrm>
          <a:prstGeom prst="rect">
            <a:avLst/>
          </a:prstGeom>
          <a:solidFill>
            <a:srgbClr val="FCE5CD"/>
          </a:solidFill>
          <a:ln cap="flat" cmpd="sng" w="9525">
            <a:solidFill>
              <a:srgbClr val="000000"/>
            </a:solidFill>
            <a:prstDash val="dash"/>
            <a:round/>
            <a:headEnd len="sm" w="sm" type="none"/>
            <a:tailEnd len="sm" w="sm" type="none"/>
          </a:ln>
        </p:spPr>
        <p:txBody>
          <a:bodyPr anchorCtr="0" anchor="t" bIns="54525" lIns="109075" spcFirstLastPara="1" rIns="109075" wrap="square" tIns="54525">
            <a:normAutofit fontScale="85000" lnSpcReduction="20000"/>
          </a:bodyPr>
          <a:lstStyle/>
          <a:p>
            <a:pPr indent="0" lvl="0" marL="0" marR="0" rtl="0" algn="ctr">
              <a:lnSpc>
                <a:spcPct val="90000"/>
              </a:lnSpc>
              <a:spcBef>
                <a:spcPts val="0"/>
              </a:spcBef>
              <a:spcAft>
                <a:spcPts val="0"/>
              </a:spcAft>
              <a:buClr>
                <a:srgbClr val="000000"/>
              </a:buClr>
              <a:buSzPct val="100000"/>
              <a:buFont typeface="Arial"/>
              <a:buNone/>
            </a:pPr>
            <a:r>
              <a:rPr b="0" i="0" lang="es-CO" sz="2386" u="none" cap="none" strike="noStrike">
                <a:solidFill>
                  <a:srgbClr val="000000"/>
                </a:solidFill>
                <a:latin typeface="Nunito Sans"/>
                <a:ea typeface="Nunito Sans"/>
                <a:cs typeface="Nunito Sans"/>
                <a:sym typeface="Nunito Sans"/>
              </a:rPr>
              <a:t>Técnica quirúrgica </a:t>
            </a:r>
            <a:r>
              <a:rPr b="0" i="1" lang="es-CO" sz="2386" u="none" cap="none" strike="noStrike">
                <a:solidFill>
                  <a:srgbClr val="000000"/>
                </a:solidFill>
                <a:latin typeface="Nunito Sans"/>
                <a:ea typeface="Nunito Sans"/>
                <a:cs typeface="Nunito Sans"/>
                <a:sym typeface="Nunito Sans"/>
              </a:rPr>
              <a:t>estandarizada, reproducible,</a:t>
            </a:r>
            <a:r>
              <a:rPr b="0" i="0" lang="es-CO" sz="2386" u="none" cap="none" strike="noStrike">
                <a:solidFill>
                  <a:srgbClr val="000000"/>
                </a:solidFill>
                <a:latin typeface="Nunito Sans"/>
                <a:ea typeface="Nunito Sans"/>
                <a:cs typeface="Nunito Sans"/>
                <a:sym typeface="Nunito Sans"/>
              </a:rPr>
              <a:t> que logra </a:t>
            </a:r>
            <a:r>
              <a:rPr b="1" i="0" lang="es-CO" sz="2386" u="sng" cap="none" strike="noStrike">
                <a:solidFill>
                  <a:srgbClr val="000000"/>
                </a:solidFill>
                <a:latin typeface="Nunito Sans"/>
                <a:ea typeface="Nunito Sans"/>
                <a:cs typeface="Nunito Sans"/>
                <a:sym typeface="Nunito Sans"/>
              </a:rPr>
              <a:t>estadificar la axila</a:t>
            </a:r>
            <a:r>
              <a:rPr b="1" i="0" lang="es-CO" sz="2386" u="none" cap="none" strike="noStrike">
                <a:solidFill>
                  <a:srgbClr val="000000"/>
                </a:solidFill>
                <a:latin typeface="Nunito Sans"/>
                <a:ea typeface="Nunito Sans"/>
                <a:cs typeface="Nunito Sans"/>
                <a:sym typeface="Nunito Sans"/>
              </a:rPr>
              <a:t> de manera confiable</a:t>
            </a:r>
            <a:endParaRPr b="1" i="0" sz="2386" u="none" cap="none" strike="noStrike">
              <a:solidFill>
                <a:srgbClr val="000000"/>
              </a:solidFill>
              <a:latin typeface="Nunito Sans"/>
              <a:ea typeface="Nunito Sans"/>
              <a:cs typeface="Nunito Sans"/>
              <a:sym typeface="Nunito Sans"/>
            </a:endParaRPr>
          </a:p>
          <a:p>
            <a:pPr indent="0" lvl="0" marL="0" marR="0" rtl="0" algn="ctr">
              <a:lnSpc>
                <a:spcPct val="90000"/>
              </a:lnSpc>
              <a:spcBef>
                <a:spcPts val="0"/>
              </a:spcBef>
              <a:spcAft>
                <a:spcPts val="0"/>
              </a:spcAft>
              <a:buClr>
                <a:srgbClr val="000000"/>
              </a:buClr>
              <a:buSzPct val="100000"/>
              <a:buFont typeface="Arial"/>
              <a:buNone/>
            </a:pPr>
            <a:r>
              <a:rPr b="0" i="0" lang="es-CO" sz="2386" u="none" cap="none" strike="noStrike">
                <a:solidFill>
                  <a:srgbClr val="000000"/>
                </a:solidFill>
                <a:latin typeface="Nunito Sans"/>
                <a:ea typeface="Nunito Sans"/>
                <a:cs typeface="Nunito Sans"/>
                <a:sym typeface="Nunito Sans"/>
              </a:rPr>
              <a:t>con baja tasa de complicaciones.</a:t>
            </a:r>
            <a:endParaRPr/>
          </a:p>
          <a:p>
            <a:pPr indent="0" lvl="0" marL="0" marR="0" rtl="0" algn="ctr">
              <a:lnSpc>
                <a:spcPct val="90000"/>
              </a:lnSpc>
              <a:spcBef>
                <a:spcPts val="0"/>
              </a:spcBef>
              <a:spcAft>
                <a:spcPts val="0"/>
              </a:spcAft>
              <a:buClr>
                <a:srgbClr val="000000"/>
              </a:buClr>
              <a:buSzPct val="100000"/>
              <a:buFont typeface="Arial"/>
              <a:buNone/>
            </a:pPr>
            <a:r>
              <a:t/>
            </a:r>
            <a:endParaRPr b="0" i="0" sz="2386" u="none" cap="none" strike="noStrike">
              <a:solidFill>
                <a:srgbClr val="000000"/>
              </a:solidFill>
              <a:latin typeface="Nunito Sans"/>
              <a:ea typeface="Nunito Sans"/>
              <a:cs typeface="Nunito Sans"/>
              <a:sym typeface="Nunito Sans"/>
            </a:endParaRPr>
          </a:p>
        </p:txBody>
      </p:sp>
      <p:cxnSp>
        <p:nvCxnSpPr>
          <p:cNvPr id="142" name="Google Shape;142;p30"/>
          <p:cNvCxnSpPr/>
          <p:nvPr/>
        </p:nvCxnSpPr>
        <p:spPr>
          <a:xfrm>
            <a:off x="3838140" y="2417485"/>
            <a:ext cx="0" cy="3148200"/>
          </a:xfrm>
          <a:prstGeom prst="straightConnector1">
            <a:avLst/>
          </a:prstGeom>
          <a:noFill/>
          <a:ln cap="flat" cmpd="sng" w="11375">
            <a:solidFill>
              <a:srgbClr val="73B3A9"/>
            </a:solidFill>
            <a:prstDash val="dash"/>
            <a:miter lim="800000"/>
            <a:headEnd len="sm" w="sm" type="none"/>
            <a:tailEnd len="sm" w="sm" type="none"/>
          </a:ln>
        </p:spPr>
      </p:cxnSp>
      <p:cxnSp>
        <p:nvCxnSpPr>
          <p:cNvPr id="143" name="Google Shape;143;p30"/>
          <p:cNvCxnSpPr/>
          <p:nvPr/>
        </p:nvCxnSpPr>
        <p:spPr>
          <a:xfrm>
            <a:off x="7114284" y="2417485"/>
            <a:ext cx="0" cy="3148200"/>
          </a:xfrm>
          <a:prstGeom prst="straightConnector1">
            <a:avLst/>
          </a:prstGeom>
          <a:noFill/>
          <a:ln cap="flat" cmpd="sng" w="11375">
            <a:solidFill>
              <a:srgbClr val="73B3A9"/>
            </a:solidFill>
            <a:prstDash val="dash"/>
            <a:miter lim="800000"/>
            <a:headEnd len="sm" w="sm" type="none"/>
            <a:tailEnd len="sm" w="sm" type="none"/>
          </a:ln>
        </p:spPr>
      </p:cxnSp>
      <p:pic>
        <p:nvPicPr>
          <p:cNvPr id="144" name="Google Shape;144;p30"/>
          <p:cNvPicPr preferRelativeResize="0"/>
          <p:nvPr/>
        </p:nvPicPr>
        <p:blipFill rotWithShape="1">
          <a:blip r:embed="rId3">
            <a:alphaModFix/>
          </a:blip>
          <a:srcRect b="0" l="0" r="0" t="0"/>
          <a:stretch/>
        </p:blipFill>
        <p:spPr>
          <a:xfrm>
            <a:off x="4874662" y="2271191"/>
            <a:ext cx="6796337" cy="3881426"/>
          </a:xfrm>
          <a:prstGeom prst="rect">
            <a:avLst/>
          </a:prstGeom>
          <a:noFill/>
          <a:ln>
            <a:noFill/>
          </a:ln>
        </p:spPr>
      </p:pic>
      <p:sp>
        <p:nvSpPr>
          <p:cNvPr id="145" name="Google Shape;145;p30"/>
          <p:cNvSpPr txBox="1"/>
          <p:nvPr/>
        </p:nvSpPr>
        <p:spPr>
          <a:xfrm>
            <a:off x="129643" y="912137"/>
            <a:ext cx="12062357" cy="1359054"/>
          </a:xfrm>
          <a:prstGeom prst="rect">
            <a:avLst/>
          </a:prstGeom>
          <a:noFill/>
          <a:ln>
            <a:noFill/>
          </a:ln>
        </p:spPr>
        <p:txBody>
          <a:bodyPr anchorCtr="0" anchor="t" bIns="109075" lIns="109075" spcFirstLastPara="1" rIns="109075" wrap="square" tIns="109075">
            <a:spAutoFit/>
          </a:bodyPr>
          <a:lstStyle/>
          <a:p>
            <a:pPr indent="0" lvl="0" marL="0" marR="0" rtl="0" algn="ctr">
              <a:lnSpc>
                <a:spcPct val="100000"/>
              </a:lnSpc>
              <a:spcBef>
                <a:spcPts val="0"/>
              </a:spcBef>
              <a:spcAft>
                <a:spcPts val="0"/>
              </a:spcAft>
              <a:buNone/>
            </a:pPr>
            <a:r>
              <a:rPr b="0" i="0" lang="es-CO" sz="1800" u="none" cap="none" strike="noStrike">
                <a:solidFill>
                  <a:srgbClr val="000000"/>
                </a:solidFill>
                <a:latin typeface="Poppins"/>
                <a:ea typeface="Poppins"/>
                <a:cs typeface="Poppins"/>
                <a:sym typeface="Poppins"/>
              </a:rPr>
              <a:t>La biopsia de ganglio centinela (GC) es es una técnica estandarizada, reproducible y confiable,</a:t>
            </a:r>
            <a:r>
              <a:rPr b="1" i="0" lang="es-CO" sz="1800" u="none" cap="none" strike="noStrike">
                <a:solidFill>
                  <a:srgbClr val="DF8917"/>
                </a:solidFill>
                <a:latin typeface="Poppins"/>
                <a:ea typeface="Poppins"/>
                <a:cs typeface="Poppins"/>
                <a:sym typeface="Poppins"/>
              </a:rPr>
              <a:t> estándar</a:t>
            </a:r>
            <a:r>
              <a:rPr b="0" i="0" lang="es-CO" sz="1800" u="none" cap="none" strike="noStrike">
                <a:solidFill>
                  <a:srgbClr val="000000"/>
                </a:solidFill>
                <a:latin typeface="Poppins"/>
                <a:ea typeface="Poppins"/>
                <a:cs typeface="Poppins"/>
                <a:sym typeface="Poppins"/>
              </a:rPr>
              <a:t> en el manejo actual para la </a:t>
            </a:r>
            <a:r>
              <a:rPr b="1" i="0" lang="es-CO" sz="1800" u="none" cap="none" strike="noStrike">
                <a:solidFill>
                  <a:srgbClr val="000000"/>
                </a:solidFill>
                <a:latin typeface="Poppins"/>
                <a:ea typeface="Poppins"/>
                <a:cs typeface="Poppins"/>
                <a:sym typeface="Poppins"/>
              </a:rPr>
              <a:t>estadificación axilar </a:t>
            </a:r>
            <a:r>
              <a:rPr b="0" i="0" lang="es-CO" sz="1800" u="none" cap="none" strike="noStrike">
                <a:solidFill>
                  <a:srgbClr val="000000"/>
                </a:solidFill>
                <a:latin typeface="Poppins"/>
                <a:ea typeface="Poppins"/>
                <a:cs typeface="Poppins"/>
                <a:sym typeface="Poppins"/>
              </a:rPr>
              <a:t>y la definición del tratamiento adyuvante cuando </a:t>
            </a:r>
            <a:r>
              <a:rPr b="1" i="0" lang="es-CO" sz="1800" u="none" cap="none" strike="noStrike">
                <a:solidFill>
                  <a:srgbClr val="000000"/>
                </a:solidFill>
                <a:latin typeface="Poppins"/>
                <a:ea typeface="Poppins"/>
                <a:cs typeface="Poppins"/>
                <a:sym typeface="Poppins"/>
              </a:rPr>
              <a:t>no hay signos clínicos de afectación axilar</a:t>
            </a:r>
            <a:r>
              <a:rPr b="0" i="0" lang="es-CO" sz="1800" u="none" cap="none" strike="noStrike">
                <a:solidFill>
                  <a:srgbClr val="000000"/>
                </a:solidFill>
                <a:latin typeface="Poppins"/>
                <a:ea typeface="Poppins"/>
                <a:cs typeface="Poppins"/>
                <a:sym typeface="Poppins"/>
              </a:rPr>
              <a:t> en el momento del diagnóstico </a:t>
            </a:r>
            <a:r>
              <a:rPr b="1" i="0" lang="es-CO" sz="1800" u="sng" cap="none" strike="noStrike">
                <a:solidFill>
                  <a:srgbClr val="DF8917"/>
                </a:solidFill>
                <a:latin typeface="Poppins"/>
                <a:ea typeface="Poppins"/>
                <a:cs typeface="Poppins"/>
                <a:sym typeface="Poppins"/>
              </a:rPr>
              <a:t>O con respuesta a la Quimioterapia Neoadyuvante, </a:t>
            </a:r>
            <a:r>
              <a:rPr b="0" i="1" lang="es-CO" sz="1800" u="none" cap="none" strike="noStrike">
                <a:solidFill>
                  <a:srgbClr val="000000"/>
                </a:solidFill>
                <a:latin typeface="Poppins"/>
                <a:ea typeface="Poppins"/>
                <a:cs typeface="Poppins"/>
                <a:sym typeface="Poppins"/>
              </a:rPr>
              <a:t>(St. Gallen, 2023)</a:t>
            </a:r>
            <a:r>
              <a:rPr b="1" i="0" lang="es-CO" sz="2000" u="none" cap="none" strike="noStrike">
                <a:solidFill>
                  <a:srgbClr val="000000"/>
                </a:solidFill>
                <a:latin typeface="Nunito"/>
                <a:ea typeface="Nunito"/>
                <a:cs typeface="Nunito"/>
                <a:sym typeface="Nunito"/>
              </a:rPr>
              <a:t>.</a:t>
            </a:r>
            <a:endParaRPr b="1" i="0" sz="2000" u="none" cap="none" strike="noStrike">
              <a:solidFill>
                <a:srgbClr val="000000"/>
              </a:solidFill>
              <a:latin typeface="Nunito"/>
              <a:ea typeface="Nunito"/>
              <a:cs typeface="Nunito"/>
              <a:sym typeface="Nunito"/>
            </a:endParaRPr>
          </a:p>
        </p:txBody>
      </p:sp>
      <p:sp>
        <p:nvSpPr>
          <p:cNvPr id="146" name="Google Shape;146;p30"/>
          <p:cNvSpPr txBox="1"/>
          <p:nvPr/>
        </p:nvSpPr>
        <p:spPr>
          <a:xfrm>
            <a:off x="129650" y="3993350"/>
            <a:ext cx="3708300" cy="2717700"/>
          </a:xfrm>
          <a:prstGeom prst="rect">
            <a:avLst/>
          </a:prstGeom>
          <a:solidFill>
            <a:srgbClr val="FFF2CC"/>
          </a:solidFill>
          <a:ln cap="flat" cmpd="sng" w="9525">
            <a:solidFill>
              <a:srgbClr val="000000"/>
            </a:solidFill>
            <a:prstDash val="dot"/>
            <a:round/>
            <a:headEnd len="sm" w="sm" type="none"/>
            <a:tailEnd len="sm" w="sm" type="none"/>
          </a:ln>
        </p:spPr>
        <p:txBody>
          <a:bodyPr anchorCtr="0" anchor="t" bIns="109075" lIns="109075" spcFirstLastPara="1" rIns="109075" wrap="square" tIns="109075">
            <a:spAutoFit/>
          </a:bodyPr>
          <a:lstStyle/>
          <a:p>
            <a:pPr indent="-401527" lvl="0" marL="545472" marR="0" rtl="0" algn="l">
              <a:lnSpc>
                <a:spcPct val="100000"/>
              </a:lnSpc>
              <a:spcBef>
                <a:spcPts val="0"/>
              </a:spcBef>
              <a:spcAft>
                <a:spcPts val="0"/>
              </a:spcAft>
              <a:buClr>
                <a:srgbClr val="000000"/>
              </a:buClr>
              <a:buSzPts val="2028"/>
              <a:buFont typeface="Nunito"/>
              <a:buChar char="●"/>
            </a:pPr>
            <a:r>
              <a:rPr b="0" i="0" lang="es-CO" sz="2028" u="none" cap="none" strike="noStrike">
                <a:solidFill>
                  <a:srgbClr val="000000"/>
                </a:solidFill>
                <a:latin typeface="Nunito"/>
                <a:ea typeface="Nunito"/>
                <a:cs typeface="Nunito"/>
                <a:sym typeface="Nunito"/>
              </a:rPr>
              <a:t>Evaluación precisa del </a:t>
            </a:r>
            <a:r>
              <a:rPr b="1" i="0" lang="es-CO" sz="2028" u="sng" cap="none" strike="noStrike">
                <a:solidFill>
                  <a:srgbClr val="000000"/>
                </a:solidFill>
                <a:latin typeface="Nunito"/>
                <a:ea typeface="Nunito"/>
                <a:cs typeface="Nunito"/>
                <a:sym typeface="Nunito"/>
              </a:rPr>
              <a:t>estado histológico</a:t>
            </a:r>
            <a:r>
              <a:rPr b="0" i="0" lang="es-CO" sz="2028" u="none" cap="none" strike="noStrike">
                <a:solidFill>
                  <a:srgbClr val="000000"/>
                </a:solidFill>
                <a:latin typeface="Nunito"/>
                <a:ea typeface="Nunito"/>
                <a:cs typeface="Nunito"/>
                <a:sym typeface="Nunito"/>
              </a:rPr>
              <a:t> de los ganglios</a:t>
            </a:r>
            <a:endParaRPr b="0" i="0" sz="2028" u="none" cap="none" strike="noStrike">
              <a:solidFill>
                <a:srgbClr val="000000"/>
              </a:solidFill>
              <a:latin typeface="Nunito"/>
              <a:ea typeface="Nunito"/>
              <a:cs typeface="Nunito"/>
              <a:sym typeface="Nunito"/>
            </a:endParaRPr>
          </a:p>
          <a:p>
            <a:pPr indent="0" lvl="0" marL="545472" marR="0" rtl="0" algn="l">
              <a:lnSpc>
                <a:spcPct val="100000"/>
              </a:lnSpc>
              <a:spcBef>
                <a:spcPts val="0"/>
              </a:spcBef>
              <a:spcAft>
                <a:spcPts val="0"/>
              </a:spcAft>
              <a:buClr>
                <a:srgbClr val="000000"/>
              </a:buClr>
              <a:buSzPts val="2028"/>
              <a:buFont typeface="Arial"/>
              <a:buNone/>
            </a:pPr>
            <a:r>
              <a:t/>
            </a:r>
            <a:endParaRPr b="0" i="0" sz="2028" u="none" cap="none" strike="noStrike">
              <a:solidFill>
                <a:srgbClr val="000000"/>
              </a:solidFill>
              <a:latin typeface="Nunito"/>
              <a:ea typeface="Nunito"/>
              <a:cs typeface="Nunito"/>
              <a:sym typeface="Nunito"/>
            </a:endParaRPr>
          </a:p>
          <a:p>
            <a:pPr indent="-401527" lvl="0" marL="545472" marR="0" rtl="0" algn="l">
              <a:lnSpc>
                <a:spcPct val="100000"/>
              </a:lnSpc>
              <a:spcBef>
                <a:spcPts val="0"/>
              </a:spcBef>
              <a:spcAft>
                <a:spcPts val="0"/>
              </a:spcAft>
              <a:buClr>
                <a:srgbClr val="000000"/>
              </a:buClr>
              <a:buSzPts val="2028"/>
              <a:buFont typeface="Nunito"/>
              <a:buChar char="●"/>
            </a:pPr>
            <a:r>
              <a:rPr b="1" i="0" lang="es-CO" sz="2028" u="sng" cap="none" strike="noStrike">
                <a:solidFill>
                  <a:srgbClr val="000000"/>
                </a:solidFill>
                <a:latin typeface="Nunito"/>
                <a:ea typeface="Nunito"/>
                <a:cs typeface="Nunito"/>
                <a:sym typeface="Nunito"/>
              </a:rPr>
              <a:t>Menor morbilidad</a:t>
            </a:r>
            <a:r>
              <a:rPr b="0" i="0" lang="es-CO" sz="2028" u="none" cap="none" strike="noStrike">
                <a:solidFill>
                  <a:srgbClr val="000000"/>
                </a:solidFill>
                <a:latin typeface="Nunito"/>
                <a:ea typeface="Nunito"/>
                <a:cs typeface="Nunito"/>
                <a:sym typeface="Nunito"/>
              </a:rPr>
              <a:t> que la linfadenectomía axilar  (ALND) sin impactar la Supervivencia.</a:t>
            </a:r>
            <a:endParaRPr b="0" i="0" sz="2028" u="none" cap="none" strike="noStrike">
              <a:solidFill>
                <a:srgbClr val="000000"/>
              </a:solidFill>
              <a:latin typeface="Nunito"/>
              <a:ea typeface="Nunito"/>
              <a:cs typeface="Nunito"/>
              <a:sym typeface="Nunito"/>
            </a:endParaRPr>
          </a:p>
        </p:txBody>
      </p:sp>
      <p:sp>
        <p:nvSpPr>
          <p:cNvPr id="147" name="Google Shape;147;p30"/>
          <p:cNvSpPr txBox="1"/>
          <p:nvPr/>
        </p:nvSpPr>
        <p:spPr>
          <a:xfrm>
            <a:off x="3345180" y="6069411"/>
            <a:ext cx="9855300" cy="459000"/>
          </a:xfrm>
          <a:prstGeom prst="rect">
            <a:avLst/>
          </a:prstGeom>
          <a:noFill/>
          <a:ln>
            <a:noFill/>
          </a:ln>
        </p:spPr>
        <p:txBody>
          <a:bodyPr anchorCtr="0" anchor="t" bIns="109075" lIns="109075" spcFirstLastPara="1" rIns="109075" wrap="square" tIns="109075">
            <a:spAutoFit/>
          </a:bodyPr>
          <a:lstStyle/>
          <a:p>
            <a:pPr indent="0" lvl="0" marL="0" marR="0" rtl="0" algn="ctr">
              <a:lnSpc>
                <a:spcPct val="100000"/>
              </a:lnSpc>
              <a:spcBef>
                <a:spcPts val="0"/>
              </a:spcBef>
              <a:spcAft>
                <a:spcPts val="0"/>
              </a:spcAft>
              <a:buClr>
                <a:srgbClr val="000000"/>
              </a:buClr>
              <a:buSzPts val="1551"/>
              <a:buFont typeface="Arial"/>
              <a:buNone/>
            </a:pPr>
            <a:r>
              <a:rPr b="1" i="1" lang="es-CO" sz="1551" u="none" cap="none" strike="noStrike">
                <a:solidFill>
                  <a:srgbClr val="000000"/>
                </a:solidFill>
                <a:latin typeface="Arial"/>
                <a:ea typeface="Arial"/>
                <a:cs typeface="Arial"/>
                <a:sym typeface="Arial"/>
              </a:rPr>
              <a:t>Primer ganglio o ganglios de una cadena linfática que drena un territorio tisular</a:t>
            </a:r>
            <a:endParaRPr b="1" i="1" sz="1551"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graphicFrame>
        <p:nvGraphicFramePr>
          <p:cNvPr id="555" name="Google Shape;555;p57"/>
          <p:cNvGraphicFramePr/>
          <p:nvPr/>
        </p:nvGraphicFramePr>
        <p:xfrm>
          <a:off x="116975" y="673050"/>
          <a:ext cx="3000000" cy="3000000"/>
        </p:xfrm>
        <a:graphic>
          <a:graphicData uri="http://schemas.openxmlformats.org/drawingml/2006/table">
            <a:tbl>
              <a:tblPr bandRow="1">
                <a:noFill/>
                <a:tableStyleId>{F8C5E890-9786-47CE-A73C-AC5EF4FB87A0}</a:tableStyleId>
              </a:tblPr>
              <a:tblGrid>
                <a:gridCol w="5165075"/>
                <a:gridCol w="2245775"/>
                <a:gridCol w="2245775"/>
                <a:gridCol w="2245775"/>
              </a:tblGrid>
              <a:tr h="438300">
                <a:tc>
                  <a:txBody>
                    <a:bodyPr/>
                    <a:lstStyle/>
                    <a:p>
                      <a:pPr indent="0" lvl="0" marL="0" marR="0" rtl="0" algn="l">
                        <a:lnSpc>
                          <a:spcPct val="100000"/>
                        </a:lnSpc>
                        <a:spcBef>
                          <a:spcPts val="0"/>
                        </a:spcBef>
                        <a:spcAft>
                          <a:spcPts val="0"/>
                        </a:spcAft>
                        <a:buClr>
                          <a:srgbClr val="000000"/>
                        </a:buClr>
                        <a:buSzPts val="1150"/>
                        <a:buFont typeface="Arial"/>
                        <a:buNone/>
                      </a:pPr>
                      <a:r>
                        <a:rPr b="1" lang="es-CO" sz="1850" u="none" cap="none" strike="noStrike">
                          <a:latin typeface="Poppins"/>
                          <a:ea typeface="Poppins"/>
                          <a:cs typeface="Poppins"/>
                          <a:sym typeface="Poppins"/>
                        </a:rPr>
                        <a:t>Tipo de recaída</a:t>
                      </a:r>
                      <a:r>
                        <a:rPr baseline="30000" lang="es-CO" sz="1850" u="none" cap="none" strike="noStrike">
                          <a:latin typeface="Poppins"/>
                          <a:ea typeface="Poppins"/>
                          <a:cs typeface="Poppins"/>
                          <a:sym typeface="Poppins"/>
                        </a:rPr>
                        <a:t>†</a:t>
                      </a:r>
                      <a:endParaRPr b="1" sz="18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b="1" lang="es-CO" sz="1850" u="none" cap="none" strike="noStrike">
                          <a:latin typeface="Poppins"/>
                          <a:ea typeface="Poppins"/>
                          <a:cs typeface="Poppins"/>
                          <a:sym typeface="Poppins"/>
                        </a:rPr>
                        <a:t>Total</a:t>
                      </a:r>
                      <a:endParaRPr b="1" sz="18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b="1" lang="es-CO" sz="1850" u="none" cap="none" strike="noStrike">
                          <a:latin typeface="Poppins"/>
                          <a:ea typeface="Poppins"/>
                          <a:cs typeface="Poppins"/>
                          <a:sym typeface="Poppins"/>
                        </a:rPr>
                        <a:t>SLNB</a:t>
                      </a:r>
                      <a:endParaRPr b="1" sz="18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b="1" i="1" lang="es-CO" sz="1850" u="none" cap="none" strike="noStrike">
                          <a:latin typeface="Poppins"/>
                          <a:ea typeface="Poppins"/>
                          <a:cs typeface="Poppins"/>
                          <a:sym typeface="Poppins"/>
                        </a:rPr>
                        <a:t>SLNB post-NACT</a:t>
                      </a:r>
                      <a:endParaRPr b="1" sz="18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92225">
                <a:tc>
                  <a:txBody>
                    <a:bodyPr/>
                    <a:lstStyle/>
                    <a:p>
                      <a:pPr indent="0" lvl="0" marL="0" marR="0" rtl="0" algn="l">
                        <a:lnSpc>
                          <a:spcPct val="100000"/>
                        </a:lnSpc>
                        <a:spcBef>
                          <a:spcPts val="0"/>
                        </a:spcBef>
                        <a:spcAft>
                          <a:spcPts val="0"/>
                        </a:spcAft>
                        <a:buClr>
                          <a:srgbClr val="000000"/>
                        </a:buClr>
                        <a:buSzPts val="1150"/>
                        <a:buFont typeface="Arial"/>
                        <a:buNone/>
                      </a:pPr>
                      <a:r>
                        <a:rPr b="1" lang="es-CO" sz="1850" u="none" cap="none" strike="noStrike">
                          <a:latin typeface="Poppins"/>
                          <a:ea typeface="Poppins"/>
                          <a:cs typeface="Poppins"/>
                          <a:sym typeface="Poppins"/>
                        </a:rPr>
                        <a:t> Distante</a:t>
                      </a:r>
                      <a:r>
                        <a:rPr b="1" baseline="30000" lang="es-CO" sz="1850" u="none" cap="none" strike="noStrike">
                          <a:latin typeface="Poppins"/>
                          <a:ea typeface="Poppins"/>
                          <a:cs typeface="Poppins"/>
                          <a:sym typeface="Poppins"/>
                        </a:rPr>
                        <a:t>‡</a:t>
                      </a:r>
                      <a:r>
                        <a:rPr b="1" lang="es-CO" sz="1850" u="none" cap="none" strike="noStrike">
                          <a:latin typeface="Poppins"/>
                          <a:ea typeface="Poppins"/>
                          <a:cs typeface="Poppins"/>
                          <a:sym typeface="Poppins"/>
                        </a:rPr>
                        <a:t>, n (%)</a:t>
                      </a:r>
                      <a:endParaRPr b="1" sz="1850" u="none" cap="none" strike="noStrike">
                        <a:latin typeface="Poppins"/>
                        <a:ea typeface="Poppins"/>
                        <a:cs typeface="Poppins"/>
                        <a:sym typeface="Poppins"/>
                      </a:endParaRPr>
                    </a:p>
                  </a:txBody>
                  <a:tcPr marT="0" marB="0" marR="68575" marL="68575" anchor="b">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b="1" lang="es-CO" sz="1850" u="none" cap="none" strike="noStrike">
                          <a:latin typeface="Poppins"/>
                          <a:ea typeface="Poppins"/>
                          <a:cs typeface="Poppins"/>
                          <a:sym typeface="Poppins"/>
                        </a:rPr>
                        <a:t>43 (58.1)</a:t>
                      </a:r>
                      <a:endParaRPr b="1" sz="18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b="1" lang="es-CO" sz="1850" u="none" cap="none" strike="noStrike">
                          <a:latin typeface="Poppins"/>
                          <a:ea typeface="Poppins"/>
                          <a:cs typeface="Poppins"/>
                          <a:sym typeface="Poppins"/>
                        </a:rPr>
                        <a:t>34 (79.1)</a:t>
                      </a:r>
                      <a:endParaRPr b="1" sz="18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150"/>
                        <a:buFont typeface="Arial"/>
                        <a:buNone/>
                      </a:pPr>
                      <a:r>
                        <a:rPr b="1" lang="es-CO" sz="1850" u="none" cap="none" strike="noStrike">
                          <a:latin typeface="Poppins"/>
                          <a:ea typeface="Poppins"/>
                          <a:cs typeface="Poppins"/>
                          <a:sym typeface="Poppins"/>
                        </a:rPr>
                        <a:t>9 (20.9)</a:t>
                      </a:r>
                      <a:endParaRPr b="1" sz="18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tcPr>
                </a:tc>
              </a:tr>
              <a:tr h="269200">
                <a:tc>
                  <a:txBody>
                    <a:bodyPr/>
                    <a:lstStyle/>
                    <a:p>
                      <a:pPr indent="0" lvl="0" marL="0" marR="0" rtl="0" algn="l">
                        <a:lnSpc>
                          <a:spcPct val="100000"/>
                        </a:lnSpc>
                        <a:spcBef>
                          <a:spcPts val="0"/>
                        </a:spcBef>
                        <a:spcAft>
                          <a:spcPts val="0"/>
                        </a:spcAft>
                        <a:buClr>
                          <a:srgbClr val="000000"/>
                        </a:buClr>
                        <a:buSzPts val="1150"/>
                        <a:buFont typeface="Arial"/>
                        <a:buNone/>
                      </a:pPr>
                      <a:r>
                        <a:rPr b="1" lang="es-CO" sz="1850" u="none" cap="none" strike="noStrike">
                          <a:latin typeface="Poppins"/>
                          <a:ea typeface="Poppins"/>
                          <a:cs typeface="Poppins"/>
                          <a:sym typeface="Poppins"/>
                        </a:rPr>
                        <a:t>  Sitio</a:t>
                      </a:r>
                      <a:endParaRPr b="1" sz="18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t/>
                      </a:r>
                      <a:endParaRPr b="1"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t/>
                      </a:r>
                      <a:endParaRPr b="1"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t/>
                      </a:r>
                      <a:endParaRPr b="1" sz="1850" u="none" cap="none" strike="noStrike">
                        <a:latin typeface="Poppins"/>
                        <a:ea typeface="Poppins"/>
                        <a:cs typeface="Poppins"/>
                        <a:sym typeface="Poppins"/>
                      </a:endParaRPr>
                    </a:p>
                  </a:txBody>
                  <a:tcPr marT="0" marB="0" marR="68575" marL="68575" anchor="ctr"/>
                </a:tc>
              </a:tr>
              <a:tr h="269200">
                <a:tc>
                  <a:txBody>
                    <a:bodyPr/>
                    <a:lstStyle/>
                    <a:p>
                      <a:pPr indent="0" lvl="0" marL="0" marR="0" rtl="0" algn="l">
                        <a:lnSpc>
                          <a:spcPct val="100000"/>
                        </a:lnSpc>
                        <a:spcBef>
                          <a:spcPts val="0"/>
                        </a:spcBef>
                        <a:spcAft>
                          <a:spcPts val="0"/>
                        </a:spcAft>
                        <a:buClr>
                          <a:srgbClr val="000000"/>
                        </a:buClr>
                        <a:buSzPts val="1150"/>
                        <a:buFont typeface="Arial"/>
                        <a:buNone/>
                      </a:pPr>
                      <a:r>
                        <a:rPr i="1" lang="es-CO" sz="1850" u="none" cap="none" strike="noStrike">
                          <a:latin typeface="Poppins"/>
                          <a:ea typeface="Poppins"/>
                          <a:cs typeface="Poppins"/>
                          <a:sym typeface="Poppins"/>
                        </a:rPr>
                        <a:t>   Hueso</a:t>
                      </a:r>
                      <a:endParaRPr i="1" sz="18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8 (18.6)</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8 (23.5)</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0 (0.00)</a:t>
                      </a:r>
                      <a:endParaRPr sz="1850" u="none" cap="none" strike="noStrike">
                        <a:latin typeface="Poppins"/>
                        <a:ea typeface="Poppins"/>
                        <a:cs typeface="Poppins"/>
                        <a:sym typeface="Poppins"/>
                      </a:endParaRPr>
                    </a:p>
                  </a:txBody>
                  <a:tcPr marT="0" marB="0" marR="68575" marL="68575" anchor="ctr"/>
                </a:tc>
              </a:tr>
              <a:tr h="269200">
                <a:tc>
                  <a:txBody>
                    <a:bodyPr/>
                    <a:lstStyle/>
                    <a:p>
                      <a:pPr indent="0" lvl="0" marL="0" marR="0" rtl="0" algn="l">
                        <a:lnSpc>
                          <a:spcPct val="100000"/>
                        </a:lnSpc>
                        <a:spcBef>
                          <a:spcPts val="0"/>
                        </a:spcBef>
                        <a:spcAft>
                          <a:spcPts val="0"/>
                        </a:spcAft>
                        <a:buClr>
                          <a:srgbClr val="000000"/>
                        </a:buClr>
                        <a:buSzPts val="1150"/>
                        <a:buFont typeface="Arial"/>
                        <a:buNone/>
                      </a:pPr>
                      <a:r>
                        <a:rPr i="1" lang="es-CO" sz="1850" u="none" cap="none" strike="noStrike">
                          <a:latin typeface="Poppins"/>
                          <a:ea typeface="Poppins"/>
                          <a:cs typeface="Poppins"/>
                          <a:sym typeface="Poppins"/>
                        </a:rPr>
                        <a:t>   Pulmón</a:t>
                      </a:r>
                      <a:endParaRPr i="1" sz="18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3 (6.98)</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0 (0.00)</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3 (33.3)</a:t>
                      </a:r>
                      <a:endParaRPr sz="1850" u="none" cap="none" strike="noStrike">
                        <a:latin typeface="Poppins"/>
                        <a:ea typeface="Poppins"/>
                        <a:cs typeface="Poppins"/>
                        <a:sym typeface="Poppins"/>
                      </a:endParaRPr>
                    </a:p>
                  </a:txBody>
                  <a:tcPr marT="0" marB="0" marR="68575" marL="68575" anchor="ctr"/>
                </a:tc>
              </a:tr>
              <a:tr h="269200">
                <a:tc>
                  <a:txBody>
                    <a:bodyPr/>
                    <a:lstStyle/>
                    <a:p>
                      <a:pPr indent="0" lvl="0" marL="0" marR="0" rtl="0" algn="l">
                        <a:lnSpc>
                          <a:spcPct val="100000"/>
                        </a:lnSpc>
                        <a:spcBef>
                          <a:spcPts val="0"/>
                        </a:spcBef>
                        <a:spcAft>
                          <a:spcPts val="0"/>
                        </a:spcAft>
                        <a:buClr>
                          <a:srgbClr val="000000"/>
                        </a:buClr>
                        <a:buSzPts val="1150"/>
                        <a:buFont typeface="Arial"/>
                        <a:buNone/>
                      </a:pPr>
                      <a:r>
                        <a:rPr i="1" lang="es-CO" sz="1850" u="none" cap="none" strike="noStrike">
                          <a:latin typeface="Poppins"/>
                          <a:ea typeface="Poppins"/>
                          <a:cs typeface="Poppins"/>
                          <a:sym typeface="Poppins"/>
                        </a:rPr>
                        <a:t>   Hígado</a:t>
                      </a:r>
                      <a:endParaRPr i="1" sz="18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3 (6.98)</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1 (2.94)</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2 (22.2)</a:t>
                      </a:r>
                      <a:endParaRPr sz="1850" u="none" cap="none" strike="noStrike">
                        <a:latin typeface="Poppins"/>
                        <a:ea typeface="Poppins"/>
                        <a:cs typeface="Poppins"/>
                        <a:sym typeface="Poppins"/>
                      </a:endParaRPr>
                    </a:p>
                  </a:txBody>
                  <a:tcPr marT="0" marB="0" marR="68575" marL="68575" anchor="ctr"/>
                </a:tc>
              </a:tr>
              <a:tr h="269200">
                <a:tc>
                  <a:txBody>
                    <a:bodyPr/>
                    <a:lstStyle/>
                    <a:p>
                      <a:pPr indent="0" lvl="0" marL="0" marR="0" rtl="0" algn="l">
                        <a:lnSpc>
                          <a:spcPct val="100000"/>
                        </a:lnSpc>
                        <a:spcBef>
                          <a:spcPts val="0"/>
                        </a:spcBef>
                        <a:spcAft>
                          <a:spcPts val="0"/>
                        </a:spcAft>
                        <a:buClr>
                          <a:srgbClr val="000000"/>
                        </a:buClr>
                        <a:buSzPts val="1150"/>
                        <a:buFont typeface="Arial"/>
                        <a:buNone/>
                      </a:pPr>
                      <a:r>
                        <a:rPr i="1" lang="es-CO" sz="1850" u="none" cap="none" strike="noStrike">
                          <a:latin typeface="Poppins"/>
                          <a:ea typeface="Poppins"/>
                          <a:cs typeface="Poppins"/>
                          <a:sym typeface="Poppins"/>
                        </a:rPr>
                        <a:t>  Ganglios linfáticos a distancia</a:t>
                      </a:r>
                      <a:endParaRPr i="1" sz="18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2 (4.65)</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2 (5.88)</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0 (0.00)</a:t>
                      </a:r>
                      <a:endParaRPr sz="1850" u="none" cap="none" strike="noStrike">
                        <a:latin typeface="Poppins"/>
                        <a:ea typeface="Poppins"/>
                        <a:cs typeface="Poppins"/>
                        <a:sym typeface="Poppins"/>
                      </a:endParaRPr>
                    </a:p>
                  </a:txBody>
                  <a:tcPr marT="0" marB="0" marR="68575" marL="68575" anchor="ctr"/>
                </a:tc>
              </a:tr>
              <a:tr h="269200">
                <a:tc>
                  <a:txBody>
                    <a:bodyPr/>
                    <a:lstStyle/>
                    <a:p>
                      <a:pPr indent="0" lvl="0" marL="0" marR="0" rtl="0" algn="l">
                        <a:lnSpc>
                          <a:spcPct val="100000"/>
                        </a:lnSpc>
                        <a:spcBef>
                          <a:spcPts val="0"/>
                        </a:spcBef>
                        <a:spcAft>
                          <a:spcPts val="0"/>
                        </a:spcAft>
                        <a:buClr>
                          <a:srgbClr val="000000"/>
                        </a:buClr>
                        <a:buSzPts val="1150"/>
                        <a:buFont typeface="Arial"/>
                        <a:buNone/>
                      </a:pPr>
                      <a:r>
                        <a:rPr i="1" lang="es-CO" sz="1850" u="none" cap="none" strike="noStrike">
                          <a:latin typeface="Poppins"/>
                          <a:ea typeface="Poppins"/>
                          <a:cs typeface="Poppins"/>
                          <a:sym typeface="Poppins"/>
                        </a:rPr>
                        <a:t>   Hueso + Pulmón </a:t>
                      </a:r>
                      <a:endParaRPr i="1" sz="18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6 (13.9)</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5 (14.7)</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1 (11.1)</a:t>
                      </a:r>
                      <a:endParaRPr sz="1850" u="none" cap="none" strike="noStrike">
                        <a:latin typeface="Poppins"/>
                        <a:ea typeface="Poppins"/>
                        <a:cs typeface="Poppins"/>
                        <a:sym typeface="Poppins"/>
                      </a:endParaRPr>
                    </a:p>
                  </a:txBody>
                  <a:tcPr marT="0" marB="0" marR="68575" marL="68575" anchor="ctr"/>
                </a:tc>
              </a:tr>
              <a:tr h="269200">
                <a:tc>
                  <a:txBody>
                    <a:bodyPr/>
                    <a:lstStyle/>
                    <a:p>
                      <a:pPr indent="0" lvl="0" marL="0" marR="0" rtl="0" algn="l">
                        <a:lnSpc>
                          <a:spcPct val="100000"/>
                        </a:lnSpc>
                        <a:spcBef>
                          <a:spcPts val="0"/>
                        </a:spcBef>
                        <a:spcAft>
                          <a:spcPts val="0"/>
                        </a:spcAft>
                        <a:buClr>
                          <a:srgbClr val="000000"/>
                        </a:buClr>
                        <a:buSzPts val="1150"/>
                        <a:buFont typeface="Arial"/>
                        <a:buNone/>
                      </a:pPr>
                      <a:r>
                        <a:rPr i="1" lang="es-CO" sz="1850" u="none" cap="none" strike="noStrike">
                          <a:latin typeface="Poppins"/>
                          <a:ea typeface="Poppins"/>
                          <a:cs typeface="Poppins"/>
                          <a:sym typeface="Poppins"/>
                        </a:rPr>
                        <a:t>   Hueso + Hígado</a:t>
                      </a:r>
                      <a:endParaRPr i="1" sz="18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4 (9.30)</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4 (11.7)</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0 (0.00)</a:t>
                      </a:r>
                      <a:endParaRPr sz="1850" u="none" cap="none" strike="noStrike">
                        <a:latin typeface="Poppins"/>
                        <a:ea typeface="Poppins"/>
                        <a:cs typeface="Poppins"/>
                        <a:sym typeface="Poppins"/>
                      </a:endParaRPr>
                    </a:p>
                  </a:txBody>
                  <a:tcPr marT="0" marB="0" marR="68575" marL="68575" anchor="ctr"/>
                </a:tc>
              </a:tr>
              <a:tr h="438300">
                <a:tc>
                  <a:txBody>
                    <a:bodyPr/>
                    <a:lstStyle/>
                    <a:p>
                      <a:pPr indent="0" lvl="0" marL="0" marR="0" rtl="0" algn="l">
                        <a:lnSpc>
                          <a:spcPct val="100000"/>
                        </a:lnSpc>
                        <a:spcBef>
                          <a:spcPts val="0"/>
                        </a:spcBef>
                        <a:spcAft>
                          <a:spcPts val="0"/>
                        </a:spcAft>
                        <a:buClr>
                          <a:srgbClr val="000000"/>
                        </a:buClr>
                        <a:buSzPts val="1150"/>
                        <a:buFont typeface="Arial"/>
                        <a:buNone/>
                      </a:pPr>
                      <a:r>
                        <a:rPr i="1" lang="es-CO" sz="1850" u="none" cap="none" strike="noStrike">
                          <a:latin typeface="Poppins"/>
                          <a:ea typeface="Poppins"/>
                          <a:cs typeface="Poppins"/>
                          <a:sym typeface="Poppins"/>
                        </a:rPr>
                        <a:t>   Hueso + Ganglios linfáticos a distancia</a:t>
                      </a:r>
                      <a:endParaRPr i="1" sz="18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4 (9.30)</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3 (8.82)</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1 (11.1)</a:t>
                      </a:r>
                      <a:endParaRPr sz="1850" u="none" cap="none" strike="noStrike">
                        <a:latin typeface="Poppins"/>
                        <a:ea typeface="Poppins"/>
                        <a:cs typeface="Poppins"/>
                        <a:sym typeface="Poppins"/>
                      </a:endParaRPr>
                    </a:p>
                  </a:txBody>
                  <a:tcPr marT="0" marB="0" marR="68575" marL="68575" anchor="ctr"/>
                </a:tc>
              </a:tr>
              <a:tr h="269200">
                <a:tc>
                  <a:txBody>
                    <a:bodyPr/>
                    <a:lstStyle/>
                    <a:p>
                      <a:pPr indent="0" lvl="0" marL="0" marR="0" rtl="0" algn="l">
                        <a:lnSpc>
                          <a:spcPct val="100000"/>
                        </a:lnSpc>
                        <a:spcBef>
                          <a:spcPts val="0"/>
                        </a:spcBef>
                        <a:spcAft>
                          <a:spcPts val="0"/>
                        </a:spcAft>
                        <a:buClr>
                          <a:srgbClr val="000000"/>
                        </a:buClr>
                        <a:buSzPts val="1150"/>
                        <a:buFont typeface="Arial"/>
                        <a:buNone/>
                      </a:pPr>
                      <a:r>
                        <a:rPr i="1" lang="es-CO" sz="1850" u="none" cap="none" strike="noStrike">
                          <a:latin typeface="Poppins"/>
                          <a:ea typeface="Poppins"/>
                          <a:cs typeface="Poppins"/>
                          <a:sym typeface="Poppins"/>
                        </a:rPr>
                        <a:t>   Hueso + pleura</a:t>
                      </a:r>
                      <a:endParaRPr i="1" sz="18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2 (4.65)</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2 (5.88)</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0 (0.00)</a:t>
                      </a:r>
                      <a:endParaRPr sz="1850" u="none" cap="none" strike="noStrike">
                        <a:latin typeface="Poppins"/>
                        <a:ea typeface="Poppins"/>
                        <a:cs typeface="Poppins"/>
                        <a:sym typeface="Poppins"/>
                      </a:endParaRPr>
                    </a:p>
                  </a:txBody>
                  <a:tcPr marT="0" marB="0" marR="68575" marL="68575" anchor="ctr"/>
                </a:tc>
              </a:tr>
              <a:tr h="269200">
                <a:tc>
                  <a:txBody>
                    <a:bodyPr/>
                    <a:lstStyle/>
                    <a:p>
                      <a:pPr indent="0" lvl="0" marL="0" marR="0" rtl="0" algn="l">
                        <a:lnSpc>
                          <a:spcPct val="100000"/>
                        </a:lnSpc>
                        <a:spcBef>
                          <a:spcPts val="0"/>
                        </a:spcBef>
                        <a:spcAft>
                          <a:spcPts val="0"/>
                        </a:spcAft>
                        <a:buClr>
                          <a:srgbClr val="000000"/>
                        </a:buClr>
                        <a:buSzPts val="1150"/>
                        <a:buFont typeface="Arial"/>
                        <a:buNone/>
                      </a:pPr>
                      <a:r>
                        <a:rPr i="1" lang="es-CO" sz="1850" u="none" cap="none" strike="noStrike">
                          <a:latin typeface="Poppins"/>
                          <a:ea typeface="Poppins"/>
                          <a:cs typeface="Poppins"/>
                          <a:sym typeface="Poppins"/>
                        </a:rPr>
                        <a:t>   Pulmón  + cerebro</a:t>
                      </a:r>
                      <a:endParaRPr i="1" sz="18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1 (2.33)</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1 (2.94)</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0 (0.00)</a:t>
                      </a:r>
                      <a:endParaRPr sz="1850" u="none" cap="none" strike="noStrike">
                        <a:latin typeface="Poppins"/>
                        <a:ea typeface="Poppins"/>
                        <a:cs typeface="Poppins"/>
                        <a:sym typeface="Poppins"/>
                      </a:endParaRPr>
                    </a:p>
                  </a:txBody>
                  <a:tcPr marT="0" marB="0" marR="68575" marL="68575" anchor="ctr"/>
                </a:tc>
              </a:tr>
              <a:tr h="269200">
                <a:tc>
                  <a:txBody>
                    <a:bodyPr/>
                    <a:lstStyle/>
                    <a:p>
                      <a:pPr indent="0" lvl="0" marL="0" marR="0" rtl="0" algn="l">
                        <a:lnSpc>
                          <a:spcPct val="100000"/>
                        </a:lnSpc>
                        <a:spcBef>
                          <a:spcPts val="0"/>
                        </a:spcBef>
                        <a:spcAft>
                          <a:spcPts val="0"/>
                        </a:spcAft>
                        <a:buClr>
                          <a:srgbClr val="000000"/>
                        </a:buClr>
                        <a:buSzPts val="1150"/>
                        <a:buFont typeface="Arial"/>
                        <a:buNone/>
                      </a:pPr>
                      <a:r>
                        <a:rPr i="1" lang="es-CO" sz="1850" u="none" cap="none" strike="noStrike">
                          <a:latin typeface="Poppins"/>
                          <a:ea typeface="Poppins"/>
                          <a:cs typeface="Poppins"/>
                          <a:sym typeface="Poppins"/>
                        </a:rPr>
                        <a:t>   Pulmón  + pleura</a:t>
                      </a:r>
                      <a:endParaRPr i="1" sz="18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1 (2.33)</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0 (0.00)</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1 (11.1)</a:t>
                      </a:r>
                      <a:endParaRPr sz="1850" u="none" cap="none" strike="noStrike">
                        <a:latin typeface="Poppins"/>
                        <a:ea typeface="Poppins"/>
                        <a:cs typeface="Poppins"/>
                        <a:sym typeface="Poppins"/>
                      </a:endParaRPr>
                    </a:p>
                  </a:txBody>
                  <a:tcPr marT="0" marB="0" marR="68575" marL="68575" anchor="ctr"/>
                </a:tc>
              </a:tr>
              <a:tr h="538450">
                <a:tc>
                  <a:txBody>
                    <a:bodyPr/>
                    <a:lstStyle/>
                    <a:p>
                      <a:pPr indent="0" lvl="0" marL="0" marR="0" rtl="0" algn="l">
                        <a:lnSpc>
                          <a:spcPct val="100000"/>
                        </a:lnSpc>
                        <a:spcBef>
                          <a:spcPts val="0"/>
                        </a:spcBef>
                        <a:spcAft>
                          <a:spcPts val="0"/>
                        </a:spcAft>
                        <a:buClr>
                          <a:srgbClr val="000000"/>
                        </a:buClr>
                        <a:buSzPts val="1150"/>
                        <a:buFont typeface="Arial"/>
                        <a:buNone/>
                      </a:pPr>
                      <a:r>
                        <a:rPr i="1" lang="es-CO" sz="1850" u="none" cap="none" strike="noStrike">
                          <a:latin typeface="Poppins"/>
                          <a:ea typeface="Poppins"/>
                          <a:cs typeface="Poppins"/>
                          <a:sym typeface="Poppins"/>
                        </a:rPr>
                        <a:t>   Pulmón  + Ganglios linfáticos a distancia</a:t>
                      </a:r>
                      <a:endParaRPr i="1" sz="18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1 (2.33)</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1 (2.94)</a:t>
                      </a:r>
                      <a:endParaRPr sz="18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0 (0.00)</a:t>
                      </a:r>
                      <a:endParaRPr sz="1850" u="none" cap="none" strike="noStrike">
                        <a:latin typeface="Poppins"/>
                        <a:ea typeface="Poppins"/>
                        <a:cs typeface="Poppins"/>
                        <a:sym typeface="Poppins"/>
                      </a:endParaRPr>
                    </a:p>
                  </a:txBody>
                  <a:tcPr marT="0" marB="0" marR="68575" marL="68575" anchor="ctr"/>
                </a:tc>
              </a:tr>
              <a:tr h="269200">
                <a:tc>
                  <a:txBody>
                    <a:bodyPr/>
                    <a:lstStyle/>
                    <a:p>
                      <a:pPr indent="0" lvl="0" marL="0" marR="0" rtl="0" algn="l">
                        <a:lnSpc>
                          <a:spcPct val="100000"/>
                        </a:lnSpc>
                        <a:spcBef>
                          <a:spcPts val="0"/>
                        </a:spcBef>
                        <a:spcAft>
                          <a:spcPts val="0"/>
                        </a:spcAft>
                        <a:buClr>
                          <a:srgbClr val="000000"/>
                        </a:buClr>
                        <a:buSzPts val="1150"/>
                        <a:buFont typeface="Arial"/>
                        <a:buNone/>
                      </a:pPr>
                      <a:r>
                        <a:rPr i="1" lang="es-CO" sz="1850" u="none" cap="none" strike="noStrike">
                          <a:latin typeface="Poppins"/>
                          <a:ea typeface="Poppins"/>
                          <a:cs typeface="Poppins"/>
                          <a:sym typeface="Poppins"/>
                        </a:rPr>
                        <a:t>   3 o mas</a:t>
                      </a:r>
                      <a:r>
                        <a:rPr baseline="30000" i="1" lang="es-CO" sz="1850" u="none" cap="none" strike="noStrike">
                          <a:latin typeface="Poppins"/>
                          <a:ea typeface="Poppins"/>
                          <a:cs typeface="Poppins"/>
                          <a:sym typeface="Poppins"/>
                        </a:rPr>
                        <a:t>¶</a:t>
                      </a:r>
                      <a:endParaRPr i="1" sz="18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8 (18.6)</a:t>
                      </a:r>
                      <a:endParaRPr sz="1850" u="none" cap="none" strike="noStrike">
                        <a:latin typeface="Poppins"/>
                        <a:ea typeface="Poppins"/>
                        <a:cs typeface="Poppins"/>
                        <a:sym typeface="Poppins"/>
                      </a:endParaRPr>
                    </a:p>
                  </a:txBody>
                  <a:tcPr marT="0" marB="0" marR="68575" marL="68575" anchor="ctr">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7 (20.6)</a:t>
                      </a:r>
                      <a:endParaRPr sz="1850" u="none" cap="none" strike="noStrike">
                        <a:latin typeface="Poppins"/>
                        <a:ea typeface="Poppins"/>
                        <a:cs typeface="Poppins"/>
                        <a:sym typeface="Poppins"/>
                      </a:endParaRPr>
                    </a:p>
                  </a:txBody>
                  <a:tcPr marT="0" marB="0" marR="68575" marL="68575" anchor="ctr">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lang="es-CO" sz="1850" u="none" cap="none" strike="noStrike">
                          <a:latin typeface="Poppins"/>
                          <a:ea typeface="Poppins"/>
                          <a:cs typeface="Poppins"/>
                          <a:sym typeface="Poppins"/>
                        </a:rPr>
                        <a:t>1 (11.1)</a:t>
                      </a:r>
                      <a:endParaRPr sz="1850" u="none" cap="none" strike="noStrike">
                        <a:latin typeface="Poppins"/>
                        <a:ea typeface="Poppins"/>
                        <a:cs typeface="Poppins"/>
                        <a:sym typeface="Poppins"/>
                      </a:endParaRPr>
                    </a:p>
                  </a:txBody>
                  <a:tcPr marT="0" marB="0" marR="68575" marL="68575" anchor="ctr">
                    <a:lnB cap="flat" cmpd="sng" w="9525">
                      <a:solidFill>
                        <a:srgbClr val="000000"/>
                      </a:solidFill>
                      <a:prstDash val="solid"/>
                      <a:round/>
                      <a:headEnd len="sm" w="sm" type="none"/>
                      <a:tailEnd len="sm" w="sm" type="none"/>
                    </a:lnB>
                  </a:tcPr>
                </a:tc>
              </a:tr>
            </a:tbl>
          </a:graphicData>
        </a:graphic>
      </p:graphicFrame>
      <p:sp>
        <p:nvSpPr>
          <p:cNvPr id="556" name="Google Shape;556;p57"/>
          <p:cNvSpPr/>
          <p:nvPr/>
        </p:nvSpPr>
        <p:spPr>
          <a:xfrm>
            <a:off x="144750" y="1111350"/>
            <a:ext cx="11902500" cy="292200"/>
          </a:xfrm>
          <a:prstGeom prst="rect">
            <a:avLst/>
          </a:prstGeom>
          <a:noFill/>
          <a:ln cap="flat" cmpd="sng" w="38100">
            <a:solidFill>
              <a:srgbClr val="E305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557" name="Google Shape;557;p57"/>
          <p:cNvSpPr/>
          <p:nvPr/>
        </p:nvSpPr>
        <p:spPr>
          <a:xfrm>
            <a:off x="5282050" y="673050"/>
            <a:ext cx="2245800" cy="48339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558" name="Google Shape;558;p57"/>
          <p:cNvSpPr/>
          <p:nvPr/>
        </p:nvSpPr>
        <p:spPr>
          <a:xfrm>
            <a:off x="144750" y="1651300"/>
            <a:ext cx="11902500" cy="292200"/>
          </a:xfrm>
          <a:prstGeom prst="rect">
            <a:avLst/>
          </a:prstGeom>
          <a:noFill/>
          <a:ln cap="flat" cmpd="sng" w="38100">
            <a:solidFill>
              <a:srgbClr val="E305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559" name="Google Shape;559;p57"/>
          <p:cNvSpPr txBox="1"/>
          <p:nvPr/>
        </p:nvSpPr>
        <p:spPr>
          <a:xfrm>
            <a:off x="255600" y="-134800"/>
            <a:ext cx="11936400" cy="998400"/>
          </a:xfrm>
          <a:prstGeom prst="rect">
            <a:avLst/>
          </a:prstGeom>
          <a:noFill/>
          <a:ln>
            <a:noFill/>
          </a:ln>
        </p:spPr>
        <p:txBody>
          <a:bodyPr anchorCtr="0" anchor="ctr" bIns="91425" lIns="91425" spcFirstLastPara="1" rIns="91425" wrap="square" tIns="91425">
            <a:noAutofit/>
          </a:bodyPr>
          <a:lstStyle/>
          <a:p>
            <a:pPr indent="0" lvl="0" marL="0" marR="0" rtl="0" algn="just">
              <a:lnSpc>
                <a:spcPct val="100000"/>
              </a:lnSpc>
              <a:spcBef>
                <a:spcPts val="0"/>
              </a:spcBef>
              <a:spcAft>
                <a:spcPts val="0"/>
              </a:spcAft>
              <a:buClr>
                <a:srgbClr val="000000"/>
              </a:buClr>
              <a:buSzPts val="2000"/>
              <a:buFont typeface="Arial"/>
              <a:buNone/>
            </a:pPr>
            <a:r>
              <a:rPr b="1" lang="es-CO" sz="2500">
                <a:solidFill>
                  <a:schemeClr val="accent5"/>
                </a:solidFill>
                <a:latin typeface="Poppins"/>
                <a:ea typeface="Poppins"/>
                <a:cs typeface="Poppins"/>
                <a:sym typeface="Poppins"/>
              </a:rPr>
              <a:t>Recaídas</a:t>
            </a:r>
            <a:r>
              <a:rPr b="1" i="0" lang="es-CO" sz="2500" u="none" cap="none" strike="noStrike">
                <a:solidFill>
                  <a:schemeClr val="accent5"/>
                </a:solidFill>
                <a:latin typeface="Poppins"/>
                <a:ea typeface="Poppins"/>
                <a:cs typeface="Poppins"/>
                <a:sym typeface="Poppins"/>
              </a:rPr>
              <a:t> tumorales</a:t>
            </a:r>
            <a:r>
              <a:rPr b="0" i="0" lang="es-CO" sz="2500" u="none" cap="none" strike="noStrike">
                <a:solidFill>
                  <a:schemeClr val="accent5"/>
                </a:solidFill>
                <a:latin typeface="Poppins"/>
                <a:ea typeface="Poppins"/>
                <a:cs typeface="Poppins"/>
                <a:sym typeface="Poppins"/>
              </a:rPr>
              <a:t> según el manejo de la biopsia del ganglio centinela</a:t>
            </a:r>
            <a:endParaRPr b="0" i="0" sz="2500" u="none" cap="none" strike="noStrike">
              <a:solidFill>
                <a:schemeClr val="accent5"/>
              </a:solidFill>
              <a:latin typeface="Poppins"/>
              <a:ea typeface="Poppins"/>
              <a:cs typeface="Poppins"/>
              <a:sym typeface="Poppins"/>
            </a:endParaRPr>
          </a:p>
        </p:txBody>
      </p:sp>
      <p:sp>
        <p:nvSpPr>
          <p:cNvPr id="560" name="Google Shape;560;p57"/>
          <p:cNvSpPr txBox="1"/>
          <p:nvPr/>
        </p:nvSpPr>
        <p:spPr>
          <a:xfrm>
            <a:off x="0" y="5457900"/>
            <a:ext cx="6016200" cy="22320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None/>
            </a:pPr>
            <a:r>
              <a:rPr lang="es-CO" sz="1800">
                <a:highlight>
                  <a:schemeClr val="lt1"/>
                </a:highlight>
                <a:latin typeface="Poppins"/>
                <a:ea typeface="Poppins"/>
                <a:cs typeface="Poppins"/>
                <a:sym typeface="Poppins"/>
              </a:rPr>
              <a:t>De las</a:t>
            </a:r>
            <a:r>
              <a:rPr b="1" lang="es-CO" sz="1800">
                <a:highlight>
                  <a:schemeClr val="lt1"/>
                </a:highlight>
                <a:latin typeface="Poppins"/>
                <a:ea typeface="Poppins"/>
                <a:cs typeface="Poppins"/>
                <a:sym typeface="Poppins"/>
              </a:rPr>
              <a:t> 43 pacientes con </a:t>
            </a:r>
            <a:r>
              <a:rPr b="1" lang="es-CO" sz="1800">
                <a:solidFill>
                  <a:srgbClr val="980000"/>
                </a:solidFill>
                <a:highlight>
                  <a:schemeClr val="lt1"/>
                </a:highlight>
                <a:latin typeface="Poppins"/>
                <a:ea typeface="Poppins"/>
                <a:cs typeface="Poppins"/>
                <a:sym typeface="Poppins"/>
              </a:rPr>
              <a:t>recaída a distancia</a:t>
            </a:r>
            <a:r>
              <a:rPr lang="es-CO" sz="1800">
                <a:solidFill>
                  <a:srgbClr val="980000"/>
                </a:solidFill>
                <a:highlight>
                  <a:schemeClr val="lt1"/>
                </a:highlight>
                <a:latin typeface="Poppins"/>
                <a:ea typeface="Poppins"/>
                <a:cs typeface="Poppins"/>
                <a:sym typeface="Poppins"/>
              </a:rPr>
              <a:t>,</a:t>
            </a:r>
            <a:r>
              <a:rPr lang="es-CO" sz="1800">
                <a:highlight>
                  <a:schemeClr val="lt1"/>
                </a:highlight>
                <a:latin typeface="Poppins"/>
                <a:ea typeface="Poppins"/>
                <a:cs typeface="Poppins"/>
                <a:sym typeface="Poppins"/>
              </a:rPr>
              <a:t>                 </a:t>
            </a:r>
            <a:r>
              <a:rPr lang="es-CO" sz="1800">
                <a:highlight>
                  <a:schemeClr val="lt1"/>
                </a:highlight>
                <a:latin typeface="Poppins"/>
                <a:ea typeface="Poppins"/>
                <a:cs typeface="Poppins"/>
                <a:sym typeface="Poppins"/>
              </a:rPr>
              <a:t>el </a:t>
            </a:r>
            <a:r>
              <a:rPr b="1" lang="es-CO" sz="1800">
                <a:highlight>
                  <a:schemeClr val="lt1"/>
                </a:highlight>
                <a:latin typeface="Poppins"/>
                <a:ea typeface="Poppins"/>
                <a:cs typeface="Poppins"/>
                <a:sym typeface="Poppins"/>
              </a:rPr>
              <a:t>SLN fue positivo</a:t>
            </a:r>
            <a:r>
              <a:rPr lang="es-CO" sz="1800">
                <a:highlight>
                  <a:schemeClr val="lt1"/>
                </a:highlight>
                <a:latin typeface="Poppins"/>
                <a:ea typeface="Poppins"/>
                <a:cs typeface="Poppins"/>
                <a:sym typeface="Poppins"/>
              </a:rPr>
              <a:t> en</a:t>
            </a:r>
            <a:endParaRPr sz="1800">
              <a:highlight>
                <a:schemeClr val="lt1"/>
              </a:highlight>
              <a:latin typeface="Poppins"/>
              <a:ea typeface="Poppins"/>
              <a:cs typeface="Poppins"/>
              <a:sym typeface="Poppins"/>
            </a:endParaRPr>
          </a:p>
          <a:p>
            <a:pPr indent="-342900" lvl="0" marL="457200" rtl="0" algn="l">
              <a:spcBef>
                <a:spcPts val="1000"/>
              </a:spcBef>
              <a:spcAft>
                <a:spcPts val="0"/>
              </a:spcAft>
              <a:buSzPts val="1800"/>
              <a:buFont typeface="Poppins"/>
              <a:buChar char="●"/>
            </a:pPr>
            <a:r>
              <a:rPr b="1" lang="es-CO" sz="1800">
                <a:solidFill>
                  <a:schemeClr val="dk2"/>
                </a:solidFill>
                <a:highlight>
                  <a:schemeClr val="lt1"/>
                </a:highlight>
                <a:latin typeface="Poppins"/>
                <a:ea typeface="Poppins"/>
                <a:cs typeface="Poppins"/>
                <a:sym typeface="Poppins"/>
              </a:rPr>
              <a:t>30.2%</a:t>
            </a:r>
            <a:r>
              <a:rPr lang="es-CO" sz="1800">
                <a:highlight>
                  <a:schemeClr val="lt1"/>
                </a:highlight>
                <a:latin typeface="Poppins"/>
                <a:ea typeface="Poppins"/>
                <a:cs typeface="Poppins"/>
                <a:sym typeface="Poppins"/>
              </a:rPr>
              <a:t> (n=13) </a:t>
            </a:r>
            <a:r>
              <a:rPr b="1" lang="es-CO" sz="1800">
                <a:highlight>
                  <a:schemeClr val="lt1"/>
                </a:highlight>
                <a:latin typeface="Poppins"/>
                <a:ea typeface="Poppins"/>
                <a:cs typeface="Poppins"/>
                <a:sym typeface="Poppins"/>
              </a:rPr>
              <a:t>Upfront SLNB</a:t>
            </a:r>
            <a:endParaRPr b="1" sz="1800">
              <a:highlight>
                <a:schemeClr val="lt1"/>
              </a:highlight>
              <a:latin typeface="Poppins"/>
              <a:ea typeface="Poppins"/>
              <a:cs typeface="Poppins"/>
              <a:sym typeface="Poppins"/>
            </a:endParaRPr>
          </a:p>
          <a:p>
            <a:pPr indent="-342900" lvl="0" marL="457200" rtl="0" algn="l">
              <a:spcBef>
                <a:spcPts val="0"/>
              </a:spcBef>
              <a:spcAft>
                <a:spcPts val="0"/>
              </a:spcAft>
              <a:buSzPts val="1800"/>
              <a:buFont typeface="Poppins"/>
              <a:buChar char="●"/>
            </a:pPr>
            <a:r>
              <a:rPr b="1" lang="es-CO" sz="1800">
                <a:highlight>
                  <a:schemeClr val="lt1"/>
                </a:highlight>
                <a:latin typeface="Poppins"/>
                <a:ea typeface="Poppins"/>
                <a:cs typeface="Poppins"/>
                <a:sym typeface="Poppins"/>
              </a:rPr>
              <a:t>4.6%</a:t>
            </a:r>
            <a:r>
              <a:rPr lang="es-CO" sz="1800">
                <a:highlight>
                  <a:schemeClr val="lt1"/>
                </a:highlight>
                <a:latin typeface="Poppins"/>
                <a:ea typeface="Poppins"/>
                <a:cs typeface="Poppins"/>
                <a:sym typeface="Poppins"/>
              </a:rPr>
              <a:t> (n=2) </a:t>
            </a:r>
            <a:r>
              <a:rPr b="1" lang="es-CO" sz="1800">
                <a:highlight>
                  <a:schemeClr val="lt1"/>
                </a:highlight>
                <a:latin typeface="Poppins"/>
                <a:ea typeface="Poppins"/>
                <a:cs typeface="Poppins"/>
                <a:sym typeface="Poppins"/>
              </a:rPr>
              <a:t>post NACT-SLNB. </a:t>
            </a:r>
            <a:endParaRPr b="1" sz="1800">
              <a:highlight>
                <a:schemeClr val="lt1"/>
              </a:highlight>
              <a:latin typeface="Poppins"/>
              <a:ea typeface="Poppins"/>
              <a:cs typeface="Poppins"/>
              <a:sym typeface="Poppins"/>
            </a:endParaRPr>
          </a:p>
          <a:p>
            <a:pPr indent="0" lvl="0" marL="0" rtl="0" algn="l">
              <a:spcBef>
                <a:spcPts val="1000"/>
              </a:spcBef>
              <a:spcAft>
                <a:spcPts val="0"/>
              </a:spcAft>
              <a:buNone/>
            </a:pPr>
            <a:r>
              <a:t/>
            </a:r>
            <a:endParaRPr sz="1800">
              <a:highlight>
                <a:schemeClr val="lt1"/>
              </a:highlight>
              <a:latin typeface="Poppins"/>
              <a:ea typeface="Poppins"/>
              <a:cs typeface="Poppins"/>
              <a:sym typeface="Poppins"/>
            </a:endParaRPr>
          </a:p>
          <a:p>
            <a:pPr indent="0" lvl="0" marL="457200" rtl="0" algn="l">
              <a:spcBef>
                <a:spcPts val="1000"/>
              </a:spcBef>
              <a:spcAft>
                <a:spcPts val="0"/>
              </a:spcAft>
              <a:buNone/>
            </a:pPr>
            <a:r>
              <a:t/>
            </a:r>
            <a:endParaRPr b="1" sz="1800">
              <a:highlight>
                <a:schemeClr val="lt1"/>
              </a:highlight>
              <a:latin typeface="Poppins"/>
              <a:ea typeface="Poppins"/>
              <a:cs typeface="Poppins"/>
              <a:sym typeface="Poppins"/>
            </a:endParaRPr>
          </a:p>
        </p:txBody>
      </p:sp>
      <p:sp>
        <p:nvSpPr>
          <p:cNvPr id="561" name="Google Shape;561;p57"/>
          <p:cNvSpPr txBox="1"/>
          <p:nvPr/>
        </p:nvSpPr>
        <p:spPr>
          <a:xfrm>
            <a:off x="6546750" y="5604975"/>
            <a:ext cx="5500500" cy="1062000"/>
          </a:xfrm>
          <a:prstGeom prst="rect">
            <a:avLst/>
          </a:prstGeom>
          <a:noFill/>
          <a:ln>
            <a:noFill/>
          </a:ln>
        </p:spPr>
        <p:txBody>
          <a:bodyPr anchorCtr="0" anchor="t" bIns="91425" lIns="91425" spcFirstLastPara="1" rIns="91425" wrap="square" tIns="91425">
            <a:spAutoFit/>
          </a:bodyPr>
          <a:lstStyle/>
          <a:p>
            <a:pPr indent="0" lvl="0" marL="457200" rtl="0" algn="l">
              <a:spcBef>
                <a:spcPts val="1000"/>
              </a:spcBef>
              <a:spcAft>
                <a:spcPts val="0"/>
              </a:spcAft>
              <a:buNone/>
            </a:pPr>
            <a:r>
              <a:rPr lang="es-CO" sz="1900">
                <a:highlight>
                  <a:schemeClr val="lt1"/>
                </a:highlight>
                <a:latin typeface="Poppins"/>
                <a:ea typeface="Poppins"/>
                <a:cs typeface="Poppins"/>
                <a:sym typeface="Poppins"/>
              </a:rPr>
              <a:t>La mayoría de las pacientes con</a:t>
            </a:r>
            <a:r>
              <a:rPr lang="es-CO" sz="1900">
                <a:solidFill>
                  <a:srgbClr val="980000"/>
                </a:solidFill>
                <a:highlight>
                  <a:schemeClr val="lt1"/>
                </a:highlight>
                <a:latin typeface="Poppins"/>
                <a:ea typeface="Poppins"/>
                <a:cs typeface="Poppins"/>
                <a:sym typeface="Poppins"/>
              </a:rPr>
              <a:t> </a:t>
            </a:r>
            <a:r>
              <a:rPr b="1" lang="es-CO" sz="1900">
                <a:solidFill>
                  <a:srgbClr val="980000"/>
                </a:solidFill>
                <a:highlight>
                  <a:schemeClr val="lt1"/>
                </a:highlight>
                <a:latin typeface="Poppins"/>
                <a:ea typeface="Poppins"/>
                <a:cs typeface="Poppins"/>
                <a:sym typeface="Poppins"/>
              </a:rPr>
              <a:t>recaída a distancia</a:t>
            </a:r>
            <a:r>
              <a:rPr lang="es-CO" sz="1900">
                <a:highlight>
                  <a:schemeClr val="lt1"/>
                </a:highlight>
                <a:latin typeface="Poppins"/>
                <a:ea typeface="Poppins"/>
                <a:cs typeface="Poppins"/>
                <a:sym typeface="Poppins"/>
              </a:rPr>
              <a:t> tenían tumores </a:t>
            </a:r>
            <a:r>
              <a:rPr b="1" lang="es-CO" sz="1900">
                <a:highlight>
                  <a:schemeClr val="lt1"/>
                </a:highlight>
                <a:latin typeface="Poppins"/>
                <a:ea typeface="Poppins"/>
                <a:cs typeface="Poppins"/>
                <a:sym typeface="Poppins"/>
              </a:rPr>
              <a:t>luminal B HER2 (-) (53.4%; n=23)</a:t>
            </a:r>
            <a:endParaRPr b="1" sz="1900">
              <a:highlight>
                <a:schemeClr val="lt1"/>
              </a:highlight>
              <a:latin typeface="Poppins"/>
              <a:ea typeface="Poppins"/>
              <a:cs typeface="Poppins"/>
              <a:sym typeface="Poppi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6" name="Shape 566"/>
        <p:cNvGrpSpPr/>
        <p:nvPr/>
      </p:nvGrpSpPr>
      <p:grpSpPr>
        <a:xfrm>
          <a:off x="0" y="0"/>
          <a:ext cx="0" cy="0"/>
          <a:chOff x="0" y="0"/>
          <a:chExt cx="0" cy="0"/>
        </a:xfrm>
      </p:grpSpPr>
      <p:graphicFrame>
        <p:nvGraphicFramePr>
          <p:cNvPr id="567" name="Google Shape;567;p58"/>
          <p:cNvGraphicFramePr/>
          <p:nvPr/>
        </p:nvGraphicFramePr>
        <p:xfrm>
          <a:off x="255075" y="1169925"/>
          <a:ext cx="3000000" cy="3000000"/>
        </p:xfrm>
        <a:graphic>
          <a:graphicData uri="http://schemas.openxmlformats.org/drawingml/2006/table">
            <a:tbl>
              <a:tblPr bandRow="1">
                <a:noFill/>
                <a:tableStyleId>{F8C5E890-9786-47CE-A73C-AC5EF4FB87A0}</a:tableStyleId>
              </a:tblPr>
              <a:tblGrid>
                <a:gridCol w="5069325"/>
                <a:gridCol w="2204175"/>
                <a:gridCol w="2204175"/>
                <a:gridCol w="2204175"/>
              </a:tblGrid>
              <a:tr h="473625">
                <a:tc>
                  <a:txBody>
                    <a:bodyPr/>
                    <a:lstStyle/>
                    <a:p>
                      <a:pPr indent="0" lvl="0" marL="0" marR="0" rtl="0" algn="l">
                        <a:lnSpc>
                          <a:spcPct val="100000"/>
                        </a:lnSpc>
                        <a:spcBef>
                          <a:spcPts val="0"/>
                        </a:spcBef>
                        <a:spcAft>
                          <a:spcPts val="0"/>
                        </a:spcAft>
                        <a:buClr>
                          <a:srgbClr val="000000"/>
                        </a:buClr>
                        <a:buSzPts val="1250"/>
                        <a:buFont typeface="Arial"/>
                        <a:buNone/>
                      </a:pPr>
                      <a:r>
                        <a:rPr b="1" lang="es-CO" sz="2150" u="none" cap="none" strike="noStrike">
                          <a:latin typeface="Poppins"/>
                          <a:ea typeface="Poppins"/>
                          <a:cs typeface="Poppins"/>
                          <a:sym typeface="Poppins"/>
                        </a:rPr>
                        <a:t>Tratamiento Utilizado</a:t>
                      </a:r>
                      <a:r>
                        <a:rPr baseline="30000" lang="es-CO" sz="2150" u="none" cap="none" strike="noStrike">
                          <a:latin typeface="Poppins"/>
                          <a:ea typeface="Poppins"/>
                          <a:cs typeface="Poppins"/>
                          <a:sym typeface="Poppins"/>
                        </a:rPr>
                        <a:t>†</a:t>
                      </a:r>
                      <a:r>
                        <a:rPr lang="es-CO" sz="2150" u="none" cap="none" strike="noStrike">
                          <a:latin typeface="Poppins"/>
                          <a:ea typeface="Poppins"/>
                          <a:cs typeface="Poppins"/>
                          <a:sym typeface="Poppins"/>
                        </a:rPr>
                        <a:t>, </a:t>
                      </a:r>
                      <a:r>
                        <a:rPr b="1" lang="es-CO" sz="2150" u="none" cap="none" strike="noStrike">
                          <a:latin typeface="Poppins"/>
                          <a:ea typeface="Poppins"/>
                          <a:cs typeface="Poppins"/>
                          <a:sym typeface="Poppins"/>
                        </a:rPr>
                        <a:t>n (%)</a:t>
                      </a:r>
                      <a:endParaRPr b="1" sz="2150" u="none" cap="none" strike="noStrike">
                        <a:latin typeface="Poppins"/>
                        <a:ea typeface="Poppins"/>
                        <a:cs typeface="Poppins"/>
                        <a:sym typeface="Poppins"/>
                      </a:endParaRPr>
                    </a:p>
                  </a:txBody>
                  <a:tcPr marT="0" marB="0" marR="68575" marL="68575" anchor="b">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b="1" lang="es-CO" sz="2050" u="none" cap="none" strike="noStrike">
                          <a:latin typeface="Poppins"/>
                          <a:ea typeface="Poppins"/>
                          <a:cs typeface="Poppins"/>
                          <a:sym typeface="Poppins"/>
                        </a:rPr>
                        <a:t>Total</a:t>
                      </a:r>
                      <a:endParaRPr b="1" sz="2050" u="none" cap="none" strike="noStrike">
                        <a:latin typeface="Poppins"/>
                        <a:ea typeface="Poppins"/>
                        <a:cs typeface="Poppins"/>
                        <a:sym typeface="Poppins"/>
                      </a:endParaRPr>
                    </a:p>
                  </a:txBody>
                  <a:tcPr marT="0" marB="0" marR="68575" marL="6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b="1" lang="es-CO" sz="2050" u="none" cap="none" strike="noStrike">
                          <a:latin typeface="Poppins"/>
                          <a:ea typeface="Poppins"/>
                          <a:cs typeface="Poppins"/>
                          <a:sym typeface="Poppins"/>
                        </a:rPr>
                        <a:t>SLNB</a:t>
                      </a:r>
                      <a:endParaRPr b="1" sz="2050" u="none" cap="none" strike="noStrike">
                        <a:latin typeface="Poppins"/>
                        <a:ea typeface="Poppins"/>
                        <a:cs typeface="Poppins"/>
                        <a:sym typeface="Poppins"/>
                      </a:endParaRPr>
                    </a:p>
                  </a:txBody>
                  <a:tcPr marT="0" marB="0" marR="68575" marL="6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50"/>
                        <a:buFont typeface="Arial"/>
                        <a:buNone/>
                      </a:pPr>
                      <a:r>
                        <a:rPr b="1" i="1" lang="es-CO" sz="2050" u="none" cap="none" strike="noStrike">
                          <a:latin typeface="Poppins"/>
                          <a:ea typeface="Poppins"/>
                          <a:cs typeface="Poppins"/>
                          <a:sym typeface="Poppins"/>
                        </a:rPr>
                        <a:t>SLNB post-NACT</a:t>
                      </a:r>
                      <a:endParaRPr b="1" sz="2050" u="none" cap="none" strike="noStrike">
                        <a:latin typeface="Poppins"/>
                        <a:ea typeface="Poppins"/>
                        <a:cs typeface="Poppins"/>
                        <a:sym typeface="Poppins"/>
                      </a:endParaRPr>
                    </a:p>
                  </a:txBody>
                  <a:tcPr marT="0" marB="0" marR="68575" marL="6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97425">
                <a:tc>
                  <a:txBody>
                    <a:bodyPr/>
                    <a:lstStyle/>
                    <a:p>
                      <a:pPr indent="0" lvl="0" marL="0" marR="0" rtl="0" algn="l">
                        <a:lnSpc>
                          <a:spcPct val="100000"/>
                        </a:lnSpc>
                        <a:spcBef>
                          <a:spcPts val="0"/>
                        </a:spcBef>
                        <a:spcAft>
                          <a:spcPts val="0"/>
                        </a:spcAft>
                        <a:buClr>
                          <a:srgbClr val="000000"/>
                        </a:buClr>
                        <a:buSzPts val="1250"/>
                        <a:buFont typeface="Arial"/>
                        <a:buNone/>
                      </a:pPr>
                      <a:r>
                        <a:rPr i="1" lang="es-CO" sz="2150" u="none" cap="none" strike="noStrike">
                          <a:latin typeface="Poppins"/>
                          <a:ea typeface="Poppins"/>
                          <a:cs typeface="Poppins"/>
                          <a:sym typeface="Poppins"/>
                        </a:rPr>
                        <a:t>    ALND (Linfadenectomía Axilar)</a:t>
                      </a:r>
                      <a:endParaRPr i="1" sz="2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10 (16.7)</a:t>
                      </a:r>
                      <a:endParaRPr sz="21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9 (90.0)</a:t>
                      </a:r>
                      <a:endParaRPr sz="21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1 (10.0)</a:t>
                      </a:r>
                      <a:endParaRPr sz="21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tcPr>
                </a:tc>
              </a:tr>
              <a:tr h="248375">
                <a:tc>
                  <a:txBody>
                    <a:bodyPr/>
                    <a:lstStyle/>
                    <a:p>
                      <a:pPr indent="0" lvl="0" marL="0" marR="0" rtl="0" algn="l">
                        <a:lnSpc>
                          <a:spcPct val="100000"/>
                        </a:lnSpc>
                        <a:spcBef>
                          <a:spcPts val="0"/>
                        </a:spcBef>
                        <a:spcAft>
                          <a:spcPts val="0"/>
                        </a:spcAft>
                        <a:buClr>
                          <a:srgbClr val="000000"/>
                        </a:buClr>
                        <a:buSzPts val="1250"/>
                        <a:buFont typeface="Arial"/>
                        <a:buNone/>
                      </a:pPr>
                      <a:r>
                        <a:rPr i="1" lang="es-CO" sz="2150" u="none" cap="none" strike="noStrike">
                          <a:latin typeface="Poppins"/>
                          <a:ea typeface="Poppins"/>
                          <a:cs typeface="Poppins"/>
                          <a:sym typeface="Poppins"/>
                        </a:rPr>
                        <a:t>    Quimioterapia </a:t>
                      </a:r>
                      <a:endParaRPr i="1" sz="21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14 (23.3)</a:t>
                      </a:r>
                      <a:endParaRPr sz="21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10 (71.4)</a:t>
                      </a:r>
                      <a:endParaRPr sz="21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4 (28.6)</a:t>
                      </a:r>
                      <a:endParaRPr sz="2150" u="none" cap="none" strike="noStrike">
                        <a:latin typeface="Poppins"/>
                        <a:ea typeface="Poppins"/>
                        <a:cs typeface="Poppins"/>
                        <a:sym typeface="Poppins"/>
                      </a:endParaRPr>
                    </a:p>
                  </a:txBody>
                  <a:tcPr marT="0" marB="0" marR="68575" marL="68575" anchor="ctr"/>
                </a:tc>
              </a:tr>
              <a:tr h="248375">
                <a:tc>
                  <a:txBody>
                    <a:bodyPr/>
                    <a:lstStyle/>
                    <a:p>
                      <a:pPr indent="0" lvl="0" marL="0" marR="0" rtl="0" algn="l">
                        <a:lnSpc>
                          <a:spcPct val="100000"/>
                        </a:lnSpc>
                        <a:spcBef>
                          <a:spcPts val="0"/>
                        </a:spcBef>
                        <a:spcAft>
                          <a:spcPts val="0"/>
                        </a:spcAft>
                        <a:buClr>
                          <a:srgbClr val="000000"/>
                        </a:buClr>
                        <a:buSzPts val="1250"/>
                        <a:buFont typeface="Arial"/>
                        <a:buNone/>
                      </a:pPr>
                      <a:r>
                        <a:rPr i="1" lang="es-CO" sz="2150" u="none" cap="none" strike="noStrike">
                          <a:latin typeface="Poppins"/>
                          <a:ea typeface="Poppins"/>
                          <a:cs typeface="Poppins"/>
                          <a:sym typeface="Poppins"/>
                        </a:rPr>
                        <a:t>    Radioterapia</a:t>
                      </a:r>
                      <a:endParaRPr i="1" sz="21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6 (10.0)</a:t>
                      </a:r>
                      <a:endParaRPr sz="21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6 (100)</a:t>
                      </a:r>
                      <a:endParaRPr sz="21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0 (0.00)</a:t>
                      </a:r>
                      <a:endParaRPr sz="2150" u="none" cap="none" strike="noStrike">
                        <a:latin typeface="Poppins"/>
                        <a:ea typeface="Poppins"/>
                        <a:cs typeface="Poppins"/>
                        <a:sym typeface="Poppins"/>
                      </a:endParaRPr>
                    </a:p>
                  </a:txBody>
                  <a:tcPr marT="0" marB="0" marR="68575" marL="68575" anchor="ctr"/>
                </a:tc>
              </a:tr>
              <a:tr h="248375">
                <a:tc>
                  <a:txBody>
                    <a:bodyPr/>
                    <a:lstStyle/>
                    <a:p>
                      <a:pPr indent="0" lvl="0" marL="0" marR="0" rtl="0" algn="l">
                        <a:lnSpc>
                          <a:spcPct val="100000"/>
                        </a:lnSpc>
                        <a:spcBef>
                          <a:spcPts val="0"/>
                        </a:spcBef>
                        <a:spcAft>
                          <a:spcPts val="0"/>
                        </a:spcAft>
                        <a:buClr>
                          <a:srgbClr val="000000"/>
                        </a:buClr>
                        <a:buSzPts val="1250"/>
                        <a:buFont typeface="Arial"/>
                        <a:buNone/>
                      </a:pPr>
                      <a:r>
                        <a:rPr i="1" lang="es-CO" sz="2150" u="none" cap="none" strike="noStrike">
                          <a:latin typeface="Poppins"/>
                          <a:ea typeface="Poppins"/>
                          <a:cs typeface="Poppins"/>
                          <a:sym typeface="Poppins"/>
                        </a:rPr>
                        <a:t>    Terapia Anti-Her2</a:t>
                      </a:r>
                      <a:endParaRPr i="1" sz="21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4 (6.67)</a:t>
                      </a:r>
                      <a:endParaRPr sz="21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1 (25.0)</a:t>
                      </a:r>
                      <a:endParaRPr sz="21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3 (75.0)</a:t>
                      </a:r>
                      <a:endParaRPr sz="2150" u="none" cap="none" strike="noStrike">
                        <a:latin typeface="Poppins"/>
                        <a:ea typeface="Poppins"/>
                        <a:cs typeface="Poppins"/>
                        <a:sym typeface="Poppins"/>
                      </a:endParaRPr>
                    </a:p>
                  </a:txBody>
                  <a:tcPr marT="0" marB="0" marR="68575" marL="68575" anchor="ctr"/>
                </a:tc>
              </a:tr>
              <a:tr h="248375">
                <a:tc>
                  <a:txBody>
                    <a:bodyPr/>
                    <a:lstStyle/>
                    <a:p>
                      <a:pPr indent="0" lvl="0" marL="0" marR="0" rtl="0" algn="l">
                        <a:lnSpc>
                          <a:spcPct val="100000"/>
                        </a:lnSpc>
                        <a:spcBef>
                          <a:spcPts val="0"/>
                        </a:spcBef>
                        <a:spcAft>
                          <a:spcPts val="0"/>
                        </a:spcAft>
                        <a:buClr>
                          <a:srgbClr val="000000"/>
                        </a:buClr>
                        <a:buSzPts val="1250"/>
                        <a:buFont typeface="Arial"/>
                        <a:buNone/>
                      </a:pPr>
                      <a:r>
                        <a:rPr i="1" lang="es-CO" sz="2150" u="none" cap="none" strike="noStrike">
                          <a:latin typeface="Poppins"/>
                          <a:ea typeface="Poppins"/>
                          <a:cs typeface="Poppins"/>
                          <a:sym typeface="Poppins"/>
                        </a:rPr>
                        <a:t>    Fulvestrant</a:t>
                      </a:r>
                      <a:endParaRPr i="1" sz="21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8 (13.3)</a:t>
                      </a:r>
                      <a:endParaRPr sz="21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8 (100)</a:t>
                      </a:r>
                      <a:endParaRPr sz="21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0 (0.00)</a:t>
                      </a:r>
                      <a:endParaRPr sz="2150" u="none" cap="none" strike="noStrike">
                        <a:latin typeface="Poppins"/>
                        <a:ea typeface="Poppins"/>
                        <a:cs typeface="Poppins"/>
                        <a:sym typeface="Poppins"/>
                      </a:endParaRPr>
                    </a:p>
                  </a:txBody>
                  <a:tcPr marT="0" marB="0" marR="68575" marL="68575" anchor="ctr"/>
                </a:tc>
              </a:tr>
              <a:tr h="397425">
                <a:tc>
                  <a:txBody>
                    <a:bodyPr/>
                    <a:lstStyle/>
                    <a:p>
                      <a:pPr indent="0" lvl="0" marL="0" marR="0" rtl="0" algn="l">
                        <a:lnSpc>
                          <a:spcPct val="100000"/>
                        </a:lnSpc>
                        <a:spcBef>
                          <a:spcPts val="0"/>
                        </a:spcBef>
                        <a:spcAft>
                          <a:spcPts val="0"/>
                        </a:spcAft>
                        <a:buClr>
                          <a:srgbClr val="000000"/>
                        </a:buClr>
                        <a:buSzPts val="1250"/>
                        <a:buFont typeface="Arial"/>
                        <a:buNone/>
                      </a:pPr>
                      <a:r>
                        <a:rPr i="1" lang="es-CO" sz="2150" u="none" cap="none" strike="noStrike">
                          <a:latin typeface="Poppins"/>
                          <a:ea typeface="Poppins"/>
                          <a:cs typeface="Poppins"/>
                          <a:sym typeface="Poppins"/>
                        </a:rPr>
                        <a:t>    IA (Inhibidor de Aromatasa)</a:t>
                      </a:r>
                      <a:endParaRPr i="1" sz="21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11 (18.3)</a:t>
                      </a:r>
                      <a:endParaRPr sz="21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9 (81.8)</a:t>
                      </a:r>
                      <a:endParaRPr sz="21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2 (18.2)</a:t>
                      </a:r>
                      <a:endParaRPr sz="2150" u="none" cap="none" strike="noStrike">
                        <a:latin typeface="Poppins"/>
                        <a:ea typeface="Poppins"/>
                        <a:cs typeface="Poppins"/>
                        <a:sym typeface="Poppins"/>
                      </a:endParaRPr>
                    </a:p>
                  </a:txBody>
                  <a:tcPr marT="0" marB="0" marR="68575" marL="68575" anchor="ctr"/>
                </a:tc>
              </a:tr>
              <a:tr h="248375">
                <a:tc>
                  <a:txBody>
                    <a:bodyPr/>
                    <a:lstStyle/>
                    <a:p>
                      <a:pPr indent="0" lvl="0" marL="0" marR="0" rtl="0" algn="l">
                        <a:lnSpc>
                          <a:spcPct val="100000"/>
                        </a:lnSpc>
                        <a:spcBef>
                          <a:spcPts val="0"/>
                        </a:spcBef>
                        <a:spcAft>
                          <a:spcPts val="0"/>
                        </a:spcAft>
                        <a:buClr>
                          <a:srgbClr val="000000"/>
                        </a:buClr>
                        <a:buSzPts val="1250"/>
                        <a:buFont typeface="Arial"/>
                        <a:buNone/>
                      </a:pPr>
                      <a:r>
                        <a:rPr i="1" lang="es-CO" sz="2150" u="none" cap="none" strike="noStrike">
                          <a:latin typeface="Poppins"/>
                          <a:ea typeface="Poppins"/>
                          <a:cs typeface="Poppins"/>
                          <a:sym typeface="Poppins"/>
                        </a:rPr>
                        <a:t>    Terapia Endocrina</a:t>
                      </a:r>
                      <a:endParaRPr i="1" sz="2150" u="none" cap="none" strike="noStrike">
                        <a:latin typeface="Poppins"/>
                        <a:ea typeface="Poppins"/>
                        <a:cs typeface="Poppins"/>
                        <a:sym typeface="Poppins"/>
                      </a:endParaRPr>
                    </a:p>
                  </a:txBody>
                  <a:tcPr marT="0" marB="0" marR="68575" marL="68575"/>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14 (23.3)</a:t>
                      </a:r>
                      <a:endParaRPr sz="21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13 (92.8)</a:t>
                      </a:r>
                      <a:endParaRPr sz="2150" u="none" cap="none" strike="noStrike">
                        <a:latin typeface="Poppins"/>
                        <a:ea typeface="Poppins"/>
                        <a:cs typeface="Poppins"/>
                        <a:sym typeface="Poppins"/>
                      </a:endParaRPr>
                    </a:p>
                  </a:txBody>
                  <a:tcPr marT="0" marB="0" marR="68575" marL="68575" anchor="ct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1 (7.14)</a:t>
                      </a:r>
                      <a:endParaRPr sz="2150" u="none" cap="none" strike="noStrike">
                        <a:latin typeface="Poppins"/>
                        <a:ea typeface="Poppins"/>
                        <a:cs typeface="Poppins"/>
                        <a:sym typeface="Poppins"/>
                      </a:endParaRPr>
                    </a:p>
                  </a:txBody>
                  <a:tcPr marT="0" marB="0" marR="68575" marL="68575" anchor="ctr"/>
                </a:tc>
              </a:tr>
              <a:tr h="496750">
                <a:tc>
                  <a:txBody>
                    <a:bodyPr/>
                    <a:lstStyle/>
                    <a:p>
                      <a:pPr indent="0" lvl="0" marL="0" marR="0" rtl="0" algn="l">
                        <a:lnSpc>
                          <a:spcPct val="100000"/>
                        </a:lnSpc>
                        <a:spcBef>
                          <a:spcPts val="0"/>
                        </a:spcBef>
                        <a:spcAft>
                          <a:spcPts val="0"/>
                        </a:spcAft>
                        <a:buClr>
                          <a:srgbClr val="000000"/>
                        </a:buClr>
                        <a:buSzPts val="1250"/>
                        <a:buFont typeface="Arial"/>
                        <a:buNone/>
                      </a:pPr>
                      <a:r>
                        <a:rPr i="1" lang="es-CO" sz="2150" u="none" cap="none" strike="noStrike">
                          <a:latin typeface="Poppins"/>
                          <a:ea typeface="Poppins"/>
                          <a:cs typeface="Poppins"/>
                          <a:sym typeface="Poppins"/>
                        </a:rPr>
                        <a:t>    Radioterapia holocraneana/Ósea</a:t>
                      </a:r>
                      <a:endParaRPr i="1" sz="21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14 (23.3)</a:t>
                      </a:r>
                      <a:endParaRPr sz="2150" u="none" cap="none" strike="noStrike">
                        <a:latin typeface="Poppins"/>
                        <a:ea typeface="Poppins"/>
                        <a:cs typeface="Poppins"/>
                        <a:sym typeface="Poppins"/>
                      </a:endParaRPr>
                    </a:p>
                  </a:txBody>
                  <a:tcPr marT="0" marB="0" marR="68575" marL="68575" anchor="ctr">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12 (85.7)</a:t>
                      </a:r>
                      <a:endParaRPr sz="2150" u="none" cap="none" strike="noStrike">
                        <a:latin typeface="Poppins"/>
                        <a:ea typeface="Poppins"/>
                        <a:cs typeface="Poppins"/>
                        <a:sym typeface="Poppins"/>
                      </a:endParaRPr>
                    </a:p>
                  </a:txBody>
                  <a:tcPr marT="0" marB="0" marR="68575" marL="68575" anchor="ctr">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50"/>
                        <a:buFont typeface="Arial"/>
                        <a:buNone/>
                      </a:pPr>
                      <a:r>
                        <a:rPr lang="es-CO" sz="2150" u="none" cap="none" strike="noStrike">
                          <a:latin typeface="Poppins"/>
                          <a:ea typeface="Poppins"/>
                          <a:cs typeface="Poppins"/>
                          <a:sym typeface="Poppins"/>
                        </a:rPr>
                        <a:t>2 (14.3)</a:t>
                      </a:r>
                      <a:endParaRPr sz="2150" u="none" cap="none" strike="noStrike">
                        <a:latin typeface="Poppins"/>
                        <a:ea typeface="Poppins"/>
                        <a:cs typeface="Poppins"/>
                        <a:sym typeface="Poppins"/>
                      </a:endParaRPr>
                    </a:p>
                  </a:txBody>
                  <a:tcPr marT="0" marB="0" marR="68575" marL="68575" anchor="ctr">
                    <a:lnB cap="flat" cmpd="sng" w="9525">
                      <a:solidFill>
                        <a:srgbClr val="000000"/>
                      </a:solidFill>
                      <a:prstDash val="solid"/>
                      <a:round/>
                      <a:headEnd len="sm" w="sm" type="none"/>
                      <a:tailEnd len="sm" w="sm" type="none"/>
                    </a:lnB>
                  </a:tcPr>
                </a:tc>
              </a:tr>
              <a:tr h="1868050">
                <a:tc gridSpan="4">
                  <a:txBody>
                    <a:bodyPr/>
                    <a:lstStyle/>
                    <a:p>
                      <a:pPr indent="0" lvl="0" marL="457200" rtl="0" algn="l">
                        <a:spcBef>
                          <a:spcPts val="1000"/>
                        </a:spcBef>
                        <a:spcAft>
                          <a:spcPts val="0"/>
                        </a:spcAft>
                        <a:buNone/>
                      </a:pPr>
                      <a:r>
                        <a:rPr lang="es-CO" sz="2200">
                          <a:highlight>
                            <a:schemeClr val="lt1"/>
                          </a:highlight>
                          <a:latin typeface="Poppins"/>
                          <a:ea typeface="Poppins"/>
                          <a:cs typeface="Poppins"/>
                          <a:sym typeface="Poppins"/>
                        </a:rPr>
                        <a:t>El tratamiento que más se utilizó </a:t>
                      </a:r>
                      <a:r>
                        <a:rPr b="1" lang="es-CO" sz="2200">
                          <a:solidFill>
                            <a:srgbClr val="980000"/>
                          </a:solidFill>
                          <a:highlight>
                            <a:schemeClr val="lt1"/>
                          </a:highlight>
                          <a:latin typeface="Poppins"/>
                          <a:ea typeface="Poppins"/>
                          <a:cs typeface="Poppins"/>
                          <a:sym typeface="Poppins"/>
                        </a:rPr>
                        <a:t>solo en recaída a distancia:</a:t>
                      </a:r>
                      <a:endParaRPr b="1" sz="2200">
                        <a:solidFill>
                          <a:srgbClr val="980000"/>
                        </a:solidFill>
                        <a:highlight>
                          <a:schemeClr val="lt1"/>
                        </a:highlight>
                        <a:latin typeface="Poppins"/>
                        <a:ea typeface="Poppins"/>
                        <a:cs typeface="Poppins"/>
                        <a:sym typeface="Poppins"/>
                      </a:endParaRPr>
                    </a:p>
                    <a:p>
                      <a:pPr indent="-368300" lvl="0" marL="457200" rtl="0" algn="l">
                        <a:spcBef>
                          <a:spcPts val="1000"/>
                        </a:spcBef>
                        <a:spcAft>
                          <a:spcPts val="0"/>
                        </a:spcAft>
                        <a:buSzPts val="2200"/>
                        <a:buFont typeface="Poppins"/>
                        <a:buChar char="●"/>
                      </a:pPr>
                      <a:r>
                        <a:rPr b="1" lang="es-CO" sz="2200">
                          <a:highlight>
                            <a:schemeClr val="lt1"/>
                          </a:highlight>
                          <a:latin typeface="Poppins"/>
                          <a:ea typeface="Poppins"/>
                          <a:cs typeface="Poppins"/>
                          <a:sym typeface="Poppins"/>
                        </a:rPr>
                        <a:t>34.8% (n=15) </a:t>
                      </a:r>
                      <a:r>
                        <a:rPr lang="es-CO" sz="2200">
                          <a:highlight>
                            <a:schemeClr val="lt1"/>
                          </a:highlight>
                          <a:latin typeface="Poppins"/>
                          <a:ea typeface="Poppins"/>
                          <a:cs typeface="Poppins"/>
                          <a:sym typeface="Poppins"/>
                        </a:rPr>
                        <a:t>combinación de</a:t>
                      </a:r>
                      <a:r>
                        <a:rPr b="1" lang="es-CO" sz="2200">
                          <a:highlight>
                            <a:schemeClr val="lt1"/>
                          </a:highlight>
                          <a:latin typeface="Poppins"/>
                          <a:ea typeface="Poppins"/>
                          <a:cs typeface="Poppins"/>
                          <a:sym typeface="Poppins"/>
                        </a:rPr>
                        <a:t> iCDK4/6 más terapia endocrina</a:t>
                      </a:r>
                      <a:endParaRPr b="1" sz="2200">
                        <a:highlight>
                          <a:schemeClr val="lt1"/>
                        </a:highlight>
                        <a:latin typeface="Poppins"/>
                        <a:ea typeface="Poppins"/>
                        <a:cs typeface="Poppins"/>
                        <a:sym typeface="Poppins"/>
                      </a:endParaRPr>
                    </a:p>
                    <a:p>
                      <a:pPr indent="-368300" lvl="0" marL="457200" rtl="0" algn="l">
                        <a:spcBef>
                          <a:spcPts val="0"/>
                        </a:spcBef>
                        <a:spcAft>
                          <a:spcPts val="0"/>
                        </a:spcAft>
                        <a:buSzPts val="2200"/>
                        <a:buFont typeface="Poppins"/>
                        <a:buChar char="●"/>
                      </a:pPr>
                      <a:r>
                        <a:rPr b="1" lang="es-CO" sz="2200">
                          <a:highlight>
                            <a:schemeClr val="lt1"/>
                          </a:highlight>
                          <a:latin typeface="Poppins"/>
                          <a:ea typeface="Poppins"/>
                          <a:cs typeface="Poppins"/>
                          <a:sym typeface="Poppins"/>
                        </a:rPr>
                        <a:t>27.9% (n=12)</a:t>
                      </a:r>
                      <a:r>
                        <a:rPr lang="es-CO" sz="2200">
                          <a:highlight>
                            <a:schemeClr val="lt1"/>
                          </a:highlight>
                          <a:latin typeface="Poppins"/>
                          <a:ea typeface="Poppins"/>
                          <a:cs typeface="Poppins"/>
                          <a:sym typeface="Poppins"/>
                        </a:rPr>
                        <a:t> recibieron </a:t>
                      </a:r>
                      <a:r>
                        <a:rPr b="1" lang="es-CO" sz="2200">
                          <a:highlight>
                            <a:schemeClr val="lt1"/>
                          </a:highlight>
                          <a:latin typeface="Poppins"/>
                          <a:ea typeface="Poppins"/>
                          <a:cs typeface="Poppins"/>
                          <a:sym typeface="Poppins"/>
                        </a:rPr>
                        <a:t>quimioterapia</a:t>
                      </a:r>
                      <a:endParaRPr b="1" sz="2200">
                        <a:highlight>
                          <a:schemeClr val="lt1"/>
                        </a:highlight>
                        <a:latin typeface="Poppins"/>
                        <a:ea typeface="Poppins"/>
                        <a:cs typeface="Poppins"/>
                        <a:sym typeface="Poppins"/>
                      </a:endParaRPr>
                    </a:p>
                    <a:p>
                      <a:pPr indent="-368300" lvl="0" marL="457200" rtl="0" algn="l">
                        <a:spcBef>
                          <a:spcPts val="0"/>
                        </a:spcBef>
                        <a:spcAft>
                          <a:spcPts val="0"/>
                        </a:spcAft>
                        <a:buSzPts val="2200"/>
                        <a:buFont typeface="Poppins"/>
                        <a:buChar char="●"/>
                      </a:pPr>
                      <a:r>
                        <a:rPr b="1" lang="es-CO" sz="2200">
                          <a:highlight>
                            <a:schemeClr val="lt1"/>
                          </a:highlight>
                          <a:latin typeface="Poppins"/>
                          <a:ea typeface="Poppins"/>
                          <a:cs typeface="Poppins"/>
                          <a:sym typeface="Poppins"/>
                        </a:rPr>
                        <a:t>13.9% (n=6) únicamente terapia endocrina.</a:t>
                      </a:r>
                      <a:endParaRPr sz="1350">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hMerge="1"/>
                <a:tc hMerge="1"/>
                <a:tc hMerge="1"/>
              </a:tr>
            </a:tbl>
          </a:graphicData>
        </a:graphic>
      </p:graphicFrame>
      <p:sp>
        <p:nvSpPr>
          <p:cNvPr id="568" name="Google Shape;568;p58"/>
          <p:cNvSpPr txBox="1"/>
          <p:nvPr/>
        </p:nvSpPr>
        <p:spPr>
          <a:xfrm>
            <a:off x="6251975" y="1249725"/>
            <a:ext cx="58338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sz="1700">
              <a:latin typeface="Raleway"/>
              <a:ea typeface="Raleway"/>
              <a:cs typeface="Raleway"/>
              <a:sym typeface="Raleway"/>
            </a:endParaRPr>
          </a:p>
        </p:txBody>
      </p:sp>
      <p:sp>
        <p:nvSpPr>
          <p:cNvPr id="569" name="Google Shape;569;p58"/>
          <p:cNvSpPr/>
          <p:nvPr/>
        </p:nvSpPr>
        <p:spPr>
          <a:xfrm>
            <a:off x="255075" y="1794750"/>
            <a:ext cx="11740800" cy="397500"/>
          </a:xfrm>
          <a:prstGeom prst="rect">
            <a:avLst/>
          </a:prstGeom>
          <a:noFill/>
          <a:ln cap="flat" cmpd="sng" w="38100">
            <a:solidFill>
              <a:srgbClr val="E305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570" name="Google Shape;570;p58"/>
          <p:cNvSpPr txBox="1"/>
          <p:nvPr/>
        </p:nvSpPr>
        <p:spPr>
          <a:xfrm>
            <a:off x="255600" y="-134800"/>
            <a:ext cx="11936400" cy="998400"/>
          </a:xfrm>
          <a:prstGeom prst="rect">
            <a:avLst/>
          </a:prstGeom>
          <a:noFill/>
          <a:ln>
            <a:noFill/>
          </a:ln>
        </p:spPr>
        <p:txBody>
          <a:bodyPr anchorCtr="0" anchor="ctr" bIns="91425" lIns="91425" spcFirstLastPara="1" rIns="91425" wrap="square" tIns="91425">
            <a:noAutofit/>
          </a:bodyPr>
          <a:lstStyle/>
          <a:p>
            <a:pPr indent="0" lvl="0" marL="0" marR="0" rtl="0" algn="just">
              <a:lnSpc>
                <a:spcPct val="100000"/>
              </a:lnSpc>
              <a:spcBef>
                <a:spcPts val="0"/>
              </a:spcBef>
              <a:spcAft>
                <a:spcPts val="0"/>
              </a:spcAft>
              <a:buClr>
                <a:srgbClr val="000000"/>
              </a:buClr>
              <a:buSzPts val="2000"/>
              <a:buFont typeface="Arial"/>
              <a:buNone/>
            </a:pPr>
            <a:r>
              <a:rPr b="1" lang="es-CO" sz="2500">
                <a:solidFill>
                  <a:schemeClr val="accent5"/>
                </a:solidFill>
                <a:latin typeface="Poppins"/>
                <a:ea typeface="Poppins"/>
                <a:cs typeface="Poppins"/>
                <a:sym typeface="Poppins"/>
              </a:rPr>
              <a:t>Recaídas</a:t>
            </a:r>
            <a:r>
              <a:rPr b="1" i="0" lang="es-CO" sz="2500" u="none" cap="none" strike="noStrike">
                <a:solidFill>
                  <a:schemeClr val="accent5"/>
                </a:solidFill>
                <a:latin typeface="Poppins"/>
                <a:ea typeface="Poppins"/>
                <a:cs typeface="Poppins"/>
                <a:sym typeface="Poppins"/>
              </a:rPr>
              <a:t> tumorales</a:t>
            </a:r>
            <a:r>
              <a:rPr b="0" i="0" lang="es-CO" sz="2500" u="none" cap="none" strike="noStrike">
                <a:solidFill>
                  <a:schemeClr val="accent5"/>
                </a:solidFill>
                <a:latin typeface="Poppins"/>
                <a:ea typeface="Poppins"/>
                <a:cs typeface="Poppins"/>
                <a:sym typeface="Poppins"/>
              </a:rPr>
              <a:t> según el manejo de la biopsia del ganglio centinela</a:t>
            </a:r>
            <a:endParaRPr b="0" i="0" sz="2500" u="none" cap="none" strike="noStrike">
              <a:solidFill>
                <a:schemeClr val="accent5"/>
              </a:solidFill>
              <a:latin typeface="Poppins"/>
              <a:ea typeface="Poppins"/>
              <a:cs typeface="Poppins"/>
              <a:sym typeface="Poppins"/>
            </a:endParaRPr>
          </a:p>
        </p:txBody>
      </p:sp>
      <p:sp>
        <p:nvSpPr>
          <p:cNvPr id="571" name="Google Shape;571;p58"/>
          <p:cNvSpPr/>
          <p:nvPr/>
        </p:nvSpPr>
        <p:spPr>
          <a:xfrm>
            <a:off x="255075" y="3175125"/>
            <a:ext cx="11682000" cy="1052700"/>
          </a:xfrm>
          <a:prstGeom prst="rect">
            <a:avLst/>
          </a:prstGeom>
          <a:noFill/>
          <a:ln cap="flat" cmpd="sng" w="38100">
            <a:solidFill>
              <a:srgbClr val="E305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 name="Shape 575"/>
        <p:cNvGrpSpPr/>
        <p:nvPr/>
      </p:nvGrpSpPr>
      <p:grpSpPr>
        <a:xfrm>
          <a:off x="0" y="0"/>
          <a:ext cx="0" cy="0"/>
          <a:chOff x="0" y="0"/>
          <a:chExt cx="0" cy="0"/>
        </a:xfrm>
      </p:grpSpPr>
      <p:sp>
        <p:nvSpPr>
          <p:cNvPr id="576" name="Google Shape;576;p59"/>
          <p:cNvSpPr txBox="1"/>
          <p:nvPr>
            <p:ph type="title"/>
          </p:nvPr>
        </p:nvSpPr>
        <p:spPr>
          <a:xfrm>
            <a:off x="262250" y="575050"/>
            <a:ext cx="11791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Poppins"/>
              <a:buNone/>
            </a:pPr>
            <a:r>
              <a:rPr lang="es-CO"/>
              <a:t>Resultados: Recaída Regional</a:t>
            </a:r>
            <a:endParaRPr/>
          </a:p>
        </p:txBody>
      </p:sp>
      <p:sp>
        <p:nvSpPr>
          <p:cNvPr id="577" name="Google Shape;577;p59"/>
          <p:cNvSpPr txBox="1"/>
          <p:nvPr/>
        </p:nvSpPr>
        <p:spPr>
          <a:xfrm>
            <a:off x="290600" y="1925625"/>
            <a:ext cx="11735100" cy="4698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000"/>
              </a:spcBef>
              <a:spcAft>
                <a:spcPts val="0"/>
              </a:spcAft>
              <a:buNone/>
            </a:pPr>
            <a:r>
              <a:rPr b="1" lang="es-CO" sz="2600">
                <a:solidFill>
                  <a:schemeClr val="accent5"/>
                </a:solidFill>
                <a:highlight>
                  <a:srgbClr val="FFFFFF"/>
                </a:highlight>
                <a:latin typeface="Poppins"/>
                <a:ea typeface="Poppins"/>
                <a:cs typeface="Poppins"/>
                <a:sym typeface="Poppins"/>
              </a:rPr>
              <a:t>17 pacientes: 2.16% de toda la cohorte.</a:t>
            </a:r>
            <a:endParaRPr b="1" sz="2600">
              <a:solidFill>
                <a:schemeClr val="accent5"/>
              </a:solidFill>
              <a:highlight>
                <a:srgbClr val="FFFFFF"/>
              </a:highlight>
              <a:latin typeface="Poppins"/>
              <a:ea typeface="Poppins"/>
              <a:cs typeface="Poppins"/>
              <a:sym typeface="Poppins"/>
            </a:endParaRPr>
          </a:p>
          <a:p>
            <a:pPr indent="-393700" lvl="0" marL="457200" marR="0" rtl="0" algn="l">
              <a:lnSpc>
                <a:spcPct val="100000"/>
              </a:lnSpc>
              <a:spcBef>
                <a:spcPts val="1000"/>
              </a:spcBef>
              <a:spcAft>
                <a:spcPts val="0"/>
              </a:spcAft>
              <a:buSzPts val="2600"/>
              <a:buFont typeface="Poppins"/>
              <a:buChar char="●"/>
            </a:pPr>
            <a:r>
              <a:rPr b="1" lang="es-CO" sz="2600">
                <a:solidFill>
                  <a:schemeClr val="accent5"/>
                </a:solidFill>
                <a:highlight>
                  <a:srgbClr val="FFFFFF"/>
                </a:highlight>
                <a:latin typeface="Poppins"/>
                <a:ea typeface="Poppins"/>
                <a:cs typeface="Poppins"/>
                <a:sym typeface="Poppins"/>
              </a:rPr>
              <a:t>Biología predominante:  </a:t>
            </a:r>
            <a:r>
              <a:rPr b="1" lang="es-CO" sz="2600">
                <a:highlight>
                  <a:srgbClr val="FFFFFF"/>
                </a:highlight>
                <a:latin typeface="Poppins"/>
                <a:ea typeface="Poppins"/>
                <a:cs typeface="Poppins"/>
                <a:sym typeface="Poppins"/>
              </a:rPr>
              <a:t>Luminal B HER 2 negativo 72.7% (n=8).</a:t>
            </a:r>
            <a:endParaRPr b="1" sz="2600">
              <a:highlight>
                <a:srgbClr val="FFFFFF"/>
              </a:highlight>
              <a:latin typeface="Poppins"/>
              <a:ea typeface="Poppins"/>
              <a:cs typeface="Poppins"/>
              <a:sym typeface="Poppins"/>
            </a:endParaRPr>
          </a:p>
          <a:p>
            <a:pPr indent="-387350" lvl="0" marL="457200" marR="0" rtl="0" algn="l">
              <a:lnSpc>
                <a:spcPct val="100000"/>
              </a:lnSpc>
              <a:spcBef>
                <a:spcPts val="0"/>
              </a:spcBef>
              <a:spcAft>
                <a:spcPts val="0"/>
              </a:spcAft>
              <a:buSzPts val="2500"/>
              <a:buFont typeface="Poppins"/>
              <a:buChar char="●"/>
            </a:pPr>
            <a:r>
              <a:rPr b="1" lang="es-CO" sz="2500" u="sng">
                <a:highlight>
                  <a:srgbClr val="FFFFFF"/>
                </a:highlight>
                <a:latin typeface="Poppins"/>
                <a:ea typeface="Poppins"/>
                <a:cs typeface="Poppins"/>
                <a:sym typeface="Poppins"/>
              </a:rPr>
              <a:t>Upfront SLNB:</a:t>
            </a:r>
            <a:r>
              <a:rPr b="1" lang="es-CO" sz="2500">
                <a:highlight>
                  <a:srgbClr val="FFFFFF"/>
                </a:highlight>
                <a:latin typeface="Poppins"/>
                <a:ea typeface="Poppins"/>
                <a:cs typeface="Poppins"/>
                <a:sym typeface="Poppins"/>
              </a:rPr>
              <a:t> </a:t>
            </a:r>
            <a:r>
              <a:rPr b="1" lang="es-CO" sz="2500">
                <a:solidFill>
                  <a:srgbClr val="0563C1"/>
                </a:solidFill>
                <a:highlight>
                  <a:srgbClr val="FFFFFF"/>
                </a:highlight>
                <a:latin typeface="Poppins"/>
                <a:ea typeface="Poppins"/>
                <a:cs typeface="Poppins"/>
                <a:sym typeface="Poppins"/>
              </a:rPr>
              <a:t>15</a:t>
            </a:r>
            <a:r>
              <a:rPr b="1" lang="es-CO" sz="2500">
                <a:highlight>
                  <a:srgbClr val="FFFFFF"/>
                </a:highlight>
                <a:latin typeface="Poppins"/>
                <a:ea typeface="Poppins"/>
                <a:cs typeface="Poppins"/>
                <a:sym typeface="Poppins"/>
              </a:rPr>
              <a:t> pacientes (2.33%).</a:t>
            </a:r>
            <a:endParaRPr b="1" sz="2500">
              <a:highlight>
                <a:srgbClr val="FFFFFF"/>
              </a:highlight>
              <a:latin typeface="Poppins"/>
              <a:ea typeface="Poppins"/>
              <a:cs typeface="Poppins"/>
              <a:sym typeface="Poppins"/>
            </a:endParaRPr>
          </a:p>
          <a:p>
            <a:pPr indent="-387350" lvl="0" marL="914400" marR="0" rtl="0" algn="l">
              <a:lnSpc>
                <a:spcPct val="100000"/>
              </a:lnSpc>
              <a:spcBef>
                <a:spcPts val="0"/>
              </a:spcBef>
              <a:spcAft>
                <a:spcPts val="0"/>
              </a:spcAft>
              <a:buSzPts val="2500"/>
              <a:buFont typeface="Poppins"/>
              <a:buChar char="●"/>
            </a:pPr>
            <a:r>
              <a:rPr b="1" lang="es-CO" sz="2500">
                <a:solidFill>
                  <a:schemeClr val="dk2"/>
                </a:solidFill>
                <a:highlight>
                  <a:srgbClr val="FFFFFF"/>
                </a:highlight>
                <a:latin typeface="Poppins"/>
                <a:ea typeface="Poppins"/>
                <a:cs typeface="Poppins"/>
                <a:sym typeface="Poppins"/>
              </a:rPr>
              <a:t>11</a:t>
            </a:r>
            <a:r>
              <a:rPr lang="es-CO" sz="2500">
                <a:highlight>
                  <a:srgbClr val="FFFFFF"/>
                </a:highlight>
                <a:latin typeface="Poppins"/>
                <a:ea typeface="Poppins"/>
                <a:cs typeface="Poppins"/>
                <a:sym typeface="Poppins"/>
              </a:rPr>
              <a:t> pacientes</a:t>
            </a:r>
            <a:r>
              <a:rPr lang="es-CO" sz="2500">
                <a:highlight>
                  <a:srgbClr val="FFFFFF"/>
                </a:highlight>
                <a:latin typeface="Poppins"/>
                <a:ea typeface="Poppins"/>
                <a:cs typeface="Poppins"/>
                <a:sym typeface="Poppins"/>
              </a:rPr>
              <a:t> (2.52%)</a:t>
            </a:r>
            <a:r>
              <a:rPr lang="es-CO" sz="2500">
                <a:highlight>
                  <a:srgbClr val="FFFFFF"/>
                </a:highlight>
                <a:latin typeface="Poppins"/>
                <a:ea typeface="Poppins"/>
                <a:cs typeface="Poppins"/>
                <a:sym typeface="Poppins"/>
              </a:rPr>
              <a:t> SLN </a:t>
            </a:r>
            <a:r>
              <a:rPr b="1" lang="es-CO" sz="2500">
                <a:solidFill>
                  <a:schemeClr val="dk2"/>
                </a:solidFill>
                <a:highlight>
                  <a:srgbClr val="FFFFFF"/>
                </a:highlight>
                <a:latin typeface="Poppins"/>
                <a:ea typeface="Poppins"/>
                <a:cs typeface="Poppins"/>
                <a:sym typeface="Poppins"/>
              </a:rPr>
              <a:t>negativo </a:t>
            </a:r>
            <a:endParaRPr b="1" sz="2500">
              <a:solidFill>
                <a:schemeClr val="dk2"/>
              </a:solidFill>
              <a:highlight>
                <a:srgbClr val="FFFFFF"/>
              </a:highlight>
              <a:latin typeface="Poppins"/>
              <a:ea typeface="Poppins"/>
              <a:cs typeface="Poppins"/>
              <a:sym typeface="Poppins"/>
            </a:endParaRPr>
          </a:p>
          <a:p>
            <a:pPr indent="-387350" lvl="0" marL="914400" marR="0" rtl="0" algn="l">
              <a:lnSpc>
                <a:spcPct val="100000"/>
              </a:lnSpc>
              <a:spcBef>
                <a:spcPts val="0"/>
              </a:spcBef>
              <a:spcAft>
                <a:spcPts val="0"/>
              </a:spcAft>
              <a:buSzPts val="2500"/>
              <a:buFont typeface="Poppins"/>
              <a:buChar char="●"/>
            </a:pPr>
            <a:r>
              <a:rPr b="1" lang="es-CO" sz="2500">
                <a:solidFill>
                  <a:schemeClr val="dk2"/>
                </a:solidFill>
                <a:highlight>
                  <a:srgbClr val="FFFFFF"/>
                </a:highlight>
                <a:latin typeface="Poppins"/>
                <a:ea typeface="Poppins"/>
                <a:cs typeface="Poppins"/>
                <a:sym typeface="Poppins"/>
              </a:rPr>
              <a:t>4</a:t>
            </a:r>
            <a:r>
              <a:rPr lang="es-CO" sz="2500">
                <a:highlight>
                  <a:srgbClr val="FFFFFF"/>
                </a:highlight>
                <a:latin typeface="Poppins"/>
                <a:ea typeface="Poppins"/>
                <a:cs typeface="Poppins"/>
                <a:sym typeface="Poppins"/>
              </a:rPr>
              <a:t> pacientes SLN </a:t>
            </a:r>
            <a:r>
              <a:rPr b="1" lang="es-CO" sz="2500">
                <a:solidFill>
                  <a:schemeClr val="dk2"/>
                </a:solidFill>
                <a:highlight>
                  <a:srgbClr val="FFFFFF"/>
                </a:highlight>
                <a:latin typeface="Poppins"/>
                <a:ea typeface="Poppins"/>
                <a:cs typeface="Poppins"/>
                <a:sym typeface="Poppins"/>
              </a:rPr>
              <a:t>positivo</a:t>
            </a:r>
            <a:r>
              <a:rPr lang="es-CO" sz="2500">
                <a:highlight>
                  <a:srgbClr val="FFFFFF"/>
                </a:highlight>
                <a:latin typeface="Poppins"/>
                <a:ea typeface="Poppins"/>
                <a:cs typeface="Poppins"/>
                <a:sym typeface="Poppins"/>
              </a:rPr>
              <a:t>                                  </a:t>
            </a:r>
            <a:endParaRPr sz="2500">
              <a:highlight>
                <a:srgbClr val="FFFFFF"/>
              </a:highlight>
              <a:latin typeface="Poppins"/>
              <a:ea typeface="Poppins"/>
              <a:cs typeface="Poppins"/>
              <a:sym typeface="Poppins"/>
            </a:endParaRPr>
          </a:p>
          <a:p>
            <a:pPr indent="-387350" lvl="1" marL="1371600" marR="0" rtl="0" algn="l">
              <a:lnSpc>
                <a:spcPct val="100000"/>
              </a:lnSpc>
              <a:spcBef>
                <a:spcPts val="0"/>
              </a:spcBef>
              <a:spcAft>
                <a:spcPts val="0"/>
              </a:spcAft>
              <a:buSzPts val="2500"/>
              <a:buFont typeface="Poppins"/>
              <a:buChar char="○"/>
            </a:pPr>
            <a:r>
              <a:rPr lang="es-CO" sz="2500">
                <a:highlight>
                  <a:srgbClr val="FFFFFF"/>
                </a:highlight>
                <a:latin typeface="Poppins"/>
                <a:ea typeface="Poppins"/>
                <a:cs typeface="Poppins"/>
                <a:sym typeface="Poppins"/>
              </a:rPr>
              <a:t>3 omisión de ALND                                  </a:t>
            </a:r>
            <a:endParaRPr sz="2500">
              <a:highlight>
                <a:srgbClr val="FFFFFF"/>
              </a:highlight>
              <a:latin typeface="Poppins"/>
              <a:ea typeface="Poppins"/>
              <a:cs typeface="Poppins"/>
              <a:sym typeface="Poppins"/>
            </a:endParaRPr>
          </a:p>
          <a:p>
            <a:pPr indent="-387350" lvl="1" marL="1371600" marR="0" rtl="0" algn="l">
              <a:lnSpc>
                <a:spcPct val="100000"/>
              </a:lnSpc>
              <a:spcBef>
                <a:spcPts val="0"/>
              </a:spcBef>
              <a:spcAft>
                <a:spcPts val="0"/>
              </a:spcAft>
              <a:buSzPts val="2500"/>
              <a:buFont typeface="Poppins"/>
              <a:buChar char="○"/>
            </a:pPr>
            <a:r>
              <a:rPr lang="es-CO" sz="2500">
                <a:highlight>
                  <a:srgbClr val="FFFFFF"/>
                </a:highlight>
                <a:latin typeface="Poppins"/>
                <a:ea typeface="Poppins"/>
                <a:cs typeface="Poppins"/>
                <a:sym typeface="Poppins"/>
              </a:rPr>
              <a:t>1 ALND.</a:t>
            </a:r>
            <a:endParaRPr sz="2500">
              <a:highlight>
                <a:srgbClr val="FFFFFF"/>
              </a:highlight>
              <a:latin typeface="Poppins"/>
              <a:ea typeface="Poppins"/>
              <a:cs typeface="Poppins"/>
              <a:sym typeface="Poppins"/>
            </a:endParaRPr>
          </a:p>
          <a:p>
            <a:pPr indent="-387350" lvl="0" marL="457200" marR="0" rtl="0" algn="l">
              <a:lnSpc>
                <a:spcPct val="100000"/>
              </a:lnSpc>
              <a:spcBef>
                <a:spcPts val="0"/>
              </a:spcBef>
              <a:spcAft>
                <a:spcPts val="0"/>
              </a:spcAft>
              <a:buSzPts val="2500"/>
              <a:buFont typeface="Poppins"/>
              <a:buChar char="●"/>
            </a:pPr>
            <a:r>
              <a:rPr b="1" lang="es-CO" sz="2500" u="sng">
                <a:highlight>
                  <a:srgbClr val="FFFFFF"/>
                </a:highlight>
                <a:latin typeface="Poppins"/>
                <a:ea typeface="Poppins"/>
                <a:cs typeface="Poppins"/>
                <a:sym typeface="Poppins"/>
              </a:rPr>
              <a:t>Post-NACT SLNB: </a:t>
            </a:r>
            <a:r>
              <a:rPr b="1" lang="es-CO" sz="2500">
                <a:solidFill>
                  <a:srgbClr val="2D85EE"/>
                </a:solidFill>
                <a:highlight>
                  <a:srgbClr val="FFFFFF"/>
                </a:highlight>
                <a:latin typeface="Poppins"/>
                <a:ea typeface="Poppins"/>
                <a:cs typeface="Poppins"/>
                <a:sym typeface="Poppins"/>
              </a:rPr>
              <a:t>2</a:t>
            </a:r>
            <a:r>
              <a:rPr b="1" lang="es-CO" sz="2500">
                <a:highlight>
                  <a:srgbClr val="FFFFFF"/>
                </a:highlight>
                <a:latin typeface="Poppins"/>
                <a:ea typeface="Poppins"/>
                <a:cs typeface="Poppins"/>
                <a:sym typeface="Poppins"/>
              </a:rPr>
              <a:t> pacientes (1.39%)</a:t>
            </a:r>
            <a:endParaRPr b="1" sz="2500">
              <a:highlight>
                <a:srgbClr val="FFFFFF"/>
              </a:highlight>
              <a:latin typeface="Poppins"/>
              <a:ea typeface="Poppins"/>
              <a:cs typeface="Poppins"/>
              <a:sym typeface="Poppins"/>
            </a:endParaRPr>
          </a:p>
          <a:p>
            <a:pPr indent="-387350" lvl="0" marL="914400" marR="0" rtl="0" algn="l">
              <a:lnSpc>
                <a:spcPct val="100000"/>
              </a:lnSpc>
              <a:spcBef>
                <a:spcPts val="0"/>
              </a:spcBef>
              <a:spcAft>
                <a:spcPts val="0"/>
              </a:spcAft>
              <a:buSzPts val="2500"/>
              <a:buFont typeface="Poppins"/>
              <a:buChar char="●"/>
            </a:pPr>
            <a:r>
              <a:rPr b="1" lang="es-CO" sz="2500">
                <a:solidFill>
                  <a:srgbClr val="2D85EE"/>
                </a:solidFill>
                <a:highlight>
                  <a:srgbClr val="FFFFFF"/>
                </a:highlight>
                <a:latin typeface="Poppins"/>
                <a:ea typeface="Poppins"/>
                <a:cs typeface="Poppins"/>
                <a:sym typeface="Poppins"/>
              </a:rPr>
              <a:t>2</a:t>
            </a:r>
            <a:r>
              <a:rPr lang="es-CO" sz="2500">
                <a:highlight>
                  <a:srgbClr val="FFFFFF"/>
                </a:highlight>
                <a:latin typeface="Poppins"/>
                <a:ea typeface="Poppins"/>
                <a:cs typeface="Poppins"/>
                <a:sym typeface="Poppins"/>
              </a:rPr>
              <a:t> </a:t>
            </a:r>
            <a:r>
              <a:rPr b="1" lang="es-CO" sz="2500">
                <a:highlight>
                  <a:srgbClr val="FFFFFF"/>
                </a:highlight>
                <a:latin typeface="Poppins"/>
                <a:ea typeface="Poppins"/>
                <a:cs typeface="Poppins"/>
                <a:sym typeface="Poppins"/>
              </a:rPr>
              <a:t>SLN </a:t>
            </a:r>
            <a:r>
              <a:rPr b="1" lang="es-CO" sz="2500">
                <a:solidFill>
                  <a:srgbClr val="2D85EE"/>
                </a:solidFill>
                <a:highlight>
                  <a:srgbClr val="FFFFFF"/>
                </a:highlight>
                <a:latin typeface="Poppins"/>
                <a:ea typeface="Poppins"/>
                <a:cs typeface="Poppins"/>
                <a:sym typeface="Poppins"/>
              </a:rPr>
              <a:t>negativo. </a:t>
            </a:r>
            <a:endParaRPr b="1" sz="2500">
              <a:solidFill>
                <a:srgbClr val="2D85EE"/>
              </a:solidFill>
              <a:highlight>
                <a:srgbClr val="FFFFFF"/>
              </a:highlight>
              <a:latin typeface="Poppins"/>
              <a:ea typeface="Poppins"/>
              <a:cs typeface="Poppins"/>
              <a:sym typeface="Poppins"/>
            </a:endParaRPr>
          </a:p>
          <a:p>
            <a:pPr indent="-387350" lvl="0" marL="914400" marR="0" rtl="0" algn="l">
              <a:lnSpc>
                <a:spcPct val="100000"/>
              </a:lnSpc>
              <a:spcBef>
                <a:spcPts val="0"/>
              </a:spcBef>
              <a:spcAft>
                <a:spcPts val="0"/>
              </a:spcAft>
              <a:buSzPts val="2500"/>
              <a:buFont typeface="Poppins"/>
              <a:buChar char="●"/>
            </a:pPr>
            <a:r>
              <a:rPr b="1" lang="es-CO" sz="2500">
                <a:highlight>
                  <a:srgbClr val="FFFFFF"/>
                </a:highlight>
                <a:latin typeface="Poppins"/>
                <a:ea typeface="Poppins"/>
                <a:cs typeface="Poppins"/>
                <a:sym typeface="Poppins"/>
              </a:rPr>
              <a:t>No recaídas en el subgrupo post-NACT SLNB con ganglio positivo </a:t>
            </a:r>
            <a:r>
              <a:rPr lang="es-CO" sz="2500">
                <a:highlight>
                  <a:srgbClr val="FFFFFF"/>
                </a:highlight>
                <a:latin typeface="Poppins"/>
                <a:ea typeface="Poppins"/>
                <a:cs typeface="Poppins"/>
                <a:sym typeface="Poppins"/>
              </a:rPr>
              <a:t>y llevadas a ALND.    </a:t>
            </a:r>
            <a:endParaRPr sz="2500">
              <a:solidFill>
                <a:schemeClr val="lt1"/>
              </a:solidFill>
              <a:highlight>
                <a:schemeClr val="lt1"/>
              </a:highlight>
              <a:latin typeface="Poppins"/>
              <a:ea typeface="Poppins"/>
              <a:cs typeface="Poppins"/>
              <a:sym typeface="Poppins"/>
            </a:endParaRPr>
          </a:p>
          <a:p>
            <a:pPr indent="-387350" lvl="0" marL="914400" marR="0" rtl="0" algn="l">
              <a:lnSpc>
                <a:spcPct val="100000"/>
              </a:lnSpc>
              <a:spcBef>
                <a:spcPts val="0"/>
              </a:spcBef>
              <a:spcAft>
                <a:spcPts val="0"/>
              </a:spcAft>
              <a:buClr>
                <a:schemeClr val="lt1"/>
              </a:buClr>
              <a:buSzPts val="2500"/>
              <a:buFont typeface="Poppins"/>
              <a:buChar char="●"/>
            </a:pPr>
            <a:r>
              <a:rPr lang="es-CO" sz="2500">
                <a:solidFill>
                  <a:schemeClr val="lt1"/>
                </a:solidFill>
                <a:highlight>
                  <a:schemeClr val="lt1"/>
                </a:highlight>
                <a:latin typeface="Poppins"/>
                <a:ea typeface="Poppins"/>
                <a:cs typeface="Poppins"/>
                <a:sym typeface="Poppins"/>
              </a:rPr>
              <a:t>                                       </a:t>
            </a:r>
            <a:r>
              <a:rPr lang="es-CO" sz="2500">
                <a:highlight>
                  <a:srgbClr val="FFFFFF"/>
                </a:highlight>
                <a:latin typeface="Poppins"/>
                <a:ea typeface="Poppins"/>
                <a:cs typeface="Poppins"/>
                <a:sym typeface="Poppins"/>
              </a:rPr>
              <a:t>  </a:t>
            </a:r>
            <a:endParaRPr b="1" sz="2100">
              <a:solidFill>
                <a:srgbClr val="2D85EE"/>
              </a:solidFill>
              <a:highlight>
                <a:srgbClr val="FFFFFF"/>
              </a:highlight>
              <a:latin typeface="Poppins"/>
              <a:ea typeface="Poppins"/>
              <a:cs typeface="Poppins"/>
              <a:sym typeface="Poppi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 name="Shape 581"/>
        <p:cNvGrpSpPr/>
        <p:nvPr/>
      </p:nvGrpSpPr>
      <p:grpSpPr>
        <a:xfrm>
          <a:off x="0" y="0"/>
          <a:ext cx="0" cy="0"/>
          <a:chOff x="0" y="0"/>
          <a:chExt cx="0" cy="0"/>
        </a:xfrm>
      </p:grpSpPr>
      <p:sp>
        <p:nvSpPr>
          <p:cNvPr id="582" name="Google Shape;582;p60"/>
          <p:cNvSpPr txBox="1"/>
          <p:nvPr>
            <p:ph type="title"/>
          </p:nvPr>
        </p:nvSpPr>
        <p:spPr>
          <a:xfrm>
            <a:off x="262250" y="575050"/>
            <a:ext cx="11791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Poppins"/>
              <a:buNone/>
            </a:pPr>
            <a:r>
              <a:rPr lang="es-CO"/>
              <a:t>Resultados: Recaída Regional</a:t>
            </a:r>
            <a:endParaRPr/>
          </a:p>
        </p:txBody>
      </p:sp>
      <p:sp>
        <p:nvSpPr>
          <p:cNvPr id="583" name="Google Shape;583;p60"/>
          <p:cNvSpPr txBox="1"/>
          <p:nvPr/>
        </p:nvSpPr>
        <p:spPr>
          <a:xfrm>
            <a:off x="229100" y="1901150"/>
            <a:ext cx="11858100" cy="4858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000"/>
              </a:spcBef>
              <a:spcAft>
                <a:spcPts val="0"/>
              </a:spcAft>
              <a:buNone/>
            </a:pPr>
            <a:r>
              <a:rPr b="1" lang="es-CO" sz="2200">
                <a:highlight>
                  <a:srgbClr val="FFFFFF"/>
                </a:highlight>
                <a:latin typeface="Poppins"/>
                <a:ea typeface="Poppins"/>
                <a:cs typeface="Poppins"/>
                <a:sym typeface="Poppins"/>
              </a:rPr>
              <a:t>9 </a:t>
            </a:r>
            <a:r>
              <a:rPr lang="es-CO" sz="2200">
                <a:highlight>
                  <a:srgbClr val="FFFFFF"/>
                </a:highlight>
                <a:latin typeface="Poppins"/>
                <a:ea typeface="Poppins"/>
                <a:cs typeface="Poppins"/>
                <a:sym typeface="Poppins"/>
              </a:rPr>
              <a:t>presentaron</a:t>
            </a:r>
            <a:r>
              <a:rPr b="1" lang="es-CO" sz="2200">
                <a:highlight>
                  <a:srgbClr val="FFFFFF"/>
                </a:highlight>
                <a:latin typeface="Poppins"/>
                <a:ea typeface="Poppins"/>
                <a:cs typeface="Poppins"/>
                <a:sym typeface="Poppins"/>
              </a:rPr>
              <a:t> </a:t>
            </a:r>
            <a:r>
              <a:rPr b="1" lang="es-CO" sz="2200">
                <a:solidFill>
                  <a:schemeClr val="accent5"/>
                </a:solidFill>
                <a:highlight>
                  <a:srgbClr val="FFFFFF"/>
                </a:highlight>
                <a:latin typeface="Poppins"/>
                <a:ea typeface="Poppins"/>
                <a:cs typeface="Poppins"/>
                <a:sym typeface="Poppins"/>
              </a:rPr>
              <a:t>recaída exclusiva</a:t>
            </a:r>
            <a:r>
              <a:rPr b="1" lang="es-CO" sz="2200">
                <a:highlight>
                  <a:srgbClr val="FFFFFF"/>
                </a:highlight>
                <a:latin typeface="Poppins"/>
                <a:ea typeface="Poppins"/>
                <a:cs typeface="Poppins"/>
                <a:sym typeface="Poppins"/>
              </a:rPr>
              <a:t> a nivel </a:t>
            </a:r>
            <a:r>
              <a:rPr b="1" lang="es-CO" sz="2200">
                <a:solidFill>
                  <a:schemeClr val="accent5"/>
                </a:solidFill>
                <a:highlight>
                  <a:srgbClr val="FFFFFF"/>
                </a:highlight>
                <a:latin typeface="Poppins"/>
                <a:ea typeface="Poppins"/>
                <a:cs typeface="Poppins"/>
                <a:sym typeface="Poppins"/>
              </a:rPr>
              <a:t>regional</a:t>
            </a:r>
            <a:r>
              <a:rPr b="1" lang="es-CO" sz="2200">
                <a:highlight>
                  <a:srgbClr val="FFFFFF"/>
                </a:highlight>
                <a:latin typeface="Poppins"/>
                <a:ea typeface="Poppins"/>
                <a:cs typeface="Poppins"/>
                <a:sym typeface="Poppins"/>
              </a:rPr>
              <a:t> </a:t>
            </a:r>
            <a:endParaRPr b="1" sz="2200">
              <a:highlight>
                <a:srgbClr val="FFFFFF"/>
              </a:highlight>
              <a:latin typeface="Poppins"/>
              <a:ea typeface="Poppins"/>
              <a:cs typeface="Poppins"/>
              <a:sym typeface="Poppins"/>
            </a:endParaRPr>
          </a:p>
          <a:p>
            <a:pPr indent="-368300" lvl="0" marL="457200" rtl="0" algn="l">
              <a:spcBef>
                <a:spcPts val="1000"/>
              </a:spcBef>
              <a:spcAft>
                <a:spcPts val="0"/>
              </a:spcAft>
              <a:buSzPts val="2200"/>
              <a:buFont typeface="Poppins"/>
              <a:buChar char="●"/>
            </a:pPr>
            <a:r>
              <a:rPr lang="es-CO" sz="2200">
                <a:highlight>
                  <a:schemeClr val="lt1"/>
                </a:highlight>
                <a:latin typeface="Poppins"/>
                <a:ea typeface="Poppins"/>
                <a:cs typeface="Poppins"/>
                <a:sym typeface="Poppins"/>
              </a:rPr>
              <a:t>5 pacientes</a:t>
            </a:r>
            <a:r>
              <a:rPr lang="es-CO" sz="2200">
                <a:highlight>
                  <a:schemeClr val="lt1"/>
                </a:highlight>
                <a:latin typeface="Poppins"/>
                <a:ea typeface="Poppins"/>
                <a:cs typeface="Poppins"/>
                <a:sym typeface="Poppins"/>
              </a:rPr>
              <a:t> </a:t>
            </a:r>
            <a:r>
              <a:rPr b="1" lang="es-CO" sz="2200">
                <a:highlight>
                  <a:schemeClr val="lt1"/>
                </a:highlight>
                <a:latin typeface="Poppins"/>
                <a:ea typeface="Poppins"/>
                <a:cs typeface="Poppins"/>
                <a:sym typeface="Poppins"/>
              </a:rPr>
              <a:t>Upfront SLNB </a:t>
            </a:r>
            <a:r>
              <a:rPr lang="es-CO" sz="2200">
                <a:highlight>
                  <a:schemeClr val="lt1"/>
                </a:highlight>
                <a:latin typeface="Poppins"/>
                <a:ea typeface="Poppins"/>
                <a:cs typeface="Poppins"/>
                <a:sym typeface="Poppins"/>
              </a:rPr>
              <a:t>(SLNB negativo)</a:t>
            </a:r>
            <a:endParaRPr sz="2200">
              <a:highlight>
                <a:schemeClr val="lt1"/>
              </a:highlight>
              <a:latin typeface="Poppins"/>
              <a:ea typeface="Poppins"/>
              <a:cs typeface="Poppins"/>
              <a:sym typeface="Poppins"/>
            </a:endParaRPr>
          </a:p>
          <a:p>
            <a:pPr indent="-368300" lvl="0" marL="457200" rtl="0" algn="l">
              <a:spcBef>
                <a:spcPts val="0"/>
              </a:spcBef>
              <a:spcAft>
                <a:spcPts val="0"/>
              </a:spcAft>
              <a:buSzPts val="2200"/>
              <a:buFont typeface="Poppins"/>
              <a:buChar char="●"/>
            </a:pPr>
            <a:r>
              <a:rPr lang="es-CO" sz="2200">
                <a:highlight>
                  <a:schemeClr val="lt1"/>
                </a:highlight>
                <a:latin typeface="Poppins"/>
                <a:ea typeface="Poppins"/>
                <a:cs typeface="Poppins"/>
                <a:sym typeface="Poppins"/>
              </a:rPr>
              <a:t>2 </a:t>
            </a:r>
            <a:r>
              <a:rPr lang="es-CO" sz="2200">
                <a:highlight>
                  <a:schemeClr val="lt1"/>
                </a:highlight>
                <a:latin typeface="Poppins"/>
                <a:ea typeface="Poppins"/>
                <a:cs typeface="Poppins"/>
                <a:sym typeface="Poppins"/>
              </a:rPr>
              <a:t>pacientes</a:t>
            </a:r>
            <a:r>
              <a:rPr lang="es-CO" sz="2200">
                <a:highlight>
                  <a:schemeClr val="lt1"/>
                </a:highlight>
                <a:latin typeface="Poppins"/>
                <a:ea typeface="Poppins"/>
                <a:cs typeface="Poppins"/>
                <a:sym typeface="Poppins"/>
              </a:rPr>
              <a:t> Upfront SLNB  + </a:t>
            </a:r>
            <a:r>
              <a:rPr b="1" lang="es-CO" sz="2200">
                <a:highlight>
                  <a:schemeClr val="lt1"/>
                </a:highlight>
                <a:latin typeface="Poppins"/>
                <a:ea typeface="Poppins"/>
                <a:cs typeface="Poppins"/>
                <a:sym typeface="Poppins"/>
              </a:rPr>
              <a:t>Omisión</a:t>
            </a:r>
            <a:r>
              <a:rPr lang="es-CO" sz="2200">
                <a:highlight>
                  <a:schemeClr val="lt1"/>
                </a:highlight>
                <a:latin typeface="Poppins"/>
                <a:ea typeface="Poppins"/>
                <a:cs typeface="Poppins"/>
                <a:sym typeface="Poppins"/>
              </a:rPr>
              <a:t> de ALND  (SLN positivo)</a:t>
            </a:r>
            <a:endParaRPr sz="2200">
              <a:highlight>
                <a:schemeClr val="lt1"/>
              </a:highlight>
              <a:latin typeface="Poppins"/>
              <a:ea typeface="Poppins"/>
              <a:cs typeface="Poppins"/>
              <a:sym typeface="Poppins"/>
            </a:endParaRPr>
          </a:p>
          <a:p>
            <a:pPr indent="-368300" lvl="0" marL="457200" rtl="0" algn="l">
              <a:spcBef>
                <a:spcPts val="0"/>
              </a:spcBef>
              <a:spcAft>
                <a:spcPts val="0"/>
              </a:spcAft>
              <a:buSzPts val="2200"/>
              <a:buFont typeface="Poppins"/>
              <a:buChar char="●"/>
            </a:pPr>
            <a:r>
              <a:rPr lang="es-CO" sz="2200">
                <a:highlight>
                  <a:schemeClr val="lt1"/>
                </a:highlight>
                <a:latin typeface="Poppins"/>
                <a:ea typeface="Poppins"/>
                <a:cs typeface="Poppins"/>
                <a:sym typeface="Poppins"/>
              </a:rPr>
              <a:t>1 paciente Upfront </a:t>
            </a:r>
            <a:r>
              <a:rPr b="1" lang="es-CO" sz="2200">
                <a:highlight>
                  <a:schemeClr val="lt1"/>
                </a:highlight>
                <a:latin typeface="Poppins"/>
                <a:ea typeface="Poppins"/>
                <a:cs typeface="Poppins"/>
                <a:sym typeface="Poppins"/>
              </a:rPr>
              <a:t>SLNB + ALND (SLN positivo)</a:t>
            </a:r>
            <a:endParaRPr b="1" sz="2200">
              <a:highlight>
                <a:schemeClr val="lt1"/>
              </a:highlight>
              <a:latin typeface="Poppins"/>
              <a:ea typeface="Poppins"/>
              <a:cs typeface="Poppins"/>
              <a:sym typeface="Poppins"/>
            </a:endParaRPr>
          </a:p>
          <a:p>
            <a:pPr indent="-368300" lvl="0" marL="457200" rtl="0" algn="l">
              <a:spcBef>
                <a:spcPts val="0"/>
              </a:spcBef>
              <a:spcAft>
                <a:spcPts val="0"/>
              </a:spcAft>
              <a:buSzPts val="2200"/>
              <a:buFont typeface="Poppins"/>
              <a:buChar char="●"/>
            </a:pPr>
            <a:r>
              <a:rPr lang="es-CO" sz="2200">
                <a:highlight>
                  <a:schemeClr val="lt1"/>
                </a:highlight>
                <a:latin typeface="Poppins"/>
                <a:ea typeface="Poppins"/>
                <a:cs typeface="Poppins"/>
                <a:sym typeface="Poppins"/>
              </a:rPr>
              <a:t>1 paciente</a:t>
            </a:r>
            <a:r>
              <a:rPr lang="es-CO" sz="2200">
                <a:highlight>
                  <a:schemeClr val="lt1"/>
                </a:highlight>
                <a:latin typeface="Poppins"/>
                <a:ea typeface="Poppins"/>
                <a:cs typeface="Poppins"/>
                <a:sym typeface="Poppins"/>
              </a:rPr>
              <a:t> </a:t>
            </a:r>
            <a:r>
              <a:rPr b="1" lang="es-CO" sz="2200">
                <a:highlight>
                  <a:schemeClr val="lt1"/>
                </a:highlight>
                <a:latin typeface="Poppins"/>
                <a:ea typeface="Poppins"/>
                <a:cs typeface="Poppins"/>
                <a:sym typeface="Poppins"/>
              </a:rPr>
              <a:t>post-NACT SLNB (SLN negativo)</a:t>
            </a:r>
            <a:endParaRPr b="1" sz="2200">
              <a:highlight>
                <a:schemeClr val="lt1"/>
              </a:highlight>
              <a:latin typeface="Poppins"/>
              <a:ea typeface="Poppins"/>
              <a:cs typeface="Poppins"/>
              <a:sym typeface="Poppins"/>
            </a:endParaRPr>
          </a:p>
          <a:p>
            <a:pPr indent="0" lvl="0" marL="0" marR="0" rtl="0" algn="l">
              <a:lnSpc>
                <a:spcPct val="100000"/>
              </a:lnSpc>
              <a:spcBef>
                <a:spcPts val="1000"/>
              </a:spcBef>
              <a:spcAft>
                <a:spcPts val="0"/>
              </a:spcAft>
              <a:buNone/>
            </a:pPr>
            <a:r>
              <a:rPr b="1" lang="es-CO" sz="2200">
                <a:highlight>
                  <a:srgbClr val="FFFFFF"/>
                </a:highlight>
                <a:latin typeface="Poppins"/>
                <a:ea typeface="Poppins"/>
                <a:cs typeface="Poppins"/>
                <a:sym typeface="Poppins"/>
              </a:rPr>
              <a:t>8 </a:t>
            </a:r>
            <a:r>
              <a:rPr lang="es-CO" sz="2200">
                <a:highlight>
                  <a:schemeClr val="lt1"/>
                </a:highlight>
                <a:latin typeface="Poppins"/>
                <a:ea typeface="Poppins"/>
                <a:cs typeface="Poppins"/>
                <a:sym typeface="Poppins"/>
              </a:rPr>
              <a:t>presentaron </a:t>
            </a:r>
            <a:r>
              <a:rPr lang="es-CO" sz="2200">
                <a:highlight>
                  <a:srgbClr val="FFFFFF"/>
                </a:highlight>
                <a:latin typeface="Poppins"/>
                <a:ea typeface="Poppins"/>
                <a:cs typeface="Poppins"/>
                <a:sym typeface="Poppins"/>
              </a:rPr>
              <a:t>recaída regional con otra localización (</a:t>
            </a:r>
            <a:r>
              <a:rPr b="1" lang="es-CO" sz="2200">
                <a:solidFill>
                  <a:schemeClr val="accent5"/>
                </a:solidFill>
                <a:highlight>
                  <a:srgbClr val="FFFFFF"/>
                </a:highlight>
                <a:latin typeface="Poppins"/>
                <a:ea typeface="Poppins"/>
                <a:cs typeface="Poppins"/>
                <a:sym typeface="Poppins"/>
              </a:rPr>
              <a:t>r</a:t>
            </a:r>
            <a:r>
              <a:rPr b="1" lang="es-CO" sz="2200">
                <a:solidFill>
                  <a:schemeClr val="accent5"/>
                </a:solidFill>
                <a:highlight>
                  <a:srgbClr val="FFFFFF"/>
                </a:highlight>
                <a:latin typeface="Poppins"/>
                <a:ea typeface="Poppins"/>
                <a:cs typeface="Poppins"/>
                <a:sym typeface="Poppins"/>
              </a:rPr>
              <a:t>ecaída mixta</a:t>
            </a:r>
            <a:r>
              <a:rPr b="1" lang="es-CO" sz="2200">
                <a:highlight>
                  <a:srgbClr val="FFFFFF"/>
                </a:highlight>
                <a:latin typeface="Poppins"/>
                <a:ea typeface="Poppins"/>
                <a:cs typeface="Poppins"/>
                <a:sym typeface="Poppins"/>
              </a:rPr>
              <a:t> </a:t>
            </a:r>
            <a:r>
              <a:rPr lang="es-CO" sz="2200">
                <a:highlight>
                  <a:srgbClr val="FFFFFF"/>
                </a:highlight>
                <a:latin typeface="Poppins"/>
                <a:ea typeface="Poppins"/>
                <a:cs typeface="Poppins"/>
                <a:sym typeface="Poppins"/>
              </a:rPr>
              <a:t>que incluía </a:t>
            </a:r>
            <a:r>
              <a:rPr i="1" lang="es-CO" sz="2200">
                <a:highlight>
                  <a:srgbClr val="FFFFFF"/>
                </a:highlight>
                <a:latin typeface="Poppins"/>
                <a:ea typeface="Poppins"/>
                <a:cs typeface="Poppins"/>
                <a:sym typeface="Poppins"/>
              </a:rPr>
              <a:t>regional y a distancia</a:t>
            </a:r>
            <a:r>
              <a:rPr lang="es-CO" sz="2200">
                <a:highlight>
                  <a:srgbClr val="FFFFFF"/>
                </a:highlight>
                <a:latin typeface="Poppins"/>
                <a:ea typeface="Poppins"/>
                <a:cs typeface="Poppins"/>
                <a:sym typeface="Poppins"/>
              </a:rPr>
              <a:t>). </a:t>
            </a:r>
            <a:endParaRPr sz="2200">
              <a:highlight>
                <a:srgbClr val="FFFFFF"/>
              </a:highlight>
              <a:latin typeface="Poppins"/>
              <a:ea typeface="Poppins"/>
              <a:cs typeface="Poppins"/>
              <a:sym typeface="Poppins"/>
            </a:endParaRPr>
          </a:p>
          <a:p>
            <a:pPr indent="-368300" lvl="0" marL="457200" marR="0" rtl="0" algn="l">
              <a:lnSpc>
                <a:spcPct val="100000"/>
              </a:lnSpc>
              <a:spcBef>
                <a:spcPts val="1000"/>
              </a:spcBef>
              <a:spcAft>
                <a:spcPts val="0"/>
              </a:spcAft>
              <a:buSzPts val="2200"/>
              <a:buFont typeface="Poppins"/>
              <a:buChar char="●"/>
            </a:pPr>
            <a:r>
              <a:rPr lang="es-CO" sz="2200">
                <a:highlight>
                  <a:srgbClr val="FFFFFF"/>
                </a:highlight>
                <a:latin typeface="Poppins"/>
                <a:ea typeface="Poppins"/>
                <a:cs typeface="Poppins"/>
                <a:sym typeface="Poppins"/>
              </a:rPr>
              <a:t>6 pacientes </a:t>
            </a:r>
            <a:r>
              <a:rPr b="1" lang="es-CO" sz="2200">
                <a:highlight>
                  <a:srgbClr val="FFFFFF"/>
                </a:highlight>
                <a:latin typeface="Poppins"/>
                <a:ea typeface="Poppins"/>
                <a:cs typeface="Poppins"/>
                <a:sym typeface="Poppins"/>
              </a:rPr>
              <a:t>Upfront SLNB  </a:t>
            </a:r>
            <a:r>
              <a:rPr lang="es-CO" sz="2200">
                <a:highlight>
                  <a:srgbClr val="FFFFFF"/>
                </a:highlight>
                <a:latin typeface="Poppins"/>
                <a:ea typeface="Poppins"/>
                <a:cs typeface="Poppins"/>
                <a:sym typeface="Poppins"/>
              </a:rPr>
              <a:t>(SLN negativo)</a:t>
            </a:r>
            <a:endParaRPr sz="2200">
              <a:highlight>
                <a:srgbClr val="FFFFFF"/>
              </a:highlight>
              <a:latin typeface="Poppins"/>
              <a:ea typeface="Poppins"/>
              <a:cs typeface="Poppins"/>
              <a:sym typeface="Poppins"/>
            </a:endParaRPr>
          </a:p>
          <a:p>
            <a:pPr indent="-368300" lvl="0" marL="457200" marR="0" rtl="0" algn="l">
              <a:lnSpc>
                <a:spcPct val="100000"/>
              </a:lnSpc>
              <a:spcBef>
                <a:spcPts val="0"/>
              </a:spcBef>
              <a:spcAft>
                <a:spcPts val="0"/>
              </a:spcAft>
              <a:buSzPts val="2200"/>
              <a:buFont typeface="Poppins"/>
              <a:buChar char="●"/>
            </a:pPr>
            <a:r>
              <a:rPr lang="es-CO" sz="2200">
                <a:highlight>
                  <a:schemeClr val="lt1"/>
                </a:highlight>
                <a:latin typeface="Poppins"/>
                <a:ea typeface="Poppins"/>
                <a:cs typeface="Poppins"/>
                <a:sym typeface="Poppins"/>
              </a:rPr>
              <a:t>1 paciente </a:t>
            </a:r>
            <a:r>
              <a:rPr lang="es-CO" sz="2200">
                <a:highlight>
                  <a:srgbClr val="FFFFFF"/>
                </a:highlight>
                <a:latin typeface="Poppins"/>
                <a:ea typeface="Poppins"/>
                <a:cs typeface="Poppins"/>
                <a:sym typeface="Poppins"/>
              </a:rPr>
              <a:t>Upfront SLNB + </a:t>
            </a:r>
            <a:r>
              <a:rPr b="1" lang="es-CO" sz="2200">
                <a:highlight>
                  <a:srgbClr val="FFFFFF"/>
                </a:highlight>
                <a:latin typeface="Poppins"/>
                <a:ea typeface="Poppins"/>
                <a:cs typeface="Poppins"/>
                <a:sym typeface="Poppins"/>
              </a:rPr>
              <a:t>Omission</a:t>
            </a:r>
            <a:r>
              <a:rPr lang="es-CO" sz="2200">
                <a:highlight>
                  <a:srgbClr val="FFFFFF"/>
                </a:highlight>
                <a:latin typeface="Poppins"/>
                <a:ea typeface="Poppins"/>
                <a:cs typeface="Poppins"/>
                <a:sym typeface="Poppins"/>
              </a:rPr>
              <a:t> sin ALND (SLN positivo)</a:t>
            </a:r>
            <a:endParaRPr sz="2200">
              <a:highlight>
                <a:srgbClr val="FFFFFF"/>
              </a:highlight>
              <a:latin typeface="Poppins"/>
              <a:ea typeface="Poppins"/>
              <a:cs typeface="Poppins"/>
              <a:sym typeface="Poppins"/>
            </a:endParaRPr>
          </a:p>
          <a:p>
            <a:pPr indent="-368300" lvl="0" marL="457200" marR="0" rtl="0" algn="l">
              <a:lnSpc>
                <a:spcPct val="100000"/>
              </a:lnSpc>
              <a:spcBef>
                <a:spcPts val="0"/>
              </a:spcBef>
              <a:spcAft>
                <a:spcPts val="0"/>
              </a:spcAft>
              <a:buSzPts val="2200"/>
              <a:buFont typeface="Poppins"/>
              <a:buChar char="●"/>
            </a:pPr>
            <a:r>
              <a:rPr lang="es-CO" sz="2200">
                <a:highlight>
                  <a:schemeClr val="lt1"/>
                </a:highlight>
                <a:latin typeface="Poppins"/>
                <a:ea typeface="Poppins"/>
                <a:cs typeface="Poppins"/>
                <a:sym typeface="Poppins"/>
              </a:rPr>
              <a:t>1 paciente</a:t>
            </a:r>
            <a:r>
              <a:rPr b="1" lang="es-CO" sz="2200">
                <a:highlight>
                  <a:srgbClr val="FFFFFF"/>
                </a:highlight>
                <a:latin typeface="Poppins"/>
                <a:ea typeface="Poppins"/>
                <a:cs typeface="Poppins"/>
                <a:sym typeface="Poppins"/>
              </a:rPr>
              <a:t>  post-NACT SLNB (SLN negativo)</a:t>
            </a:r>
            <a:endParaRPr b="1" sz="2200">
              <a:highlight>
                <a:srgbClr val="FFFFFF"/>
              </a:highlight>
              <a:latin typeface="Poppins"/>
              <a:ea typeface="Poppins"/>
              <a:cs typeface="Poppins"/>
              <a:sym typeface="Poppins"/>
            </a:endParaRPr>
          </a:p>
          <a:p>
            <a:pPr indent="0" lvl="0" marL="0" rtl="0" algn="ctr">
              <a:spcBef>
                <a:spcPts val="1000"/>
              </a:spcBef>
              <a:spcAft>
                <a:spcPts val="0"/>
              </a:spcAft>
              <a:buNone/>
            </a:pPr>
            <a:r>
              <a:rPr i="1" lang="es-CO" sz="2200">
                <a:solidFill>
                  <a:srgbClr val="666666"/>
                </a:solidFill>
                <a:highlight>
                  <a:schemeClr val="lt1"/>
                </a:highlight>
                <a:latin typeface="Poppins"/>
                <a:ea typeface="Poppins"/>
                <a:cs typeface="Poppins"/>
                <a:sym typeface="Poppins"/>
              </a:rPr>
              <a:t>Ninguna de estas pacientes había sido llevada a post-NACT SLNB + ALND                          (SLN positivo).</a:t>
            </a:r>
            <a:endParaRPr b="1" i="1" sz="2200">
              <a:solidFill>
                <a:srgbClr val="2D85EE"/>
              </a:solidFill>
              <a:highlight>
                <a:srgbClr val="FFFFFF"/>
              </a:highlight>
              <a:latin typeface="Poppins"/>
              <a:ea typeface="Poppins"/>
              <a:cs typeface="Poppins"/>
              <a:sym typeface="Poppi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7" name="Shape 587"/>
        <p:cNvGrpSpPr/>
        <p:nvPr/>
      </p:nvGrpSpPr>
      <p:grpSpPr>
        <a:xfrm>
          <a:off x="0" y="0"/>
          <a:ext cx="0" cy="0"/>
          <a:chOff x="0" y="0"/>
          <a:chExt cx="0" cy="0"/>
        </a:xfrm>
      </p:grpSpPr>
      <p:sp>
        <p:nvSpPr>
          <p:cNvPr id="588" name="Google Shape;588;p61"/>
          <p:cNvSpPr txBox="1"/>
          <p:nvPr>
            <p:ph type="title"/>
          </p:nvPr>
        </p:nvSpPr>
        <p:spPr>
          <a:xfrm>
            <a:off x="200100" y="160900"/>
            <a:ext cx="11791800" cy="1543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800"/>
              <a:buFont typeface="Poppins"/>
              <a:buNone/>
            </a:pPr>
            <a:r>
              <a:rPr lang="es-CO"/>
              <a:t>Resultados: </a:t>
            </a:r>
            <a:r>
              <a:rPr lang="es-CO" sz="4244"/>
              <a:t>Recaída</a:t>
            </a:r>
            <a:r>
              <a:rPr lang="es-CO" sz="4244"/>
              <a:t> Axilar Exclusiva</a:t>
            </a:r>
            <a:endParaRPr sz="4244"/>
          </a:p>
        </p:txBody>
      </p:sp>
      <p:sp>
        <p:nvSpPr>
          <p:cNvPr id="589" name="Google Shape;589;p61"/>
          <p:cNvSpPr txBox="1"/>
          <p:nvPr/>
        </p:nvSpPr>
        <p:spPr>
          <a:xfrm>
            <a:off x="200100" y="2047800"/>
            <a:ext cx="11991900" cy="4698300"/>
          </a:xfrm>
          <a:prstGeom prst="rect">
            <a:avLst/>
          </a:prstGeom>
          <a:noFill/>
          <a:ln>
            <a:noFill/>
          </a:ln>
        </p:spPr>
        <p:txBody>
          <a:bodyPr anchorCtr="0" anchor="t" bIns="91425" lIns="91425" spcFirstLastPara="1" rIns="91425" wrap="square" tIns="91425">
            <a:noAutofit/>
          </a:bodyPr>
          <a:lstStyle/>
          <a:p>
            <a:pPr indent="0" lvl="0" marL="457200" marR="0" rtl="0" algn="l">
              <a:lnSpc>
                <a:spcPct val="100000"/>
              </a:lnSpc>
              <a:spcBef>
                <a:spcPts val="1000"/>
              </a:spcBef>
              <a:spcAft>
                <a:spcPts val="0"/>
              </a:spcAft>
              <a:buNone/>
            </a:pPr>
            <a:r>
              <a:rPr b="1" lang="es-CO" sz="3200">
                <a:solidFill>
                  <a:srgbClr val="B45F06"/>
                </a:solidFill>
                <a:highlight>
                  <a:srgbClr val="FFFFFF"/>
                </a:highlight>
                <a:latin typeface="Poppins"/>
                <a:ea typeface="Poppins"/>
                <a:cs typeface="Poppins"/>
                <a:sym typeface="Poppins"/>
              </a:rPr>
              <a:t> 16 casos en total: 2.03% de la cohorte (16/787).</a:t>
            </a:r>
            <a:endParaRPr b="1" sz="3200">
              <a:solidFill>
                <a:srgbClr val="B45F06"/>
              </a:solidFill>
              <a:highlight>
                <a:srgbClr val="FFFFFF"/>
              </a:highlight>
              <a:latin typeface="Poppins"/>
              <a:ea typeface="Poppins"/>
              <a:cs typeface="Poppins"/>
              <a:sym typeface="Poppins"/>
            </a:endParaRPr>
          </a:p>
          <a:p>
            <a:pPr indent="-431800" lvl="0" marL="457200" marR="0" rtl="0" algn="l">
              <a:lnSpc>
                <a:spcPct val="100000"/>
              </a:lnSpc>
              <a:spcBef>
                <a:spcPts val="1000"/>
              </a:spcBef>
              <a:spcAft>
                <a:spcPts val="0"/>
              </a:spcAft>
              <a:buSzPts val="3200"/>
              <a:buFont typeface="Poppins"/>
              <a:buChar char="●"/>
            </a:pPr>
            <a:r>
              <a:rPr b="1" lang="es-CO" sz="3200">
                <a:highlight>
                  <a:srgbClr val="FFFFFF"/>
                </a:highlight>
                <a:latin typeface="Poppins"/>
                <a:ea typeface="Poppins"/>
                <a:cs typeface="Poppins"/>
                <a:sym typeface="Poppins"/>
              </a:rPr>
              <a:t>15 pacientes </a:t>
            </a:r>
            <a:r>
              <a:rPr b="1" lang="es-CO" sz="3200">
                <a:highlight>
                  <a:schemeClr val="lt1"/>
                </a:highlight>
                <a:latin typeface="Poppins"/>
                <a:ea typeface="Poppins"/>
                <a:cs typeface="Poppins"/>
                <a:sym typeface="Poppins"/>
              </a:rPr>
              <a:t>Upfront SLNB: </a:t>
            </a:r>
            <a:r>
              <a:rPr b="1" lang="es-CO" sz="3200">
                <a:highlight>
                  <a:srgbClr val="FFFFFF"/>
                </a:highlight>
                <a:latin typeface="Poppins"/>
                <a:ea typeface="Poppins"/>
                <a:cs typeface="Poppins"/>
                <a:sym typeface="Poppins"/>
              </a:rPr>
              <a:t> </a:t>
            </a:r>
            <a:endParaRPr b="1" sz="3200">
              <a:highlight>
                <a:srgbClr val="FFFFFF"/>
              </a:highlight>
              <a:latin typeface="Poppins"/>
              <a:ea typeface="Poppins"/>
              <a:cs typeface="Poppins"/>
              <a:sym typeface="Poppins"/>
            </a:endParaRPr>
          </a:p>
          <a:p>
            <a:pPr indent="-431800" lvl="0" marL="914400" marR="0" rtl="0" algn="l">
              <a:lnSpc>
                <a:spcPct val="100000"/>
              </a:lnSpc>
              <a:spcBef>
                <a:spcPts val="0"/>
              </a:spcBef>
              <a:spcAft>
                <a:spcPts val="0"/>
              </a:spcAft>
              <a:buSzPts val="3200"/>
              <a:buFont typeface="Poppins"/>
              <a:buChar char="●"/>
            </a:pPr>
            <a:r>
              <a:rPr lang="es-CO" sz="3200">
                <a:highlight>
                  <a:srgbClr val="FFFFFF"/>
                </a:highlight>
                <a:latin typeface="Poppins"/>
                <a:ea typeface="Poppins"/>
                <a:cs typeface="Poppins"/>
                <a:sym typeface="Poppins"/>
              </a:rPr>
              <a:t>11 tenían SLN negativo</a:t>
            </a:r>
            <a:endParaRPr sz="3200">
              <a:highlight>
                <a:srgbClr val="FFFFFF"/>
              </a:highlight>
              <a:latin typeface="Poppins"/>
              <a:ea typeface="Poppins"/>
              <a:cs typeface="Poppins"/>
              <a:sym typeface="Poppins"/>
            </a:endParaRPr>
          </a:p>
          <a:p>
            <a:pPr indent="-431800" lvl="0" marL="914400" marR="0" rtl="0" algn="l">
              <a:lnSpc>
                <a:spcPct val="100000"/>
              </a:lnSpc>
              <a:spcBef>
                <a:spcPts val="0"/>
              </a:spcBef>
              <a:spcAft>
                <a:spcPts val="0"/>
              </a:spcAft>
              <a:buSzPts val="3200"/>
              <a:buFont typeface="Poppins"/>
              <a:buChar char="●"/>
            </a:pPr>
            <a:r>
              <a:rPr lang="es-CO" sz="3200">
                <a:highlight>
                  <a:srgbClr val="FFFFFF"/>
                </a:highlight>
                <a:latin typeface="Poppins"/>
                <a:ea typeface="Poppins"/>
                <a:cs typeface="Poppins"/>
                <a:sym typeface="Poppins"/>
              </a:rPr>
              <a:t>4 </a:t>
            </a:r>
            <a:r>
              <a:rPr lang="es-CO" sz="3200">
                <a:highlight>
                  <a:schemeClr val="lt1"/>
                </a:highlight>
                <a:latin typeface="Poppins"/>
                <a:ea typeface="Poppins"/>
                <a:cs typeface="Poppins"/>
                <a:sym typeface="Poppins"/>
              </a:rPr>
              <a:t>tenían </a:t>
            </a:r>
            <a:r>
              <a:rPr lang="es-CO" sz="3200">
                <a:highlight>
                  <a:srgbClr val="FFFFFF"/>
                </a:highlight>
                <a:latin typeface="Poppins"/>
                <a:ea typeface="Poppins"/>
                <a:cs typeface="Poppins"/>
                <a:sym typeface="Poppins"/>
              </a:rPr>
              <a:t>SLN positivo:</a:t>
            </a:r>
            <a:endParaRPr sz="3200">
              <a:highlight>
                <a:srgbClr val="FFFFFF"/>
              </a:highlight>
              <a:latin typeface="Poppins"/>
              <a:ea typeface="Poppins"/>
              <a:cs typeface="Poppins"/>
              <a:sym typeface="Poppins"/>
            </a:endParaRPr>
          </a:p>
          <a:p>
            <a:pPr indent="-431800" lvl="1" marL="1371600" marR="0" rtl="0" algn="l">
              <a:lnSpc>
                <a:spcPct val="100000"/>
              </a:lnSpc>
              <a:spcBef>
                <a:spcPts val="0"/>
              </a:spcBef>
              <a:spcAft>
                <a:spcPts val="0"/>
              </a:spcAft>
              <a:buSzPts val="3200"/>
              <a:buFont typeface="Poppins"/>
              <a:buChar char="○"/>
            </a:pPr>
            <a:r>
              <a:rPr lang="es-CO" sz="3200">
                <a:highlight>
                  <a:srgbClr val="FFFFFF"/>
                </a:highlight>
                <a:latin typeface="Poppins"/>
                <a:ea typeface="Poppins"/>
                <a:cs typeface="Poppins"/>
                <a:sym typeface="Poppins"/>
              </a:rPr>
              <a:t>3 omisión de ALND</a:t>
            </a:r>
            <a:endParaRPr sz="3200">
              <a:highlight>
                <a:srgbClr val="FFFFFF"/>
              </a:highlight>
              <a:latin typeface="Poppins"/>
              <a:ea typeface="Poppins"/>
              <a:cs typeface="Poppins"/>
              <a:sym typeface="Poppins"/>
            </a:endParaRPr>
          </a:p>
          <a:p>
            <a:pPr indent="-431800" lvl="1" marL="1371600" marR="0" rtl="0" algn="l">
              <a:lnSpc>
                <a:spcPct val="100000"/>
              </a:lnSpc>
              <a:spcBef>
                <a:spcPts val="0"/>
              </a:spcBef>
              <a:spcAft>
                <a:spcPts val="0"/>
              </a:spcAft>
              <a:buSzPts val="3200"/>
              <a:buFont typeface="Poppins"/>
              <a:buChar char="○"/>
            </a:pPr>
            <a:r>
              <a:rPr lang="es-CO" sz="3200">
                <a:highlight>
                  <a:srgbClr val="FFFFFF"/>
                </a:highlight>
                <a:latin typeface="Poppins"/>
                <a:ea typeface="Poppins"/>
                <a:cs typeface="Poppins"/>
                <a:sym typeface="Poppins"/>
              </a:rPr>
              <a:t>1 ALND</a:t>
            </a:r>
            <a:endParaRPr b="1" sz="3200">
              <a:highlight>
                <a:srgbClr val="FFFFFF"/>
              </a:highlight>
              <a:latin typeface="Poppins"/>
              <a:ea typeface="Poppins"/>
              <a:cs typeface="Poppins"/>
              <a:sym typeface="Poppins"/>
            </a:endParaRPr>
          </a:p>
          <a:p>
            <a:pPr indent="-431800" lvl="0" marL="457200" marR="0" rtl="0" algn="l">
              <a:lnSpc>
                <a:spcPct val="100000"/>
              </a:lnSpc>
              <a:spcBef>
                <a:spcPts val="0"/>
              </a:spcBef>
              <a:spcAft>
                <a:spcPts val="0"/>
              </a:spcAft>
              <a:buSzPts val="3200"/>
              <a:buFont typeface="Poppins"/>
              <a:buChar char="●"/>
            </a:pPr>
            <a:r>
              <a:rPr b="1" lang="es-CO" sz="3200">
                <a:highlight>
                  <a:srgbClr val="FFFFFF"/>
                </a:highlight>
                <a:latin typeface="Poppins"/>
                <a:ea typeface="Poppins"/>
                <a:cs typeface="Poppins"/>
                <a:sym typeface="Poppins"/>
              </a:rPr>
              <a:t>1 paciente </a:t>
            </a:r>
            <a:r>
              <a:rPr b="1" lang="es-CO" sz="3200">
                <a:highlight>
                  <a:srgbClr val="FFFFFF"/>
                </a:highlight>
                <a:latin typeface="Poppins"/>
                <a:ea typeface="Poppins"/>
                <a:cs typeface="Poppins"/>
                <a:sym typeface="Poppins"/>
              </a:rPr>
              <a:t>post-NACT SLNB</a:t>
            </a:r>
            <a:r>
              <a:rPr lang="es-CO" sz="3200">
                <a:highlight>
                  <a:srgbClr val="FFFFFF"/>
                </a:highlight>
                <a:latin typeface="Poppins"/>
                <a:ea typeface="Poppins"/>
                <a:cs typeface="Poppins"/>
                <a:sym typeface="Poppins"/>
              </a:rPr>
              <a:t>: </a:t>
            </a:r>
            <a:r>
              <a:rPr lang="es-CO" sz="3200">
                <a:highlight>
                  <a:srgbClr val="FFFFFF"/>
                </a:highlight>
                <a:latin typeface="Poppins"/>
                <a:ea typeface="Poppins"/>
                <a:cs typeface="Poppins"/>
                <a:sym typeface="Poppins"/>
              </a:rPr>
              <a:t>SLN negativo.</a:t>
            </a:r>
            <a:endParaRPr sz="3200">
              <a:highlight>
                <a:srgbClr val="FFFFFF"/>
              </a:highlight>
              <a:latin typeface="Poppins"/>
              <a:ea typeface="Poppins"/>
              <a:cs typeface="Poppins"/>
              <a:sym typeface="Poppins"/>
            </a:endParaRPr>
          </a:p>
          <a:p>
            <a:pPr indent="0" lvl="0" marL="0" marR="0" rtl="0" algn="l">
              <a:lnSpc>
                <a:spcPct val="100000"/>
              </a:lnSpc>
              <a:spcBef>
                <a:spcPts val="1000"/>
              </a:spcBef>
              <a:spcAft>
                <a:spcPts val="0"/>
              </a:spcAft>
              <a:buNone/>
            </a:pPr>
            <a:r>
              <a:t/>
            </a:r>
            <a:endParaRPr b="1" sz="2200">
              <a:solidFill>
                <a:srgbClr val="2D85EE"/>
              </a:solidFill>
              <a:highlight>
                <a:srgbClr val="FFFFFF"/>
              </a:highlight>
              <a:latin typeface="Poppins"/>
              <a:ea typeface="Poppins"/>
              <a:cs typeface="Poppins"/>
              <a:sym typeface="Poppi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3" name="Shape 593"/>
        <p:cNvGrpSpPr/>
        <p:nvPr/>
      </p:nvGrpSpPr>
      <p:grpSpPr>
        <a:xfrm>
          <a:off x="0" y="0"/>
          <a:ext cx="0" cy="0"/>
          <a:chOff x="0" y="0"/>
          <a:chExt cx="0" cy="0"/>
        </a:xfrm>
      </p:grpSpPr>
      <p:sp>
        <p:nvSpPr>
          <p:cNvPr id="594" name="Google Shape;594;p62"/>
          <p:cNvSpPr txBox="1"/>
          <p:nvPr>
            <p:ph type="title"/>
          </p:nvPr>
        </p:nvSpPr>
        <p:spPr>
          <a:xfrm>
            <a:off x="200100" y="160900"/>
            <a:ext cx="11791800" cy="1543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800"/>
              <a:buFont typeface="Poppins"/>
              <a:buNone/>
            </a:pPr>
            <a:r>
              <a:rPr lang="es-CO"/>
              <a:t>Resultados: </a:t>
            </a:r>
            <a:r>
              <a:rPr lang="es-CO" sz="4244"/>
              <a:t>Recaída Axilar Exclusiva                          </a:t>
            </a:r>
            <a:endParaRPr sz="4244"/>
          </a:p>
        </p:txBody>
      </p:sp>
      <p:sp>
        <p:nvSpPr>
          <p:cNvPr id="595" name="Google Shape;595;p62"/>
          <p:cNvSpPr txBox="1"/>
          <p:nvPr/>
        </p:nvSpPr>
        <p:spPr>
          <a:xfrm>
            <a:off x="3957600" y="2014100"/>
            <a:ext cx="4362300" cy="4358100"/>
          </a:xfrm>
          <a:prstGeom prst="rect">
            <a:avLst/>
          </a:prstGeom>
          <a:noFill/>
          <a:ln>
            <a:noFill/>
          </a:ln>
        </p:spPr>
        <p:txBody>
          <a:bodyPr anchorCtr="0" anchor="t" bIns="91425" lIns="91425" spcFirstLastPara="1" rIns="91425" wrap="square" tIns="91425">
            <a:noAutofit/>
          </a:bodyPr>
          <a:lstStyle/>
          <a:p>
            <a:pPr indent="0" lvl="0" marL="457200" marR="0" rtl="0" algn="l">
              <a:lnSpc>
                <a:spcPct val="100000"/>
              </a:lnSpc>
              <a:spcBef>
                <a:spcPts val="1000"/>
              </a:spcBef>
              <a:spcAft>
                <a:spcPts val="0"/>
              </a:spcAft>
              <a:buNone/>
            </a:pPr>
            <a:r>
              <a:rPr b="1" lang="es-CO" sz="2400">
                <a:solidFill>
                  <a:schemeClr val="accent5"/>
                </a:solidFill>
                <a:highlight>
                  <a:srgbClr val="FFFFFF"/>
                </a:highlight>
                <a:latin typeface="Poppins"/>
                <a:ea typeface="Poppins"/>
                <a:cs typeface="Poppins"/>
                <a:sym typeface="Poppins"/>
              </a:rPr>
              <a:t>Omisión de ALND: (2.38%, (n=3/126))</a:t>
            </a:r>
            <a:endParaRPr b="1" sz="2400">
              <a:solidFill>
                <a:schemeClr val="accent5"/>
              </a:solidFill>
              <a:highlight>
                <a:srgbClr val="FFFFFF"/>
              </a:highlight>
              <a:latin typeface="Poppins"/>
              <a:ea typeface="Poppins"/>
              <a:cs typeface="Poppins"/>
              <a:sym typeface="Poppins"/>
            </a:endParaRPr>
          </a:p>
          <a:p>
            <a:pPr indent="-381000" lvl="0" marL="457200" marR="0" rtl="0" algn="l">
              <a:lnSpc>
                <a:spcPct val="100000"/>
              </a:lnSpc>
              <a:spcBef>
                <a:spcPts val="1000"/>
              </a:spcBef>
              <a:spcAft>
                <a:spcPts val="0"/>
              </a:spcAft>
              <a:buSzPts val="2400"/>
              <a:buFont typeface="Poppins"/>
              <a:buChar char="●"/>
            </a:pPr>
            <a:r>
              <a:rPr lang="es-CO" sz="2400">
                <a:highlight>
                  <a:srgbClr val="FFFFFF"/>
                </a:highlight>
                <a:latin typeface="Poppins"/>
                <a:ea typeface="Poppins"/>
                <a:cs typeface="Poppins"/>
                <a:sym typeface="Poppins"/>
              </a:rPr>
              <a:t>Luminal B </a:t>
            </a:r>
            <a:r>
              <a:rPr lang="es-CO" sz="2400">
                <a:highlight>
                  <a:srgbClr val="FFFFFF"/>
                </a:highlight>
                <a:latin typeface="Poppins"/>
                <a:ea typeface="Poppins"/>
                <a:cs typeface="Poppins"/>
                <a:sym typeface="Poppins"/>
              </a:rPr>
              <a:t>HER2</a:t>
            </a:r>
            <a:r>
              <a:rPr lang="es-CO" sz="2400">
                <a:highlight>
                  <a:srgbClr val="FFFFFF"/>
                </a:highlight>
                <a:latin typeface="Poppins"/>
                <a:ea typeface="Poppins"/>
                <a:cs typeface="Poppins"/>
                <a:sym typeface="Poppins"/>
              </a:rPr>
              <a:t> negativo</a:t>
            </a:r>
            <a:endParaRPr sz="2400">
              <a:highlight>
                <a:srgbClr val="FFFFFF"/>
              </a:highlight>
              <a:latin typeface="Poppins"/>
              <a:ea typeface="Poppins"/>
              <a:cs typeface="Poppins"/>
              <a:sym typeface="Poppins"/>
            </a:endParaRPr>
          </a:p>
          <a:p>
            <a:pPr indent="-381000" lvl="0" marL="457200" marR="0" rtl="0" algn="l">
              <a:lnSpc>
                <a:spcPct val="100000"/>
              </a:lnSpc>
              <a:spcBef>
                <a:spcPts val="0"/>
              </a:spcBef>
              <a:spcAft>
                <a:spcPts val="0"/>
              </a:spcAft>
              <a:buSzPts val="2400"/>
              <a:buFont typeface="Poppins"/>
              <a:buChar char="●"/>
            </a:pPr>
            <a:r>
              <a:rPr lang="es-CO" sz="2400">
                <a:highlight>
                  <a:srgbClr val="FFFFFF"/>
                </a:highlight>
                <a:latin typeface="Poppins"/>
                <a:ea typeface="Poppins"/>
                <a:cs typeface="Poppins"/>
                <a:sym typeface="Poppins"/>
              </a:rPr>
              <a:t>Habían</a:t>
            </a:r>
            <a:r>
              <a:rPr lang="es-CO" sz="2400">
                <a:highlight>
                  <a:srgbClr val="FFFFFF"/>
                </a:highlight>
                <a:latin typeface="Poppins"/>
                <a:ea typeface="Poppins"/>
                <a:cs typeface="Poppins"/>
                <a:sym typeface="Poppins"/>
              </a:rPr>
              <a:t> </a:t>
            </a:r>
            <a:r>
              <a:rPr lang="es-CO" sz="2400">
                <a:highlight>
                  <a:srgbClr val="FFFFFF"/>
                </a:highlight>
                <a:latin typeface="Poppins"/>
                <a:ea typeface="Poppins"/>
                <a:cs typeface="Poppins"/>
                <a:sym typeface="Poppins"/>
              </a:rPr>
              <a:t>recibido</a:t>
            </a:r>
            <a:r>
              <a:rPr lang="es-CO" sz="2400">
                <a:highlight>
                  <a:srgbClr val="FFFFFF"/>
                </a:highlight>
                <a:latin typeface="Poppins"/>
                <a:ea typeface="Poppins"/>
                <a:cs typeface="Poppins"/>
                <a:sym typeface="Poppins"/>
              </a:rPr>
              <a:t> QT adyuvante</a:t>
            </a:r>
            <a:endParaRPr sz="2400">
              <a:highlight>
                <a:srgbClr val="FFFFFF"/>
              </a:highlight>
              <a:latin typeface="Poppins"/>
              <a:ea typeface="Poppins"/>
              <a:cs typeface="Poppins"/>
              <a:sym typeface="Poppins"/>
            </a:endParaRPr>
          </a:p>
          <a:p>
            <a:pPr indent="-381000" lvl="0" marL="457200" marR="0" rtl="0" algn="l">
              <a:lnSpc>
                <a:spcPct val="100000"/>
              </a:lnSpc>
              <a:spcBef>
                <a:spcPts val="0"/>
              </a:spcBef>
              <a:spcAft>
                <a:spcPts val="0"/>
              </a:spcAft>
              <a:buSzPts val="2400"/>
              <a:buFont typeface="Poppins"/>
              <a:buChar char="●"/>
            </a:pPr>
            <a:r>
              <a:rPr b="1" lang="es-CO" sz="2400">
                <a:highlight>
                  <a:srgbClr val="FFFFFF"/>
                </a:highlight>
                <a:latin typeface="Poppins"/>
                <a:ea typeface="Poppins"/>
                <a:cs typeface="Poppins"/>
                <a:sym typeface="Poppins"/>
              </a:rPr>
              <a:t>1</a:t>
            </a:r>
            <a:r>
              <a:rPr lang="es-CO" sz="2400">
                <a:highlight>
                  <a:srgbClr val="FFFFFF"/>
                </a:highlight>
                <a:latin typeface="Poppins"/>
                <a:ea typeface="Poppins"/>
                <a:cs typeface="Poppins"/>
                <a:sym typeface="Poppins"/>
              </a:rPr>
              <a:t> falleció 9 años después del diagnóstico (recaída mixta) </a:t>
            </a:r>
            <a:endParaRPr sz="2400">
              <a:highlight>
                <a:srgbClr val="FFFFFF"/>
              </a:highlight>
              <a:latin typeface="Poppins"/>
              <a:ea typeface="Poppins"/>
              <a:cs typeface="Poppins"/>
              <a:sym typeface="Poppins"/>
            </a:endParaRPr>
          </a:p>
          <a:p>
            <a:pPr indent="-381000" lvl="0" marL="457200" marR="0" rtl="0" algn="l">
              <a:lnSpc>
                <a:spcPct val="100000"/>
              </a:lnSpc>
              <a:spcBef>
                <a:spcPts val="0"/>
              </a:spcBef>
              <a:spcAft>
                <a:spcPts val="0"/>
              </a:spcAft>
              <a:buSzPts val="2400"/>
              <a:buFont typeface="Poppins"/>
              <a:buChar char="●"/>
            </a:pPr>
            <a:r>
              <a:rPr b="1" lang="es-CO" sz="2400">
                <a:highlight>
                  <a:srgbClr val="FFFFFF"/>
                </a:highlight>
                <a:latin typeface="Poppins"/>
                <a:ea typeface="Poppins"/>
                <a:cs typeface="Poppins"/>
                <a:sym typeface="Poppins"/>
              </a:rPr>
              <a:t>2</a:t>
            </a:r>
            <a:r>
              <a:rPr lang="es-CO" sz="2400">
                <a:highlight>
                  <a:srgbClr val="FFFFFF"/>
                </a:highlight>
                <a:latin typeface="Poppins"/>
                <a:ea typeface="Poppins"/>
                <a:cs typeface="Poppins"/>
                <a:sym typeface="Poppins"/>
              </a:rPr>
              <a:t> se encuentran vivas con enfermedad controlada.</a:t>
            </a:r>
            <a:endParaRPr sz="2400">
              <a:highlight>
                <a:srgbClr val="FFFFFF"/>
              </a:highlight>
              <a:latin typeface="Poppins"/>
              <a:ea typeface="Poppins"/>
              <a:cs typeface="Poppins"/>
              <a:sym typeface="Poppins"/>
            </a:endParaRPr>
          </a:p>
          <a:p>
            <a:pPr indent="0" lvl="0" marL="0" marR="0" rtl="0" algn="l">
              <a:lnSpc>
                <a:spcPct val="100000"/>
              </a:lnSpc>
              <a:spcBef>
                <a:spcPts val="1000"/>
              </a:spcBef>
              <a:spcAft>
                <a:spcPts val="0"/>
              </a:spcAft>
              <a:buNone/>
            </a:pPr>
            <a:r>
              <a:t/>
            </a:r>
            <a:endParaRPr b="1" sz="1900">
              <a:solidFill>
                <a:srgbClr val="2D85EE"/>
              </a:solidFill>
              <a:highlight>
                <a:srgbClr val="FFFFFF"/>
              </a:highlight>
              <a:latin typeface="Poppins"/>
              <a:ea typeface="Poppins"/>
              <a:cs typeface="Poppins"/>
              <a:sym typeface="Poppins"/>
            </a:endParaRPr>
          </a:p>
        </p:txBody>
      </p:sp>
      <p:sp>
        <p:nvSpPr>
          <p:cNvPr id="596" name="Google Shape;596;p62"/>
          <p:cNvSpPr txBox="1"/>
          <p:nvPr/>
        </p:nvSpPr>
        <p:spPr>
          <a:xfrm>
            <a:off x="0" y="2552900"/>
            <a:ext cx="3872100" cy="2391000"/>
          </a:xfrm>
          <a:prstGeom prst="rect">
            <a:avLst/>
          </a:prstGeom>
          <a:noFill/>
          <a:ln>
            <a:noFill/>
          </a:ln>
        </p:spPr>
        <p:txBody>
          <a:bodyPr anchorCtr="0" anchor="t" bIns="91425" lIns="91425" spcFirstLastPara="1" rIns="91425" wrap="square" tIns="91425">
            <a:spAutoFit/>
          </a:bodyPr>
          <a:lstStyle/>
          <a:p>
            <a:pPr indent="0" lvl="0" marL="457200" rtl="0" algn="l">
              <a:spcBef>
                <a:spcPts val="1000"/>
              </a:spcBef>
              <a:spcAft>
                <a:spcPts val="0"/>
              </a:spcAft>
              <a:buNone/>
            </a:pPr>
            <a:r>
              <a:rPr b="1" lang="es-CO" sz="2700">
                <a:solidFill>
                  <a:schemeClr val="dk2"/>
                </a:solidFill>
                <a:highlight>
                  <a:schemeClr val="lt1"/>
                </a:highlight>
                <a:latin typeface="Poppins"/>
                <a:ea typeface="Poppins"/>
                <a:cs typeface="Poppins"/>
                <a:sym typeface="Poppins"/>
              </a:rPr>
              <a:t>Upfront SLNB:</a:t>
            </a:r>
            <a:endParaRPr b="1" sz="2700">
              <a:solidFill>
                <a:schemeClr val="dk2"/>
              </a:solidFill>
              <a:highlight>
                <a:schemeClr val="lt1"/>
              </a:highlight>
              <a:latin typeface="Poppins"/>
              <a:ea typeface="Poppins"/>
              <a:cs typeface="Poppins"/>
              <a:sym typeface="Poppins"/>
            </a:endParaRPr>
          </a:p>
          <a:p>
            <a:pPr indent="-393700" lvl="0" marL="457200" rtl="0" algn="l">
              <a:spcBef>
                <a:spcPts val="1000"/>
              </a:spcBef>
              <a:spcAft>
                <a:spcPts val="0"/>
              </a:spcAft>
              <a:buSzPts val="2600"/>
              <a:buFont typeface="Poppins"/>
              <a:buChar char="●"/>
            </a:pPr>
            <a:r>
              <a:rPr b="1" lang="es-CO" sz="2700">
                <a:highlight>
                  <a:schemeClr val="lt1"/>
                </a:highlight>
                <a:latin typeface="Poppins"/>
                <a:ea typeface="Poppins"/>
                <a:cs typeface="Poppins"/>
                <a:sym typeface="Poppins"/>
              </a:rPr>
              <a:t>9</a:t>
            </a:r>
            <a:r>
              <a:rPr lang="es-CO" sz="2700">
                <a:highlight>
                  <a:schemeClr val="lt1"/>
                </a:highlight>
                <a:latin typeface="Poppins"/>
                <a:ea typeface="Poppins"/>
                <a:cs typeface="Poppins"/>
                <a:sym typeface="Poppins"/>
              </a:rPr>
              <a:t> llevadas a ALND </a:t>
            </a:r>
            <a:endParaRPr sz="2700">
              <a:highlight>
                <a:schemeClr val="lt1"/>
              </a:highlight>
              <a:latin typeface="Poppins"/>
              <a:ea typeface="Poppins"/>
              <a:cs typeface="Poppins"/>
              <a:sym typeface="Poppins"/>
            </a:endParaRPr>
          </a:p>
          <a:p>
            <a:pPr indent="-393700" lvl="0" marL="457200" rtl="0" algn="l">
              <a:spcBef>
                <a:spcPts val="0"/>
              </a:spcBef>
              <a:spcAft>
                <a:spcPts val="0"/>
              </a:spcAft>
              <a:buSzPts val="2600"/>
              <a:buFont typeface="Poppins"/>
              <a:buChar char="●"/>
            </a:pPr>
            <a:r>
              <a:rPr b="1" lang="es-CO" sz="2700">
                <a:highlight>
                  <a:schemeClr val="lt1"/>
                </a:highlight>
                <a:latin typeface="Poppins"/>
                <a:ea typeface="Poppins"/>
                <a:cs typeface="Poppins"/>
                <a:sym typeface="Poppins"/>
              </a:rPr>
              <a:t>3</a:t>
            </a:r>
            <a:r>
              <a:rPr lang="es-CO" sz="2700">
                <a:highlight>
                  <a:schemeClr val="lt1"/>
                </a:highlight>
                <a:latin typeface="Poppins"/>
                <a:ea typeface="Poppins"/>
                <a:cs typeface="Poppins"/>
                <a:sym typeface="Poppins"/>
              </a:rPr>
              <a:t> recibieron RT por compromiso axilar y supraclavicular. </a:t>
            </a:r>
            <a:endParaRPr sz="1500"/>
          </a:p>
        </p:txBody>
      </p:sp>
      <p:sp>
        <p:nvSpPr>
          <p:cNvPr id="597" name="Google Shape;597;p62"/>
          <p:cNvSpPr txBox="1"/>
          <p:nvPr/>
        </p:nvSpPr>
        <p:spPr>
          <a:xfrm>
            <a:off x="8319900" y="2471575"/>
            <a:ext cx="3872100" cy="3222000"/>
          </a:xfrm>
          <a:prstGeom prst="rect">
            <a:avLst/>
          </a:prstGeom>
          <a:noFill/>
          <a:ln>
            <a:noFill/>
          </a:ln>
        </p:spPr>
        <p:txBody>
          <a:bodyPr anchorCtr="0" anchor="t" bIns="91425" lIns="91425" spcFirstLastPara="1" rIns="91425" wrap="square" tIns="91425">
            <a:spAutoFit/>
          </a:bodyPr>
          <a:lstStyle/>
          <a:p>
            <a:pPr indent="0" lvl="0" marL="457200" rtl="0" algn="l">
              <a:spcBef>
                <a:spcPts val="1000"/>
              </a:spcBef>
              <a:spcAft>
                <a:spcPts val="0"/>
              </a:spcAft>
              <a:buNone/>
            </a:pPr>
            <a:r>
              <a:rPr b="1" lang="es-CO" sz="2700">
                <a:solidFill>
                  <a:schemeClr val="dk2"/>
                </a:solidFill>
                <a:highlight>
                  <a:schemeClr val="lt1"/>
                </a:highlight>
                <a:latin typeface="Poppins"/>
                <a:ea typeface="Poppins"/>
                <a:cs typeface="Poppins"/>
                <a:sym typeface="Poppins"/>
              </a:rPr>
              <a:t>Post-NACT SLNB: </a:t>
            </a:r>
            <a:endParaRPr b="1" sz="2700">
              <a:solidFill>
                <a:schemeClr val="dk2"/>
              </a:solidFill>
              <a:highlight>
                <a:schemeClr val="lt1"/>
              </a:highlight>
              <a:latin typeface="Poppins"/>
              <a:ea typeface="Poppins"/>
              <a:cs typeface="Poppins"/>
              <a:sym typeface="Poppins"/>
            </a:endParaRPr>
          </a:p>
          <a:p>
            <a:pPr indent="-393700" lvl="0" marL="457200" rtl="0" algn="l">
              <a:spcBef>
                <a:spcPts val="1000"/>
              </a:spcBef>
              <a:spcAft>
                <a:spcPts val="0"/>
              </a:spcAft>
              <a:buSzPts val="2600"/>
              <a:buFont typeface="Poppins"/>
              <a:buChar char="●"/>
            </a:pPr>
            <a:r>
              <a:rPr b="1" lang="es-CO" sz="2700">
                <a:highlight>
                  <a:schemeClr val="lt1"/>
                </a:highlight>
                <a:latin typeface="Poppins"/>
                <a:ea typeface="Poppins"/>
                <a:cs typeface="Poppins"/>
                <a:sym typeface="Poppins"/>
              </a:rPr>
              <a:t>1</a:t>
            </a:r>
            <a:r>
              <a:rPr lang="es-CO" sz="2700">
                <a:highlight>
                  <a:schemeClr val="lt1"/>
                </a:highlight>
                <a:latin typeface="Poppins"/>
                <a:ea typeface="Poppins"/>
                <a:cs typeface="Poppins"/>
                <a:sym typeface="Poppins"/>
              </a:rPr>
              <a:t> recaída axilar:</a:t>
            </a:r>
            <a:endParaRPr sz="2700">
              <a:highlight>
                <a:schemeClr val="lt1"/>
              </a:highlight>
              <a:latin typeface="Poppins"/>
              <a:ea typeface="Poppins"/>
              <a:cs typeface="Poppins"/>
              <a:sym typeface="Poppins"/>
            </a:endParaRPr>
          </a:p>
          <a:p>
            <a:pPr indent="-400050" lvl="1" marL="914400" rtl="0" algn="l">
              <a:spcBef>
                <a:spcPts val="0"/>
              </a:spcBef>
              <a:spcAft>
                <a:spcPts val="0"/>
              </a:spcAft>
              <a:buSzPts val="2700"/>
              <a:buFont typeface="Poppins"/>
              <a:buChar char="○"/>
            </a:pPr>
            <a:r>
              <a:rPr lang="es-CO" sz="2700">
                <a:highlight>
                  <a:schemeClr val="lt1"/>
                </a:highlight>
                <a:latin typeface="Poppins"/>
                <a:ea typeface="Poppins"/>
                <a:cs typeface="Poppins"/>
                <a:sym typeface="Poppins"/>
              </a:rPr>
              <a:t>TNBC, IIIA</a:t>
            </a:r>
            <a:endParaRPr sz="2700">
              <a:highlight>
                <a:schemeClr val="lt1"/>
              </a:highlight>
              <a:latin typeface="Poppins"/>
              <a:ea typeface="Poppins"/>
              <a:cs typeface="Poppins"/>
              <a:sym typeface="Poppins"/>
            </a:endParaRPr>
          </a:p>
          <a:p>
            <a:pPr indent="-400050" lvl="1" marL="914400" rtl="0" algn="l">
              <a:spcBef>
                <a:spcPts val="0"/>
              </a:spcBef>
              <a:spcAft>
                <a:spcPts val="0"/>
              </a:spcAft>
              <a:buSzPts val="2700"/>
              <a:buFont typeface="Poppins"/>
              <a:buChar char="○"/>
            </a:pPr>
            <a:r>
              <a:rPr lang="es-CO" sz="2700">
                <a:highlight>
                  <a:schemeClr val="lt1"/>
                </a:highlight>
                <a:latin typeface="Poppins"/>
                <a:ea typeface="Poppins"/>
                <a:cs typeface="Poppins"/>
                <a:sym typeface="Poppins"/>
              </a:rPr>
              <a:t>SLN-</a:t>
            </a:r>
            <a:endParaRPr sz="2700">
              <a:highlight>
                <a:schemeClr val="lt1"/>
              </a:highlight>
              <a:latin typeface="Poppins"/>
              <a:ea typeface="Poppins"/>
              <a:cs typeface="Poppins"/>
              <a:sym typeface="Poppins"/>
            </a:endParaRPr>
          </a:p>
          <a:p>
            <a:pPr indent="-400050" lvl="1" marL="914400" rtl="0" algn="l">
              <a:spcBef>
                <a:spcPts val="0"/>
              </a:spcBef>
              <a:spcAft>
                <a:spcPts val="0"/>
              </a:spcAft>
              <a:buSzPts val="2700"/>
              <a:buFont typeface="Poppins"/>
              <a:buChar char="○"/>
            </a:pPr>
            <a:r>
              <a:rPr lang="es-CO" sz="2700">
                <a:highlight>
                  <a:schemeClr val="lt1"/>
                </a:highlight>
                <a:latin typeface="Poppins"/>
                <a:ea typeface="Poppins"/>
                <a:cs typeface="Poppins"/>
                <a:sym typeface="Poppins"/>
              </a:rPr>
              <a:t>ALND +QT</a:t>
            </a:r>
            <a:endParaRPr sz="2700">
              <a:highlight>
                <a:schemeClr val="lt1"/>
              </a:highlight>
              <a:latin typeface="Poppins"/>
              <a:ea typeface="Poppins"/>
              <a:cs typeface="Poppins"/>
              <a:sym typeface="Poppins"/>
            </a:endParaRPr>
          </a:p>
          <a:p>
            <a:pPr indent="-393700" lvl="0" marL="457200" rtl="0" algn="l">
              <a:spcBef>
                <a:spcPts val="0"/>
              </a:spcBef>
              <a:spcAft>
                <a:spcPts val="0"/>
              </a:spcAft>
              <a:buSzPts val="2600"/>
              <a:buFont typeface="Poppins"/>
              <a:buChar char="●"/>
            </a:pPr>
            <a:r>
              <a:rPr b="1" lang="es-CO" sz="2700">
                <a:highlight>
                  <a:schemeClr val="lt1"/>
                </a:highlight>
                <a:latin typeface="Poppins"/>
                <a:ea typeface="Poppins"/>
                <a:cs typeface="Poppins"/>
                <a:sym typeface="Poppins"/>
              </a:rPr>
              <a:t>1</a:t>
            </a:r>
            <a:r>
              <a:rPr lang="es-CO" sz="2700">
                <a:highlight>
                  <a:schemeClr val="lt1"/>
                </a:highlight>
                <a:latin typeface="Poppins"/>
                <a:ea typeface="Poppins"/>
                <a:cs typeface="Poppins"/>
                <a:sym typeface="Poppins"/>
              </a:rPr>
              <a:t> recaída infraclavicular. </a:t>
            </a:r>
            <a:endParaRPr sz="15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2" name="Shape 602"/>
        <p:cNvGrpSpPr/>
        <p:nvPr/>
      </p:nvGrpSpPr>
      <p:grpSpPr>
        <a:xfrm>
          <a:off x="0" y="0"/>
          <a:ext cx="0" cy="0"/>
          <a:chOff x="0" y="0"/>
          <a:chExt cx="0" cy="0"/>
        </a:xfrm>
      </p:grpSpPr>
      <p:sp>
        <p:nvSpPr>
          <p:cNvPr id="603" name="Google Shape;603;p63"/>
          <p:cNvSpPr txBox="1"/>
          <p:nvPr>
            <p:ph type="title"/>
          </p:nvPr>
        </p:nvSpPr>
        <p:spPr>
          <a:xfrm>
            <a:off x="5365957" y="2284232"/>
            <a:ext cx="5807100" cy="865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4000"/>
              <a:buNone/>
            </a:pPr>
            <a:r>
              <a:t/>
            </a:r>
            <a:endParaRPr/>
          </a:p>
        </p:txBody>
      </p:sp>
      <p:sp>
        <p:nvSpPr>
          <p:cNvPr id="604" name="Google Shape;604;p63"/>
          <p:cNvSpPr txBox="1"/>
          <p:nvPr>
            <p:ph idx="1" type="body"/>
          </p:nvPr>
        </p:nvSpPr>
        <p:spPr>
          <a:xfrm>
            <a:off x="5365954" y="3418722"/>
            <a:ext cx="5924100" cy="128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800"/>
              <a:buNone/>
            </a:pPr>
            <a:r>
              <a:t/>
            </a:r>
            <a:endParaRPr/>
          </a:p>
        </p:txBody>
      </p:sp>
      <p:pic>
        <p:nvPicPr>
          <p:cNvPr descr="Imagen que contiene Diagrama&#10;&#10;Descripción generada automáticamente" id="605" name="Google Shape;605;p63"/>
          <p:cNvPicPr preferRelativeResize="0"/>
          <p:nvPr/>
        </p:nvPicPr>
        <p:blipFill rotWithShape="1">
          <a:blip r:embed="rId3">
            <a:alphaModFix/>
          </a:blip>
          <a:srcRect b="0" l="0" r="0" t="0"/>
          <a:stretch/>
        </p:blipFill>
        <p:spPr>
          <a:xfrm>
            <a:off x="1161499" y="946413"/>
            <a:ext cx="9732324" cy="4965175"/>
          </a:xfrm>
          <a:prstGeom prst="rect">
            <a:avLst/>
          </a:prstGeom>
          <a:noFill/>
          <a:ln>
            <a:noFill/>
          </a:ln>
        </p:spPr>
      </p:pic>
      <p:sp>
        <p:nvSpPr>
          <p:cNvPr id="606" name="Google Shape;606;p63"/>
          <p:cNvSpPr txBox="1"/>
          <p:nvPr/>
        </p:nvSpPr>
        <p:spPr>
          <a:xfrm>
            <a:off x="72000" y="82450"/>
            <a:ext cx="12048000" cy="1016700"/>
          </a:xfrm>
          <a:prstGeom prst="rect">
            <a:avLst/>
          </a:prstGeom>
          <a:noFill/>
          <a:ln>
            <a:noFill/>
          </a:ln>
        </p:spPr>
        <p:txBody>
          <a:bodyPr anchorCtr="0" anchor="t" bIns="91425" lIns="91425" spcFirstLastPara="1" rIns="91425" wrap="square" tIns="91425">
            <a:spAutoFit/>
          </a:bodyPr>
          <a:lstStyle/>
          <a:p>
            <a:pPr indent="0" lvl="0" marL="0" marR="0" rtl="0" algn="ctr">
              <a:lnSpc>
                <a:spcPct val="107916"/>
              </a:lnSpc>
              <a:spcBef>
                <a:spcPts val="0"/>
              </a:spcBef>
              <a:spcAft>
                <a:spcPts val="800"/>
              </a:spcAft>
              <a:buClr>
                <a:srgbClr val="000000"/>
              </a:buClr>
              <a:buSzPts val="1600"/>
              <a:buFont typeface="Arial"/>
              <a:buNone/>
            </a:pPr>
            <a:r>
              <a:rPr b="1" i="0" lang="es-CO" sz="2600" u="none" cap="none" strike="noStrike">
                <a:solidFill>
                  <a:schemeClr val="accent5"/>
                </a:solidFill>
                <a:latin typeface="Poppins"/>
                <a:ea typeface="Poppins"/>
                <a:cs typeface="Poppins"/>
                <a:sym typeface="Poppins"/>
              </a:rPr>
              <a:t>Tiempo hasta la </a:t>
            </a:r>
            <a:r>
              <a:rPr b="1" lang="es-CO" sz="2600">
                <a:solidFill>
                  <a:schemeClr val="accent5"/>
                </a:solidFill>
                <a:latin typeface="Poppins"/>
                <a:ea typeface="Poppins"/>
                <a:cs typeface="Poppins"/>
                <a:sym typeface="Poppins"/>
              </a:rPr>
              <a:t>Recaída</a:t>
            </a:r>
            <a:r>
              <a:rPr b="1" lang="es-CO" sz="2600">
                <a:solidFill>
                  <a:schemeClr val="accent5"/>
                </a:solidFill>
                <a:latin typeface="Poppins"/>
                <a:ea typeface="Poppins"/>
                <a:cs typeface="Poppins"/>
                <a:sym typeface="Poppins"/>
              </a:rPr>
              <a:t> </a:t>
            </a:r>
            <a:r>
              <a:rPr b="1" i="0" lang="es-CO" sz="2600" u="none" cap="none" strike="noStrike">
                <a:solidFill>
                  <a:schemeClr val="accent5"/>
                </a:solidFill>
                <a:latin typeface="Poppins"/>
                <a:ea typeface="Poppins"/>
                <a:cs typeface="Poppins"/>
                <a:sym typeface="Poppins"/>
              </a:rPr>
              <a:t>(TR)</a:t>
            </a:r>
            <a:r>
              <a:rPr b="0" i="0" lang="es-CO" sz="2600" u="none" cap="none" strike="noStrike">
                <a:solidFill>
                  <a:schemeClr val="accent5"/>
                </a:solidFill>
                <a:latin typeface="Poppins"/>
                <a:ea typeface="Poppins"/>
                <a:cs typeface="Poppins"/>
                <a:sym typeface="Poppins"/>
              </a:rPr>
              <a:t>(Kaplan–Meier) en relación con</a:t>
            </a:r>
            <a:r>
              <a:rPr lang="es-CO" sz="2600">
                <a:solidFill>
                  <a:schemeClr val="accent5"/>
                </a:solidFill>
                <a:latin typeface="Poppins"/>
                <a:ea typeface="Poppins"/>
                <a:cs typeface="Poppins"/>
                <a:sym typeface="Poppins"/>
              </a:rPr>
              <a:t>                    </a:t>
            </a:r>
            <a:r>
              <a:rPr b="1" i="0" lang="es-CO" sz="2600" u="none" cap="none" strike="noStrike">
                <a:solidFill>
                  <a:schemeClr val="accent5"/>
                </a:solidFill>
                <a:latin typeface="Poppins"/>
                <a:ea typeface="Poppins"/>
                <a:cs typeface="Poppins"/>
                <a:sym typeface="Poppins"/>
              </a:rPr>
              <a:t>subtipo molecular</a:t>
            </a:r>
            <a:r>
              <a:rPr b="0" i="0" lang="es-CO" sz="2600" u="none" cap="none" strike="noStrike">
                <a:solidFill>
                  <a:schemeClr val="accent5"/>
                </a:solidFill>
                <a:latin typeface="Poppins"/>
                <a:ea typeface="Poppins"/>
                <a:cs typeface="Poppins"/>
                <a:sym typeface="Poppins"/>
              </a:rPr>
              <a:t> y</a:t>
            </a:r>
            <a:r>
              <a:rPr lang="es-CO" sz="2600">
                <a:solidFill>
                  <a:schemeClr val="accent5"/>
                </a:solidFill>
                <a:latin typeface="Poppins"/>
                <a:ea typeface="Poppins"/>
                <a:cs typeface="Poppins"/>
                <a:sym typeface="Poppins"/>
              </a:rPr>
              <a:t> </a:t>
            </a:r>
            <a:r>
              <a:rPr b="1" i="0" lang="es-CO" sz="2600" u="none" cap="none" strike="noStrike">
                <a:solidFill>
                  <a:schemeClr val="accent5"/>
                </a:solidFill>
                <a:latin typeface="Poppins"/>
                <a:ea typeface="Poppins"/>
                <a:cs typeface="Poppins"/>
                <a:sym typeface="Poppins"/>
              </a:rPr>
              <a:t>tipo de cirugía</a:t>
            </a:r>
            <a:r>
              <a:rPr b="1" lang="es-CO" sz="2600">
                <a:solidFill>
                  <a:schemeClr val="accent5"/>
                </a:solidFill>
                <a:latin typeface="Poppins"/>
                <a:ea typeface="Poppins"/>
                <a:cs typeface="Poppins"/>
                <a:sym typeface="Poppins"/>
              </a:rPr>
              <a:t> axilar</a:t>
            </a:r>
            <a:endParaRPr b="0" i="0" sz="3000" u="none" cap="none" strike="noStrike">
              <a:solidFill>
                <a:schemeClr val="accent5"/>
              </a:solidFill>
              <a:latin typeface="Arial"/>
              <a:ea typeface="Arial"/>
              <a:cs typeface="Arial"/>
              <a:sym typeface="Arial"/>
            </a:endParaRPr>
          </a:p>
        </p:txBody>
      </p:sp>
      <p:sp>
        <p:nvSpPr>
          <p:cNvPr id="607" name="Google Shape;607;p63"/>
          <p:cNvSpPr txBox="1"/>
          <p:nvPr/>
        </p:nvSpPr>
        <p:spPr>
          <a:xfrm>
            <a:off x="231600" y="5842200"/>
            <a:ext cx="11888400" cy="10158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lang="es-CO" sz="1800">
                <a:latin typeface="Poppins"/>
                <a:ea typeface="Poppins"/>
                <a:cs typeface="Poppins"/>
                <a:sym typeface="Poppins"/>
              </a:rPr>
              <a:t>La mediana del tiempo de seguimiento fue de </a:t>
            </a:r>
            <a:r>
              <a:rPr b="1" lang="es-CO" sz="1800">
                <a:latin typeface="Poppins"/>
                <a:ea typeface="Poppins"/>
                <a:cs typeface="Poppins"/>
                <a:sym typeface="Poppins"/>
              </a:rPr>
              <a:t>51.8 meses</a:t>
            </a:r>
            <a:r>
              <a:rPr lang="es-CO" sz="1800">
                <a:latin typeface="Poppins"/>
                <a:ea typeface="Poppins"/>
                <a:cs typeface="Poppins"/>
                <a:sym typeface="Poppins"/>
              </a:rPr>
              <a:t> (IQR: [21.0, 84.5]). </a:t>
            </a:r>
            <a:endParaRPr sz="1800">
              <a:latin typeface="Poppins"/>
              <a:ea typeface="Poppins"/>
              <a:cs typeface="Poppins"/>
              <a:sym typeface="Poppins"/>
            </a:endParaRPr>
          </a:p>
          <a:p>
            <a:pPr indent="0" lvl="0" marL="0" rtl="0" algn="ctr">
              <a:lnSpc>
                <a:spcPct val="100000"/>
              </a:lnSpc>
              <a:spcBef>
                <a:spcPts val="0"/>
              </a:spcBef>
              <a:spcAft>
                <a:spcPts val="0"/>
              </a:spcAft>
              <a:buNone/>
            </a:pPr>
            <a:r>
              <a:rPr lang="es-CO" sz="1800">
                <a:latin typeface="Poppins"/>
                <a:ea typeface="Poppins"/>
                <a:cs typeface="Poppins"/>
                <a:sym typeface="Poppins"/>
              </a:rPr>
              <a:t>A 60 meses, la probabilidad de estar </a:t>
            </a:r>
            <a:r>
              <a:rPr b="1" lang="es-CO" sz="1800">
                <a:latin typeface="Poppins"/>
                <a:ea typeface="Poppins"/>
                <a:cs typeface="Poppins"/>
                <a:sym typeface="Poppins"/>
              </a:rPr>
              <a:t>libre de recurrencia </a:t>
            </a:r>
            <a:r>
              <a:rPr lang="es-CO" sz="1800">
                <a:latin typeface="Poppins"/>
                <a:ea typeface="Poppins"/>
                <a:cs typeface="Poppins"/>
                <a:sym typeface="Poppins"/>
              </a:rPr>
              <a:t>para toda la cohorte fue</a:t>
            </a:r>
            <a:r>
              <a:rPr b="1" lang="es-CO" sz="1800">
                <a:solidFill>
                  <a:srgbClr val="2D85EE"/>
                </a:solidFill>
                <a:latin typeface="Poppins"/>
                <a:ea typeface="Poppins"/>
                <a:cs typeface="Poppins"/>
                <a:sym typeface="Poppins"/>
              </a:rPr>
              <a:t> 91.4% </a:t>
            </a:r>
            <a:endParaRPr b="1" sz="1800">
              <a:solidFill>
                <a:srgbClr val="2D85EE"/>
              </a:solidFill>
              <a:latin typeface="Poppins"/>
              <a:ea typeface="Poppins"/>
              <a:cs typeface="Poppins"/>
              <a:sym typeface="Poppins"/>
            </a:endParaRPr>
          </a:p>
          <a:p>
            <a:pPr indent="0" lvl="0" marL="0" rtl="0" algn="ctr">
              <a:lnSpc>
                <a:spcPct val="100000"/>
              </a:lnSpc>
              <a:spcBef>
                <a:spcPts val="0"/>
              </a:spcBef>
              <a:spcAft>
                <a:spcPts val="0"/>
              </a:spcAft>
              <a:buNone/>
            </a:pPr>
            <a:r>
              <a:rPr lang="es-CO" sz="1800">
                <a:latin typeface="Poppins"/>
                <a:ea typeface="Poppins"/>
                <a:cs typeface="Poppins"/>
                <a:sym typeface="Poppins"/>
              </a:rPr>
              <a:t>(95% CI: [88.9, 93.9]) </a:t>
            </a:r>
            <a:endParaRPr sz="1800">
              <a:latin typeface="Poppins"/>
              <a:ea typeface="Poppins"/>
              <a:cs typeface="Poppins"/>
              <a:sym typeface="Poppins"/>
            </a:endParaRPr>
          </a:p>
        </p:txBody>
      </p:sp>
      <p:sp>
        <p:nvSpPr>
          <p:cNvPr id="608" name="Google Shape;608;p63"/>
          <p:cNvSpPr txBox="1"/>
          <p:nvPr/>
        </p:nvSpPr>
        <p:spPr>
          <a:xfrm>
            <a:off x="1864675" y="2409700"/>
            <a:ext cx="2295000" cy="33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CO" sz="2800">
                <a:solidFill>
                  <a:schemeClr val="dk2"/>
                </a:solidFill>
                <a:latin typeface="Raleway"/>
                <a:ea typeface="Raleway"/>
                <a:cs typeface="Raleway"/>
                <a:sym typeface="Raleway"/>
              </a:rPr>
              <a:t>Subtipo Molecular </a:t>
            </a:r>
            <a:endParaRPr b="1" sz="2800">
              <a:solidFill>
                <a:schemeClr val="dk2"/>
              </a:solidFill>
              <a:latin typeface="Raleway"/>
              <a:ea typeface="Raleway"/>
              <a:cs typeface="Raleway"/>
              <a:sym typeface="Raleway"/>
            </a:endParaRPr>
          </a:p>
        </p:txBody>
      </p:sp>
      <p:sp>
        <p:nvSpPr>
          <p:cNvPr id="609" name="Google Shape;609;p63"/>
          <p:cNvSpPr txBox="1"/>
          <p:nvPr/>
        </p:nvSpPr>
        <p:spPr>
          <a:xfrm>
            <a:off x="5230025" y="2075435"/>
            <a:ext cx="2295000" cy="128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CO" sz="2500">
                <a:solidFill>
                  <a:schemeClr val="dk2"/>
                </a:solidFill>
                <a:latin typeface="Raleway"/>
                <a:ea typeface="Raleway"/>
                <a:cs typeface="Raleway"/>
                <a:sym typeface="Raleway"/>
              </a:rPr>
              <a:t>Tipo de </a:t>
            </a:r>
            <a:r>
              <a:rPr b="1" lang="es-CO" sz="2500">
                <a:solidFill>
                  <a:schemeClr val="dk2"/>
                </a:solidFill>
                <a:latin typeface="Raleway"/>
                <a:ea typeface="Raleway"/>
                <a:cs typeface="Raleway"/>
                <a:sym typeface="Raleway"/>
              </a:rPr>
              <a:t>cirugía</a:t>
            </a:r>
            <a:r>
              <a:rPr b="1" lang="es-CO" sz="2500">
                <a:solidFill>
                  <a:schemeClr val="dk2"/>
                </a:solidFill>
                <a:latin typeface="Raleway"/>
                <a:ea typeface="Raleway"/>
                <a:cs typeface="Raleway"/>
                <a:sym typeface="Raleway"/>
              </a:rPr>
              <a:t> axilar</a:t>
            </a:r>
            <a:endParaRPr b="1" sz="2500">
              <a:solidFill>
                <a:schemeClr val="dk2"/>
              </a:solidFill>
              <a:latin typeface="Raleway"/>
              <a:ea typeface="Raleway"/>
              <a:cs typeface="Raleway"/>
              <a:sym typeface="Raleway"/>
            </a:endParaRPr>
          </a:p>
          <a:p>
            <a:pPr indent="0" lvl="0" marL="0" rtl="0" algn="l">
              <a:spcBef>
                <a:spcPts val="0"/>
              </a:spcBef>
              <a:spcAft>
                <a:spcPts val="0"/>
              </a:spcAft>
              <a:buNone/>
            </a:pPr>
            <a:r>
              <a:rPr b="1" lang="es-CO" sz="2500">
                <a:solidFill>
                  <a:schemeClr val="dk2"/>
                </a:solidFill>
                <a:latin typeface="Raleway"/>
                <a:ea typeface="Raleway"/>
                <a:cs typeface="Raleway"/>
                <a:sym typeface="Raleway"/>
              </a:rPr>
              <a:t>upfront</a:t>
            </a:r>
            <a:endParaRPr b="1" sz="2500">
              <a:solidFill>
                <a:schemeClr val="dk2"/>
              </a:solidFill>
              <a:latin typeface="Raleway"/>
              <a:ea typeface="Raleway"/>
              <a:cs typeface="Raleway"/>
              <a:sym typeface="Raleway"/>
            </a:endParaRPr>
          </a:p>
        </p:txBody>
      </p:sp>
      <p:sp>
        <p:nvSpPr>
          <p:cNvPr id="610" name="Google Shape;610;p63"/>
          <p:cNvSpPr txBox="1"/>
          <p:nvPr/>
        </p:nvSpPr>
        <p:spPr>
          <a:xfrm>
            <a:off x="8394575" y="2075435"/>
            <a:ext cx="2295000" cy="128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CO" sz="2500">
                <a:solidFill>
                  <a:schemeClr val="dk2"/>
                </a:solidFill>
                <a:latin typeface="Raleway"/>
                <a:ea typeface="Raleway"/>
                <a:cs typeface="Raleway"/>
                <a:sym typeface="Raleway"/>
              </a:rPr>
              <a:t>Tipo de cirugía SLNB PostNACT</a:t>
            </a:r>
            <a:endParaRPr b="1" sz="2500">
              <a:solidFill>
                <a:schemeClr val="dk2"/>
              </a:solidFill>
              <a:latin typeface="Raleway"/>
              <a:ea typeface="Raleway"/>
              <a:cs typeface="Raleway"/>
              <a:sym typeface="Raleway"/>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4" name="Shape 614"/>
        <p:cNvGrpSpPr/>
        <p:nvPr/>
      </p:nvGrpSpPr>
      <p:grpSpPr>
        <a:xfrm>
          <a:off x="0" y="0"/>
          <a:ext cx="0" cy="0"/>
          <a:chOff x="0" y="0"/>
          <a:chExt cx="0" cy="0"/>
        </a:xfrm>
      </p:grpSpPr>
      <p:sp>
        <p:nvSpPr>
          <p:cNvPr id="615" name="Google Shape;615;p64"/>
          <p:cNvSpPr txBox="1"/>
          <p:nvPr>
            <p:ph type="title"/>
          </p:nvPr>
        </p:nvSpPr>
        <p:spPr>
          <a:xfrm>
            <a:off x="262250" y="575050"/>
            <a:ext cx="11791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Poppins"/>
              <a:buNone/>
            </a:pPr>
            <a:r>
              <a:rPr lang="es-CO"/>
              <a:t>Resultados: </a:t>
            </a:r>
            <a:r>
              <a:rPr lang="es-CO"/>
              <a:t>Tiempo a la Recaída  y (TR) Supervivencia Global (SG):</a:t>
            </a:r>
            <a:endParaRPr/>
          </a:p>
        </p:txBody>
      </p:sp>
      <p:sp>
        <p:nvSpPr>
          <p:cNvPr id="616" name="Google Shape;616;p64"/>
          <p:cNvSpPr txBox="1"/>
          <p:nvPr/>
        </p:nvSpPr>
        <p:spPr>
          <a:xfrm>
            <a:off x="897400" y="2159700"/>
            <a:ext cx="11468700" cy="4698300"/>
          </a:xfrm>
          <a:prstGeom prst="rect">
            <a:avLst/>
          </a:prstGeom>
          <a:noFill/>
          <a:ln>
            <a:noFill/>
          </a:ln>
        </p:spPr>
        <p:txBody>
          <a:bodyPr anchorCtr="0" anchor="t" bIns="91425" lIns="91425" spcFirstLastPara="1" rIns="91425" wrap="square" tIns="91425">
            <a:noAutofit/>
          </a:bodyPr>
          <a:lstStyle/>
          <a:p>
            <a:pPr indent="-438150" lvl="0" marL="457200" marR="0" rtl="0" algn="l">
              <a:lnSpc>
                <a:spcPct val="100000"/>
              </a:lnSpc>
              <a:spcBef>
                <a:spcPts val="1000"/>
              </a:spcBef>
              <a:spcAft>
                <a:spcPts val="0"/>
              </a:spcAft>
              <a:buSzPts val="3300"/>
              <a:buFont typeface="Poppins"/>
              <a:buChar char="●"/>
            </a:pPr>
            <a:r>
              <a:rPr b="1" lang="es-CO" sz="3300">
                <a:highlight>
                  <a:srgbClr val="FFFFFF"/>
                </a:highlight>
                <a:latin typeface="Poppins"/>
                <a:ea typeface="Poppins"/>
                <a:cs typeface="Poppins"/>
                <a:sym typeface="Poppins"/>
              </a:rPr>
              <a:t>7.62 % (n=60) </a:t>
            </a:r>
            <a:r>
              <a:rPr lang="es-CO" sz="3300">
                <a:highlight>
                  <a:srgbClr val="FFFFFF"/>
                </a:highlight>
                <a:latin typeface="Poppins"/>
                <a:ea typeface="Poppins"/>
                <a:cs typeface="Poppins"/>
                <a:sym typeface="Poppins"/>
              </a:rPr>
              <a:t>presentó</a:t>
            </a:r>
            <a:r>
              <a:rPr lang="es-CO" sz="3300">
                <a:highlight>
                  <a:srgbClr val="FFFFFF"/>
                </a:highlight>
                <a:latin typeface="Poppins"/>
                <a:ea typeface="Poppins"/>
                <a:cs typeface="Poppins"/>
                <a:sym typeface="Poppins"/>
              </a:rPr>
              <a:t> algún tipo de </a:t>
            </a:r>
            <a:r>
              <a:rPr b="1" lang="es-CO" sz="3300">
                <a:highlight>
                  <a:srgbClr val="FFFFFF"/>
                </a:highlight>
                <a:latin typeface="Poppins"/>
                <a:ea typeface="Poppins"/>
                <a:cs typeface="Poppins"/>
                <a:sym typeface="Poppins"/>
              </a:rPr>
              <a:t>recaída. </a:t>
            </a:r>
            <a:endParaRPr b="1" sz="3300">
              <a:highlight>
                <a:srgbClr val="FFFFFF"/>
              </a:highlight>
              <a:latin typeface="Poppins"/>
              <a:ea typeface="Poppins"/>
              <a:cs typeface="Poppins"/>
              <a:sym typeface="Poppins"/>
            </a:endParaRPr>
          </a:p>
          <a:p>
            <a:pPr indent="-438150" lvl="0" marL="457200" marR="0" rtl="0" algn="l">
              <a:lnSpc>
                <a:spcPct val="100000"/>
              </a:lnSpc>
              <a:spcBef>
                <a:spcPts val="0"/>
              </a:spcBef>
              <a:spcAft>
                <a:spcPts val="0"/>
              </a:spcAft>
              <a:buClr>
                <a:srgbClr val="980000"/>
              </a:buClr>
              <a:buSzPts val="3300"/>
              <a:buFont typeface="Poppins"/>
              <a:buChar char="●"/>
            </a:pPr>
            <a:r>
              <a:rPr b="1" lang="es-CO" sz="3300">
                <a:solidFill>
                  <a:srgbClr val="980000"/>
                </a:solidFill>
                <a:highlight>
                  <a:srgbClr val="FFFFFF"/>
                </a:highlight>
                <a:latin typeface="Poppins"/>
                <a:ea typeface="Poppins"/>
                <a:cs typeface="Poppins"/>
                <a:sym typeface="Poppins"/>
              </a:rPr>
              <a:t>8.51% (n=67) fallecieron</a:t>
            </a:r>
            <a:endParaRPr b="1" sz="3300">
              <a:solidFill>
                <a:srgbClr val="980000"/>
              </a:solidFill>
              <a:highlight>
                <a:srgbClr val="FFFFFF"/>
              </a:highlight>
              <a:latin typeface="Poppins"/>
              <a:ea typeface="Poppins"/>
              <a:cs typeface="Poppins"/>
              <a:sym typeface="Poppins"/>
            </a:endParaRPr>
          </a:p>
          <a:p>
            <a:pPr indent="0" lvl="0" marL="914400" marR="0" rtl="0" algn="l">
              <a:lnSpc>
                <a:spcPct val="100000"/>
              </a:lnSpc>
              <a:spcBef>
                <a:spcPts val="1000"/>
              </a:spcBef>
              <a:spcAft>
                <a:spcPts val="0"/>
              </a:spcAft>
              <a:buNone/>
            </a:pPr>
            <a:r>
              <a:rPr b="1" lang="es-CO" sz="3300">
                <a:solidFill>
                  <a:srgbClr val="660000"/>
                </a:solidFill>
                <a:highlight>
                  <a:srgbClr val="FFFFFF"/>
                </a:highlight>
                <a:latin typeface="Poppins"/>
                <a:ea typeface="Poppins"/>
                <a:cs typeface="Poppins"/>
                <a:sym typeface="Poppins"/>
              </a:rPr>
              <a:t>39 (58.2%)</a:t>
            </a:r>
            <a:r>
              <a:rPr lang="es-CO" sz="3300">
                <a:solidFill>
                  <a:srgbClr val="660000"/>
                </a:solidFill>
                <a:highlight>
                  <a:srgbClr val="FFFFFF"/>
                </a:highlight>
                <a:latin typeface="Poppins"/>
                <a:ea typeface="Poppins"/>
                <a:cs typeface="Poppins"/>
                <a:sym typeface="Poppins"/>
              </a:rPr>
              <a:t> </a:t>
            </a:r>
            <a:r>
              <a:rPr lang="es-CO" sz="3300">
                <a:highlight>
                  <a:srgbClr val="FFFFFF"/>
                </a:highlight>
                <a:latin typeface="Poppins"/>
                <a:ea typeface="Poppins"/>
                <a:cs typeface="Poppins"/>
                <a:sym typeface="Poppins"/>
              </a:rPr>
              <a:t>por causa de la enfermedad </a:t>
            </a:r>
            <a:endParaRPr sz="3300">
              <a:highlight>
                <a:srgbClr val="FFFFFF"/>
              </a:highlight>
              <a:latin typeface="Poppins"/>
              <a:ea typeface="Poppins"/>
              <a:cs typeface="Poppins"/>
              <a:sym typeface="Poppins"/>
            </a:endParaRPr>
          </a:p>
          <a:p>
            <a:pPr indent="0" lvl="0" marL="914400" marR="0" rtl="0" algn="l">
              <a:lnSpc>
                <a:spcPct val="100000"/>
              </a:lnSpc>
              <a:spcBef>
                <a:spcPts val="1000"/>
              </a:spcBef>
              <a:spcAft>
                <a:spcPts val="0"/>
              </a:spcAft>
              <a:buNone/>
            </a:pPr>
            <a:r>
              <a:rPr b="1" lang="es-CO" sz="3300">
                <a:solidFill>
                  <a:srgbClr val="351C75"/>
                </a:solidFill>
                <a:highlight>
                  <a:srgbClr val="FFFFFF"/>
                </a:highlight>
                <a:latin typeface="Poppins"/>
                <a:ea typeface="Poppins"/>
                <a:cs typeface="Poppins"/>
                <a:sym typeface="Poppins"/>
              </a:rPr>
              <a:t>28 (41.8%)</a:t>
            </a:r>
            <a:r>
              <a:rPr lang="es-CO" sz="3300">
                <a:highlight>
                  <a:srgbClr val="FFFFFF"/>
                </a:highlight>
                <a:latin typeface="Poppins"/>
                <a:ea typeface="Poppins"/>
                <a:cs typeface="Poppins"/>
                <a:sym typeface="Poppins"/>
              </a:rPr>
              <a:t> por otra causa.</a:t>
            </a:r>
            <a:endParaRPr sz="3300">
              <a:highlight>
                <a:srgbClr val="FFFFFF"/>
              </a:highlight>
              <a:latin typeface="Poppins"/>
              <a:ea typeface="Poppins"/>
              <a:cs typeface="Poppins"/>
              <a:sym typeface="Poppins"/>
            </a:endParaRPr>
          </a:p>
          <a:p>
            <a:pPr indent="-438150" lvl="0" marL="457200" marR="0" rtl="0" algn="l">
              <a:lnSpc>
                <a:spcPct val="100000"/>
              </a:lnSpc>
              <a:spcBef>
                <a:spcPts val="1000"/>
              </a:spcBef>
              <a:spcAft>
                <a:spcPts val="0"/>
              </a:spcAft>
              <a:buSzPts val="3300"/>
              <a:buFont typeface="Poppins"/>
              <a:buChar char="●"/>
            </a:pPr>
            <a:r>
              <a:rPr b="1" lang="es-CO" sz="3300">
                <a:highlight>
                  <a:srgbClr val="FFFFFF"/>
                </a:highlight>
                <a:latin typeface="Poppins"/>
                <a:ea typeface="Poppins"/>
                <a:cs typeface="Poppins"/>
                <a:sym typeface="Poppins"/>
              </a:rPr>
              <a:t>3.60 % (n = 28)</a:t>
            </a:r>
            <a:r>
              <a:rPr lang="es-CO" sz="3300">
                <a:highlight>
                  <a:srgbClr val="FFFFFF"/>
                </a:highlight>
                <a:latin typeface="Poppins"/>
                <a:ea typeface="Poppins"/>
                <a:cs typeface="Poppins"/>
                <a:sym typeface="Poppins"/>
              </a:rPr>
              <a:t> vivas CON enfermedad</a:t>
            </a:r>
            <a:endParaRPr sz="3300">
              <a:highlight>
                <a:srgbClr val="FFFFFF"/>
              </a:highlight>
              <a:latin typeface="Poppins"/>
              <a:ea typeface="Poppins"/>
              <a:cs typeface="Poppins"/>
              <a:sym typeface="Poppins"/>
            </a:endParaRPr>
          </a:p>
          <a:p>
            <a:pPr indent="-438150" lvl="0" marL="457200" rtl="0" algn="l">
              <a:spcBef>
                <a:spcPts val="0"/>
              </a:spcBef>
              <a:spcAft>
                <a:spcPts val="0"/>
              </a:spcAft>
              <a:buSzPts val="3300"/>
              <a:buFont typeface="Poppins"/>
              <a:buChar char="●"/>
            </a:pPr>
            <a:r>
              <a:rPr b="1" lang="es-CO" sz="3300">
                <a:highlight>
                  <a:schemeClr val="lt1"/>
                </a:highlight>
                <a:latin typeface="Poppins"/>
                <a:ea typeface="Poppins"/>
                <a:cs typeface="Poppins"/>
                <a:sym typeface="Poppins"/>
              </a:rPr>
              <a:t>86.5% (n = 681)</a:t>
            </a:r>
            <a:r>
              <a:rPr lang="es-CO" sz="3300">
                <a:highlight>
                  <a:schemeClr val="lt1"/>
                </a:highlight>
                <a:latin typeface="Poppins"/>
                <a:ea typeface="Poppins"/>
                <a:cs typeface="Poppins"/>
                <a:sym typeface="Poppins"/>
              </a:rPr>
              <a:t> vivas SIN enfermedad.</a:t>
            </a:r>
            <a:endParaRPr sz="3300">
              <a:highlight>
                <a:srgbClr val="FFFFFF"/>
              </a:highlight>
              <a:latin typeface="Poppins"/>
              <a:ea typeface="Poppins"/>
              <a:cs typeface="Poppins"/>
              <a:sym typeface="Poppins"/>
            </a:endParaRPr>
          </a:p>
          <a:p>
            <a:pPr indent="-438150" lvl="0" marL="457200" marR="0" rtl="0" algn="l">
              <a:lnSpc>
                <a:spcPct val="100000"/>
              </a:lnSpc>
              <a:spcBef>
                <a:spcPts val="0"/>
              </a:spcBef>
              <a:spcAft>
                <a:spcPts val="0"/>
              </a:spcAft>
              <a:buSzPts val="3300"/>
              <a:buFont typeface="Poppins"/>
              <a:buChar char="●"/>
            </a:pPr>
            <a:r>
              <a:rPr b="1" lang="es-CO" sz="3300">
                <a:highlight>
                  <a:srgbClr val="FFFFFF"/>
                </a:highlight>
                <a:latin typeface="Poppins"/>
                <a:ea typeface="Poppins"/>
                <a:cs typeface="Poppins"/>
                <a:sym typeface="Poppins"/>
              </a:rPr>
              <a:t>1.40% (n = 11)</a:t>
            </a:r>
            <a:r>
              <a:rPr lang="es-CO" sz="3300">
                <a:highlight>
                  <a:srgbClr val="FFFFFF"/>
                </a:highlight>
                <a:latin typeface="Poppins"/>
                <a:ea typeface="Poppins"/>
                <a:cs typeface="Poppins"/>
                <a:sym typeface="Poppins"/>
              </a:rPr>
              <a:t> </a:t>
            </a:r>
            <a:r>
              <a:rPr lang="es-CO" sz="3300">
                <a:highlight>
                  <a:srgbClr val="FFFFFF"/>
                </a:highlight>
                <a:latin typeface="Poppins"/>
                <a:ea typeface="Poppins"/>
                <a:cs typeface="Poppins"/>
                <a:sym typeface="Poppins"/>
              </a:rPr>
              <a:t>pérdidas</a:t>
            </a:r>
            <a:r>
              <a:rPr lang="es-CO" sz="3300">
                <a:highlight>
                  <a:srgbClr val="FFFFFF"/>
                </a:highlight>
                <a:latin typeface="Poppins"/>
                <a:ea typeface="Poppins"/>
                <a:cs typeface="Poppins"/>
                <a:sym typeface="Poppins"/>
              </a:rPr>
              <a:t> de seguimiento</a:t>
            </a:r>
            <a:endParaRPr b="1" sz="3300">
              <a:solidFill>
                <a:srgbClr val="2D85EE"/>
              </a:solidFill>
              <a:highlight>
                <a:srgbClr val="FFFFFF"/>
              </a:highlight>
              <a:latin typeface="Poppins"/>
              <a:ea typeface="Poppins"/>
              <a:cs typeface="Poppins"/>
              <a:sym typeface="Poppins"/>
            </a:endParaRPr>
          </a:p>
          <a:p>
            <a:pPr indent="0" lvl="0" marL="0" marR="0" rtl="0" algn="l">
              <a:lnSpc>
                <a:spcPct val="100000"/>
              </a:lnSpc>
              <a:spcBef>
                <a:spcPts val="1000"/>
              </a:spcBef>
              <a:spcAft>
                <a:spcPts val="0"/>
              </a:spcAft>
              <a:buNone/>
            </a:pPr>
            <a:r>
              <a:t/>
            </a:r>
            <a:endParaRPr b="1" sz="3100">
              <a:solidFill>
                <a:srgbClr val="2D85EE"/>
              </a:solidFill>
              <a:highlight>
                <a:srgbClr val="FFFFFF"/>
              </a:highlight>
              <a:latin typeface="Poppins"/>
              <a:ea typeface="Poppins"/>
              <a:cs typeface="Poppins"/>
              <a:sym typeface="Poppi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0" name="Shape 620"/>
        <p:cNvGrpSpPr/>
        <p:nvPr/>
      </p:nvGrpSpPr>
      <p:grpSpPr>
        <a:xfrm>
          <a:off x="0" y="0"/>
          <a:ext cx="0" cy="0"/>
          <a:chOff x="0" y="0"/>
          <a:chExt cx="0" cy="0"/>
        </a:xfrm>
      </p:grpSpPr>
      <p:sp>
        <p:nvSpPr>
          <p:cNvPr id="621" name="Google Shape;621;p65"/>
          <p:cNvSpPr txBox="1"/>
          <p:nvPr>
            <p:ph type="title"/>
          </p:nvPr>
        </p:nvSpPr>
        <p:spPr>
          <a:xfrm>
            <a:off x="262250" y="575050"/>
            <a:ext cx="11785500" cy="6492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4320"/>
              <a:buFont typeface="Poppins"/>
              <a:buNone/>
            </a:pPr>
            <a:r>
              <a:rPr lang="es-CO" sz="4120"/>
              <a:t>Resultados: Tiempo a la Recaída</a:t>
            </a:r>
            <a:r>
              <a:rPr lang="es-CO" sz="4120"/>
              <a:t> (TR)</a:t>
            </a:r>
            <a:endParaRPr sz="4120"/>
          </a:p>
        </p:txBody>
      </p:sp>
      <p:sp>
        <p:nvSpPr>
          <p:cNvPr id="622" name="Google Shape;622;p65"/>
          <p:cNvSpPr txBox="1"/>
          <p:nvPr/>
        </p:nvSpPr>
        <p:spPr>
          <a:xfrm>
            <a:off x="0" y="2121600"/>
            <a:ext cx="11785500" cy="5199300"/>
          </a:xfrm>
          <a:prstGeom prst="rect">
            <a:avLst/>
          </a:prstGeom>
          <a:noFill/>
          <a:ln>
            <a:noFill/>
          </a:ln>
        </p:spPr>
        <p:txBody>
          <a:bodyPr anchorCtr="0" anchor="t" bIns="91425" lIns="91425" spcFirstLastPara="1" rIns="91425" wrap="square" tIns="91425">
            <a:noAutofit/>
          </a:bodyPr>
          <a:lstStyle/>
          <a:p>
            <a:pPr indent="-393700" lvl="0" marL="457200" marR="0" rtl="0" algn="l">
              <a:lnSpc>
                <a:spcPct val="100000"/>
              </a:lnSpc>
              <a:spcBef>
                <a:spcPts val="1000"/>
              </a:spcBef>
              <a:spcAft>
                <a:spcPts val="0"/>
              </a:spcAft>
              <a:buSzPts val="2600"/>
              <a:buFont typeface="Poppins"/>
              <a:buChar char="●"/>
            </a:pPr>
            <a:r>
              <a:rPr i="1" lang="es-CO" sz="2600">
                <a:highlight>
                  <a:srgbClr val="FFFFFF"/>
                </a:highlight>
                <a:latin typeface="Poppins"/>
                <a:ea typeface="Poppins"/>
                <a:cs typeface="Poppins"/>
                <a:sym typeface="Poppins"/>
              </a:rPr>
              <a:t>No se encontraron diferencias significativas de las conductas para el manejo del ganglio centinela en TR y en SG (</a:t>
            </a:r>
            <a:r>
              <a:rPr i="1" lang="es-CO" sz="2600">
                <a:highlight>
                  <a:schemeClr val="lt1"/>
                </a:highlight>
                <a:latin typeface="Poppins"/>
                <a:ea typeface="Poppins"/>
                <a:cs typeface="Poppins"/>
                <a:sym typeface="Poppins"/>
              </a:rPr>
              <a:t>Upfront SLNB y SLNB post-NACT) en el análisis de Kaplan-Meier por subgrupos. </a:t>
            </a:r>
            <a:endParaRPr i="1" sz="2600">
              <a:highlight>
                <a:schemeClr val="lt1"/>
              </a:highlight>
              <a:latin typeface="Poppins"/>
              <a:ea typeface="Poppins"/>
              <a:cs typeface="Poppins"/>
              <a:sym typeface="Poppins"/>
            </a:endParaRPr>
          </a:p>
          <a:p>
            <a:pPr indent="0" lvl="0" marL="457200" marR="0" rtl="0" algn="l">
              <a:lnSpc>
                <a:spcPct val="100000"/>
              </a:lnSpc>
              <a:spcBef>
                <a:spcPts val="1000"/>
              </a:spcBef>
              <a:spcAft>
                <a:spcPts val="0"/>
              </a:spcAft>
              <a:buNone/>
            </a:pPr>
            <a:r>
              <a:t/>
            </a:r>
            <a:endParaRPr i="1" sz="2600">
              <a:highlight>
                <a:schemeClr val="lt1"/>
              </a:highlight>
              <a:latin typeface="Poppins"/>
              <a:ea typeface="Poppins"/>
              <a:cs typeface="Poppins"/>
              <a:sym typeface="Poppins"/>
            </a:endParaRPr>
          </a:p>
          <a:p>
            <a:pPr indent="0" lvl="0" marL="457200" marR="0" rtl="0" algn="l">
              <a:lnSpc>
                <a:spcPct val="100000"/>
              </a:lnSpc>
              <a:spcBef>
                <a:spcPts val="1000"/>
              </a:spcBef>
              <a:spcAft>
                <a:spcPts val="0"/>
              </a:spcAft>
              <a:buNone/>
            </a:pPr>
            <a:r>
              <a:rPr b="1" lang="es-CO" sz="2600" u="sng">
                <a:highlight>
                  <a:srgbClr val="FFFFFF"/>
                </a:highlight>
                <a:latin typeface="Poppins"/>
                <a:ea typeface="Poppins"/>
                <a:cs typeface="Poppins"/>
                <a:sym typeface="Poppins"/>
              </a:rPr>
              <a:t>P</a:t>
            </a:r>
            <a:r>
              <a:rPr b="1" lang="es-CO" sz="2600" u="sng">
                <a:highlight>
                  <a:srgbClr val="FFFFFF"/>
                </a:highlight>
                <a:latin typeface="Poppins"/>
                <a:ea typeface="Poppins"/>
                <a:cs typeface="Poppins"/>
                <a:sym typeface="Poppins"/>
              </a:rPr>
              <a:t>robabilidad de estar libre de recurrencia: </a:t>
            </a:r>
            <a:endParaRPr b="1" sz="2600" u="sng">
              <a:highlight>
                <a:srgbClr val="FFFFFF"/>
              </a:highlight>
              <a:latin typeface="Poppins"/>
              <a:ea typeface="Poppins"/>
              <a:cs typeface="Poppins"/>
              <a:sym typeface="Poppins"/>
            </a:endParaRPr>
          </a:p>
          <a:p>
            <a:pPr indent="-393700" lvl="0" marL="457200" marR="0" rtl="0" algn="l">
              <a:lnSpc>
                <a:spcPct val="100000"/>
              </a:lnSpc>
              <a:spcBef>
                <a:spcPts val="1000"/>
              </a:spcBef>
              <a:spcAft>
                <a:spcPts val="0"/>
              </a:spcAft>
              <a:buSzPts val="2600"/>
              <a:buFont typeface="Poppins"/>
              <a:buChar char="●"/>
            </a:pPr>
            <a:r>
              <a:rPr b="1" lang="es-CO" sz="2600">
                <a:highlight>
                  <a:srgbClr val="FFFFFF"/>
                </a:highlight>
                <a:latin typeface="Poppins"/>
                <a:ea typeface="Poppins"/>
                <a:cs typeface="Poppins"/>
                <a:sym typeface="Poppins"/>
              </a:rPr>
              <a:t>Upfront SLNB  (SLN negativo):</a:t>
            </a:r>
            <a:r>
              <a:rPr lang="es-CO" sz="2600">
                <a:highlight>
                  <a:srgbClr val="FFFFFF"/>
                </a:highlight>
                <a:latin typeface="Poppins"/>
                <a:ea typeface="Poppins"/>
                <a:cs typeface="Poppins"/>
                <a:sym typeface="Poppins"/>
              </a:rPr>
              <a:t>  </a:t>
            </a:r>
            <a:r>
              <a:rPr b="1" lang="es-CO" sz="2600">
                <a:solidFill>
                  <a:schemeClr val="dk2"/>
                </a:solidFill>
                <a:highlight>
                  <a:srgbClr val="FFFFFF"/>
                </a:highlight>
                <a:latin typeface="Poppins"/>
                <a:ea typeface="Poppins"/>
                <a:cs typeface="Poppins"/>
                <a:sym typeface="Poppins"/>
              </a:rPr>
              <a:t>93.0%</a:t>
            </a:r>
            <a:r>
              <a:rPr lang="es-CO" sz="2600">
                <a:highlight>
                  <a:srgbClr val="FFFFFF"/>
                </a:highlight>
                <a:latin typeface="Poppins"/>
                <a:ea typeface="Poppins"/>
                <a:cs typeface="Poppins"/>
                <a:sym typeface="Poppins"/>
              </a:rPr>
              <a:t> (95% CI: [90.0, 96.1])</a:t>
            </a:r>
            <a:endParaRPr sz="2600">
              <a:highlight>
                <a:srgbClr val="FFFFFF"/>
              </a:highlight>
              <a:latin typeface="Poppins"/>
              <a:ea typeface="Poppins"/>
              <a:cs typeface="Poppins"/>
              <a:sym typeface="Poppins"/>
            </a:endParaRPr>
          </a:p>
          <a:p>
            <a:pPr indent="-393700" lvl="0" marL="457200" marR="0" rtl="0" algn="l">
              <a:lnSpc>
                <a:spcPct val="100000"/>
              </a:lnSpc>
              <a:spcBef>
                <a:spcPts val="0"/>
              </a:spcBef>
              <a:spcAft>
                <a:spcPts val="0"/>
              </a:spcAft>
              <a:buSzPts val="2600"/>
              <a:buFont typeface="Poppins"/>
              <a:buChar char="●"/>
            </a:pPr>
            <a:r>
              <a:rPr b="1" lang="es-CO" sz="2600">
                <a:highlight>
                  <a:srgbClr val="FFFFFF"/>
                </a:highlight>
                <a:latin typeface="Poppins"/>
                <a:ea typeface="Poppins"/>
                <a:cs typeface="Poppins"/>
                <a:sym typeface="Poppins"/>
              </a:rPr>
              <a:t>Upfront SLNB + Omission sin ALND (SLN positivo):</a:t>
            </a:r>
            <a:r>
              <a:rPr lang="es-CO" sz="2600">
                <a:highlight>
                  <a:srgbClr val="FFFFFF"/>
                </a:highlight>
                <a:latin typeface="Poppins"/>
                <a:ea typeface="Poppins"/>
                <a:cs typeface="Poppins"/>
                <a:sym typeface="Poppins"/>
              </a:rPr>
              <a:t> </a:t>
            </a:r>
            <a:r>
              <a:rPr b="1" lang="es-CO" sz="2600">
                <a:solidFill>
                  <a:schemeClr val="dk2"/>
                </a:solidFill>
                <a:highlight>
                  <a:srgbClr val="FFFFFF"/>
                </a:highlight>
                <a:latin typeface="Poppins"/>
                <a:ea typeface="Poppins"/>
                <a:cs typeface="Poppins"/>
                <a:sym typeface="Poppins"/>
              </a:rPr>
              <a:t>90 % </a:t>
            </a:r>
            <a:r>
              <a:rPr lang="es-CO" sz="2600">
                <a:highlight>
                  <a:srgbClr val="FFFFFF"/>
                </a:highlight>
                <a:latin typeface="Poppins"/>
                <a:ea typeface="Poppins"/>
                <a:cs typeface="Poppins"/>
                <a:sym typeface="Poppins"/>
              </a:rPr>
              <a:t>(95% CI: [83.4, 97.2]) </a:t>
            </a:r>
            <a:endParaRPr sz="2600">
              <a:highlight>
                <a:srgbClr val="FFFFFF"/>
              </a:highlight>
              <a:latin typeface="Poppins"/>
              <a:ea typeface="Poppins"/>
              <a:cs typeface="Poppins"/>
              <a:sym typeface="Poppins"/>
            </a:endParaRPr>
          </a:p>
          <a:p>
            <a:pPr indent="-393700" lvl="0" marL="457200" marR="0" rtl="0" algn="l">
              <a:lnSpc>
                <a:spcPct val="100000"/>
              </a:lnSpc>
              <a:spcBef>
                <a:spcPts val="0"/>
              </a:spcBef>
              <a:spcAft>
                <a:spcPts val="0"/>
              </a:spcAft>
              <a:buSzPts val="2600"/>
              <a:buFont typeface="Poppins"/>
              <a:buChar char="●"/>
            </a:pPr>
            <a:r>
              <a:rPr b="1" lang="es-CO" sz="2600">
                <a:highlight>
                  <a:srgbClr val="FFFFFF"/>
                </a:highlight>
                <a:latin typeface="Poppins"/>
                <a:ea typeface="Poppins"/>
                <a:cs typeface="Poppins"/>
                <a:sym typeface="Poppins"/>
              </a:rPr>
              <a:t>Upfront SLNB + ALND (SLN positivo) </a:t>
            </a:r>
            <a:r>
              <a:rPr lang="es-CO" sz="2600">
                <a:highlight>
                  <a:srgbClr val="FFFFFF"/>
                </a:highlight>
                <a:latin typeface="Poppins"/>
                <a:ea typeface="Poppins"/>
                <a:cs typeface="Poppins"/>
                <a:sym typeface="Poppins"/>
              </a:rPr>
              <a:t> </a:t>
            </a:r>
            <a:r>
              <a:rPr b="1" lang="es-CO" sz="2600">
                <a:solidFill>
                  <a:schemeClr val="dk2"/>
                </a:solidFill>
                <a:highlight>
                  <a:srgbClr val="FFFFFF"/>
                </a:highlight>
                <a:latin typeface="Poppins"/>
                <a:ea typeface="Poppins"/>
                <a:cs typeface="Poppins"/>
                <a:sym typeface="Poppins"/>
              </a:rPr>
              <a:t>92.8%</a:t>
            </a:r>
            <a:r>
              <a:rPr lang="es-CO" sz="2600">
                <a:highlight>
                  <a:srgbClr val="FFFFFF"/>
                </a:highlight>
                <a:latin typeface="Poppins"/>
                <a:ea typeface="Poppins"/>
                <a:cs typeface="Poppins"/>
                <a:sym typeface="Poppins"/>
              </a:rPr>
              <a:t> (95% CI: [87.0, 99.1]) </a:t>
            </a:r>
            <a:endParaRPr sz="2600">
              <a:highlight>
                <a:srgbClr val="FFFFFF"/>
              </a:highlight>
              <a:latin typeface="Poppins"/>
              <a:ea typeface="Poppins"/>
              <a:cs typeface="Poppins"/>
              <a:sym typeface="Poppins"/>
            </a:endParaRPr>
          </a:p>
          <a:p>
            <a:pPr indent="0" lvl="0" marL="0" marR="0" rtl="0" algn="l">
              <a:lnSpc>
                <a:spcPct val="100000"/>
              </a:lnSpc>
              <a:spcBef>
                <a:spcPts val="1000"/>
              </a:spcBef>
              <a:spcAft>
                <a:spcPts val="0"/>
              </a:spcAft>
              <a:buNone/>
            </a:pPr>
            <a:r>
              <a:t/>
            </a:r>
            <a:endParaRPr b="1" sz="1300">
              <a:solidFill>
                <a:srgbClr val="2D85EE"/>
              </a:solidFill>
              <a:highlight>
                <a:srgbClr val="FFFFFF"/>
              </a:highlight>
              <a:latin typeface="Poppins"/>
              <a:ea typeface="Poppins"/>
              <a:cs typeface="Poppins"/>
              <a:sym typeface="Poppi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7" name="Shape 627"/>
        <p:cNvGrpSpPr/>
        <p:nvPr/>
      </p:nvGrpSpPr>
      <p:grpSpPr>
        <a:xfrm>
          <a:off x="0" y="0"/>
          <a:ext cx="0" cy="0"/>
          <a:chOff x="0" y="0"/>
          <a:chExt cx="0" cy="0"/>
        </a:xfrm>
      </p:grpSpPr>
      <p:pic>
        <p:nvPicPr>
          <p:cNvPr descr="Tabla&#10;&#10;Descripción generada automáticamente con confianza media" id="628" name="Google Shape;628;p66"/>
          <p:cNvPicPr preferRelativeResize="0"/>
          <p:nvPr/>
        </p:nvPicPr>
        <p:blipFill rotWithShape="1">
          <a:blip r:embed="rId3">
            <a:alphaModFix/>
          </a:blip>
          <a:srcRect b="0" l="0" r="0" t="0"/>
          <a:stretch/>
        </p:blipFill>
        <p:spPr>
          <a:xfrm>
            <a:off x="1153675" y="820725"/>
            <a:ext cx="8883749" cy="6037275"/>
          </a:xfrm>
          <a:prstGeom prst="rect">
            <a:avLst/>
          </a:prstGeom>
          <a:noFill/>
          <a:ln>
            <a:noFill/>
          </a:ln>
        </p:spPr>
      </p:pic>
      <p:sp>
        <p:nvSpPr>
          <p:cNvPr id="629" name="Google Shape;629;p66"/>
          <p:cNvSpPr txBox="1"/>
          <p:nvPr/>
        </p:nvSpPr>
        <p:spPr>
          <a:xfrm>
            <a:off x="-51300" y="0"/>
            <a:ext cx="12294600" cy="831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700"/>
              <a:buFont typeface="Arial"/>
              <a:buNone/>
            </a:pPr>
            <a:r>
              <a:rPr lang="es-CO" sz="2100">
                <a:solidFill>
                  <a:schemeClr val="accent5"/>
                </a:solidFill>
                <a:latin typeface="Poppins"/>
                <a:ea typeface="Poppins"/>
                <a:cs typeface="Poppins"/>
                <a:sym typeface="Poppins"/>
              </a:rPr>
              <a:t>F</a:t>
            </a:r>
            <a:r>
              <a:rPr b="0" i="0" lang="es-CO" sz="2100" u="none" cap="none" strike="noStrike">
                <a:solidFill>
                  <a:schemeClr val="accent5"/>
                </a:solidFill>
                <a:latin typeface="Poppins"/>
                <a:ea typeface="Poppins"/>
                <a:cs typeface="Poppins"/>
                <a:sym typeface="Poppins"/>
              </a:rPr>
              <a:t>actores pronósticos significativos para </a:t>
            </a:r>
            <a:r>
              <a:rPr b="1" i="0" lang="es-CO" sz="2100" u="none" cap="none" strike="noStrike">
                <a:solidFill>
                  <a:schemeClr val="accent5"/>
                </a:solidFill>
                <a:latin typeface="Poppins"/>
                <a:ea typeface="Poppins"/>
                <a:cs typeface="Poppins"/>
                <a:sym typeface="Poppins"/>
              </a:rPr>
              <a:t>Tiempo hasta la recurrencia (TR)</a:t>
            </a:r>
            <a:r>
              <a:rPr b="1" lang="es-CO" sz="2100">
                <a:solidFill>
                  <a:schemeClr val="accent5"/>
                </a:solidFill>
                <a:latin typeface="Poppins"/>
                <a:ea typeface="Poppins"/>
                <a:cs typeface="Poppins"/>
                <a:sym typeface="Poppins"/>
              </a:rPr>
              <a:t>: </a:t>
            </a:r>
            <a:endParaRPr b="1" sz="2100">
              <a:solidFill>
                <a:schemeClr val="accent5"/>
              </a:solidFill>
              <a:latin typeface="Poppins"/>
              <a:ea typeface="Poppins"/>
              <a:cs typeface="Poppins"/>
              <a:sym typeface="Poppins"/>
            </a:endParaRPr>
          </a:p>
          <a:p>
            <a:pPr indent="0" lvl="0" marL="0" marR="0" rtl="0" algn="ctr">
              <a:lnSpc>
                <a:spcPct val="100000"/>
              </a:lnSpc>
              <a:spcBef>
                <a:spcPts val="0"/>
              </a:spcBef>
              <a:spcAft>
                <a:spcPts val="0"/>
              </a:spcAft>
              <a:buClr>
                <a:srgbClr val="000000"/>
              </a:buClr>
              <a:buSzPts val="1700"/>
              <a:buFont typeface="Arial"/>
              <a:buNone/>
            </a:pPr>
            <a:r>
              <a:rPr b="1" lang="es-CO" sz="2100">
                <a:solidFill>
                  <a:schemeClr val="accent5"/>
                </a:solidFill>
                <a:latin typeface="Poppins"/>
                <a:ea typeface="Poppins"/>
                <a:cs typeface="Poppins"/>
                <a:sym typeface="Poppins"/>
              </a:rPr>
              <a:t>regresión múltiple de Cox</a:t>
            </a:r>
            <a:endParaRPr b="0" i="0" sz="2400" u="none" cap="none" strike="noStrike">
              <a:solidFill>
                <a:schemeClr val="accent5"/>
              </a:solidFill>
              <a:latin typeface="Arial"/>
              <a:ea typeface="Arial"/>
              <a:cs typeface="Arial"/>
              <a:sym typeface="Arial"/>
            </a:endParaRPr>
          </a:p>
        </p:txBody>
      </p:sp>
      <p:sp>
        <p:nvSpPr>
          <p:cNvPr id="630" name="Google Shape;630;p66"/>
          <p:cNvSpPr/>
          <p:nvPr/>
        </p:nvSpPr>
        <p:spPr>
          <a:xfrm>
            <a:off x="1370050" y="2957525"/>
            <a:ext cx="8609700" cy="2592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631" name="Google Shape;631;p66"/>
          <p:cNvSpPr/>
          <p:nvPr/>
        </p:nvSpPr>
        <p:spPr>
          <a:xfrm>
            <a:off x="1290700" y="5038125"/>
            <a:ext cx="8609700" cy="1845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632" name="Google Shape;632;p66"/>
          <p:cNvSpPr/>
          <p:nvPr/>
        </p:nvSpPr>
        <p:spPr>
          <a:xfrm>
            <a:off x="1290700" y="4509625"/>
            <a:ext cx="8609700" cy="2592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31"/>
          <p:cNvSpPr txBox="1"/>
          <p:nvPr>
            <p:ph type="title"/>
          </p:nvPr>
        </p:nvSpPr>
        <p:spPr>
          <a:xfrm>
            <a:off x="743172" y="549050"/>
            <a:ext cx="11257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Poppins"/>
              <a:buNone/>
            </a:pPr>
            <a:r>
              <a:rPr lang="es-CO"/>
              <a:t>Introducción</a:t>
            </a:r>
            <a:endParaRPr/>
          </a:p>
        </p:txBody>
      </p:sp>
      <p:sp>
        <p:nvSpPr>
          <p:cNvPr id="153" name="Google Shape;153;p31"/>
          <p:cNvSpPr txBox="1"/>
          <p:nvPr>
            <p:ph idx="1" type="body"/>
          </p:nvPr>
        </p:nvSpPr>
        <p:spPr>
          <a:xfrm>
            <a:off x="60764" y="2005387"/>
            <a:ext cx="11940207" cy="3122667"/>
          </a:xfrm>
          <a:prstGeom prst="rect">
            <a:avLst/>
          </a:prstGeom>
          <a:solidFill>
            <a:srgbClr val="FCE6B5"/>
          </a:solidFill>
          <a:ln cap="flat" cmpd="sng" w="28575">
            <a:solidFill>
              <a:srgbClr val="000000"/>
            </a:solidFill>
            <a:prstDash val="dash"/>
            <a:round/>
            <a:headEnd len="sm" w="sm" type="none"/>
            <a:tailEnd len="sm" w="sm" type="none"/>
          </a:ln>
        </p:spPr>
        <p:txBody>
          <a:bodyPr anchorCtr="0" anchor="t" bIns="45700" lIns="91425" spcFirstLastPara="1" rIns="91425" wrap="square" tIns="45700">
            <a:noAutofit/>
          </a:bodyPr>
          <a:lstStyle/>
          <a:p>
            <a:pPr indent="-228600" lvl="0" marL="457200" rtl="0" algn="ctr">
              <a:lnSpc>
                <a:spcPct val="90000"/>
              </a:lnSpc>
              <a:spcBef>
                <a:spcPts val="1000"/>
              </a:spcBef>
              <a:spcAft>
                <a:spcPts val="0"/>
              </a:spcAft>
              <a:buSzPts val="2000"/>
              <a:buNone/>
            </a:pPr>
            <a:r>
              <a:rPr b="0" lang="es-CO" sz="2800"/>
              <a:t>    El desescalamiento quirúrgico axilar mediante biopsia de ganglio centinela (</a:t>
            </a:r>
            <a:r>
              <a:rPr lang="es-CO" sz="2800"/>
              <a:t>SLNB</a:t>
            </a:r>
            <a:r>
              <a:rPr b="0" lang="es-CO" sz="2800"/>
              <a:t>), en cáncer de mama ha demostrado reducir la morbilidad de las pacientes con cáncer de mama sin comprometer los resultados oncológicos.</a:t>
            </a:r>
            <a:endParaRPr/>
          </a:p>
          <a:p>
            <a:pPr indent="-228600" lvl="0" marL="457200" rtl="0" algn="ctr">
              <a:lnSpc>
                <a:spcPct val="90000"/>
              </a:lnSpc>
              <a:spcBef>
                <a:spcPts val="1000"/>
              </a:spcBef>
              <a:spcAft>
                <a:spcPts val="0"/>
              </a:spcAft>
              <a:buSzPts val="2000"/>
              <a:buNone/>
            </a:pPr>
            <a:r>
              <a:rPr b="0" lang="es-CO" sz="2800"/>
              <a:t>Sin embargo, existen muy pocas publicaciones sobre su aplicabilidad en </a:t>
            </a:r>
            <a:r>
              <a:rPr lang="es-CO" sz="2800"/>
              <a:t>escenarios clínicos reales, </a:t>
            </a:r>
            <a:r>
              <a:rPr b="0" lang="es-CO" sz="2800"/>
              <a:t>especialmente en países </a:t>
            </a:r>
            <a:r>
              <a:rPr lang="es-CO" sz="2800"/>
              <a:t>de medianos recursos.  </a:t>
            </a:r>
            <a:endParaRPr sz="2800"/>
          </a:p>
        </p:txBody>
      </p:sp>
      <p:sp>
        <p:nvSpPr>
          <p:cNvPr id="154" name="Google Shape;154;p31"/>
          <p:cNvSpPr txBox="1"/>
          <p:nvPr/>
        </p:nvSpPr>
        <p:spPr>
          <a:xfrm>
            <a:off x="60765" y="5498758"/>
            <a:ext cx="12070470" cy="1169551"/>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1400"/>
              <a:buFont typeface="Arial"/>
              <a:buNone/>
            </a:pPr>
            <a:r>
              <a:rPr b="1" i="0" lang="es-CO" sz="1400" u="none" cap="none" strike="noStrike">
                <a:solidFill>
                  <a:srgbClr val="000000"/>
                </a:solidFill>
                <a:latin typeface="Arial"/>
                <a:ea typeface="Arial"/>
                <a:cs typeface="Arial"/>
                <a:sym typeface="Arial"/>
              </a:rPr>
              <a:t>Palabras Clave: </a:t>
            </a:r>
            <a:r>
              <a:rPr b="0" i="1" lang="es-CO" sz="1400" u="none" cap="none" strike="noStrike">
                <a:solidFill>
                  <a:srgbClr val="000000"/>
                </a:solidFill>
                <a:latin typeface="Arial"/>
                <a:ea typeface="Arial"/>
                <a:cs typeface="Arial"/>
                <a:sym typeface="Arial"/>
              </a:rPr>
              <a:t>"Neoplasias de la Mama"; "Axila"; "Biopsia del Ganglio Linfático Centinela"; "Exéresis de Ganglios Linfáticos"; "Terapia Neoadyuvante"; "Metástasis Linfática"; "Supervivencia Global"; "Supervivencia Libre de Enfermedad". </a:t>
            </a:r>
            <a:endParaRPr/>
          </a:p>
          <a:p>
            <a:pPr indent="0" lvl="0" marL="0" marR="0" rtl="0" algn="just">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400"/>
              <a:buFont typeface="Arial"/>
              <a:buNone/>
            </a:pPr>
            <a:r>
              <a:rPr b="1" i="0" lang="es-CO" sz="1400" u="none" cap="none" strike="noStrike">
                <a:solidFill>
                  <a:srgbClr val="000000"/>
                </a:solidFill>
                <a:latin typeface="Arial"/>
                <a:ea typeface="Arial"/>
                <a:cs typeface="Arial"/>
                <a:sym typeface="Arial"/>
              </a:rPr>
              <a:t>Keywords: </a:t>
            </a:r>
            <a:r>
              <a:rPr b="0" i="1" lang="es-CO" sz="1400" u="none" cap="none" strike="noStrike">
                <a:solidFill>
                  <a:srgbClr val="000000"/>
                </a:solidFill>
                <a:latin typeface="Arial"/>
                <a:ea typeface="Arial"/>
                <a:cs typeface="Arial"/>
                <a:sym typeface="Arial"/>
              </a:rPr>
              <a:t>“Breast Neoplasms”; "Axilla"; “Sentinel Lymph Node Biopsy”; “Lymph Node Excision”; “Neoadjuvant Therapy”; "Lymphatic Metastasis"; "Overall Survival"; "Disease-Free Survival".</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7" name="Shape 637"/>
        <p:cNvGrpSpPr/>
        <p:nvPr/>
      </p:nvGrpSpPr>
      <p:grpSpPr>
        <a:xfrm>
          <a:off x="0" y="0"/>
          <a:ext cx="0" cy="0"/>
          <a:chOff x="0" y="0"/>
          <a:chExt cx="0" cy="0"/>
        </a:xfrm>
      </p:grpSpPr>
      <p:sp>
        <p:nvSpPr>
          <p:cNvPr id="638" name="Google Shape;638;p67"/>
          <p:cNvSpPr txBox="1"/>
          <p:nvPr>
            <p:ph type="title"/>
          </p:nvPr>
        </p:nvSpPr>
        <p:spPr>
          <a:xfrm>
            <a:off x="5365957" y="2284232"/>
            <a:ext cx="5807100" cy="865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4000"/>
              <a:buNone/>
            </a:pPr>
            <a:r>
              <a:t/>
            </a:r>
            <a:endParaRPr/>
          </a:p>
        </p:txBody>
      </p:sp>
      <p:sp>
        <p:nvSpPr>
          <p:cNvPr id="639" name="Google Shape;639;p67"/>
          <p:cNvSpPr txBox="1"/>
          <p:nvPr>
            <p:ph idx="1" type="body"/>
          </p:nvPr>
        </p:nvSpPr>
        <p:spPr>
          <a:xfrm>
            <a:off x="5365954" y="3418722"/>
            <a:ext cx="5924100" cy="128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800"/>
              <a:buNone/>
            </a:pPr>
            <a:r>
              <a:t/>
            </a:r>
            <a:endParaRPr/>
          </a:p>
        </p:txBody>
      </p:sp>
      <p:pic>
        <p:nvPicPr>
          <p:cNvPr descr="Imagen que contiene Diagrama&#10;&#10;Descripción generada automáticamente" id="640" name="Google Shape;640;p67"/>
          <p:cNvPicPr preferRelativeResize="0"/>
          <p:nvPr/>
        </p:nvPicPr>
        <p:blipFill rotWithShape="1">
          <a:blip r:embed="rId3">
            <a:alphaModFix/>
          </a:blip>
          <a:srcRect b="0" l="0" r="0" t="0"/>
          <a:stretch/>
        </p:blipFill>
        <p:spPr>
          <a:xfrm>
            <a:off x="703088" y="970625"/>
            <a:ext cx="10785823" cy="5240874"/>
          </a:xfrm>
          <a:prstGeom prst="rect">
            <a:avLst/>
          </a:prstGeom>
          <a:noFill/>
          <a:ln>
            <a:noFill/>
          </a:ln>
        </p:spPr>
      </p:pic>
      <p:sp>
        <p:nvSpPr>
          <p:cNvPr id="641" name="Google Shape;641;p67"/>
          <p:cNvSpPr txBox="1"/>
          <p:nvPr/>
        </p:nvSpPr>
        <p:spPr>
          <a:xfrm>
            <a:off x="62100" y="6119100"/>
            <a:ext cx="120678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CO" sz="1800">
                <a:latin typeface="Poppins"/>
                <a:ea typeface="Poppins"/>
                <a:cs typeface="Poppins"/>
                <a:sym typeface="Poppins"/>
              </a:rPr>
              <a:t>A 60 meses, la </a:t>
            </a:r>
            <a:r>
              <a:rPr b="1" lang="es-CO" sz="1800">
                <a:latin typeface="Poppins"/>
                <a:ea typeface="Poppins"/>
                <a:cs typeface="Poppins"/>
                <a:sym typeface="Poppins"/>
              </a:rPr>
              <a:t>supervivencia global (SG)</a:t>
            </a:r>
            <a:r>
              <a:rPr lang="es-CO" sz="1800">
                <a:latin typeface="Poppins"/>
                <a:ea typeface="Poppins"/>
                <a:cs typeface="Poppins"/>
                <a:sym typeface="Poppins"/>
              </a:rPr>
              <a:t> fue del </a:t>
            </a:r>
            <a:r>
              <a:rPr b="1" lang="es-CO" sz="1800">
                <a:solidFill>
                  <a:srgbClr val="07A398"/>
                </a:solidFill>
                <a:latin typeface="Poppins"/>
                <a:ea typeface="Poppins"/>
                <a:cs typeface="Poppins"/>
                <a:sym typeface="Poppins"/>
              </a:rPr>
              <a:t>96.1% </a:t>
            </a:r>
            <a:r>
              <a:rPr lang="es-CO" sz="1800">
                <a:latin typeface="Poppins"/>
                <a:ea typeface="Poppins"/>
                <a:cs typeface="Poppins"/>
                <a:sym typeface="Poppins"/>
              </a:rPr>
              <a:t>(95% CI: [94.5, 97.7]).</a:t>
            </a:r>
            <a:endParaRPr i="1" sz="1800">
              <a:latin typeface="Poppins"/>
              <a:ea typeface="Poppins"/>
              <a:cs typeface="Poppins"/>
              <a:sym typeface="Poppins"/>
            </a:endParaRPr>
          </a:p>
          <a:p>
            <a:pPr indent="0" lvl="0" marL="0" rtl="0" algn="ctr">
              <a:spcBef>
                <a:spcPts val="0"/>
              </a:spcBef>
              <a:spcAft>
                <a:spcPts val="0"/>
              </a:spcAft>
              <a:buNone/>
            </a:pPr>
            <a:r>
              <a:rPr i="1" lang="es-CO" sz="1800">
                <a:latin typeface="Poppins"/>
                <a:ea typeface="Poppins"/>
                <a:cs typeface="Poppins"/>
                <a:sym typeface="Poppins"/>
              </a:rPr>
              <a:t>La mediana de SG para toda la cohorte no fue estimable en ambos desenlaces oncológicos.</a:t>
            </a:r>
            <a:endParaRPr i="1" sz="1800">
              <a:latin typeface="Poppins"/>
              <a:ea typeface="Poppins"/>
              <a:cs typeface="Poppins"/>
              <a:sym typeface="Poppins"/>
            </a:endParaRPr>
          </a:p>
        </p:txBody>
      </p:sp>
      <p:sp>
        <p:nvSpPr>
          <p:cNvPr id="642" name="Google Shape;642;p67"/>
          <p:cNvSpPr txBox="1"/>
          <p:nvPr/>
        </p:nvSpPr>
        <p:spPr>
          <a:xfrm>
            <a:off x="72000" y="82450"/>
            <a:ext cx="12048000" cy="1016700"/>
          </a:xfrm>
          <a:prstGeom prst="rect">
            <a:avLst/>
          </a:prstGeom>
          <a:noFill/>
          <a:ln>
            <a:noFill/>
          </a:ln>
        </p:spPr>
        <p:txBody>
          <a:bodyPr anchorCtr="0" anchor="t" bIns="91425" lIns="91425" spcFirstLastPara="1" rIns="91425" wrap="square" tIns="91425">
            <a:spAutoFit/>
          </a:bodyPr>
          <a:lstStyle/>
          <a:p>
            <a:pPr indent="0" lvl="0" marL="0" marR="0" rtl="0" algn="ctr">
              <a:lnSpc>
                <a:spcPct val="107916"/>
              </a:lnSpc>
              <a:spcBef>
                <a:spcPts val="0"/>
              </a:spcBef>
              <a:spcAft>
                <a:spcPts val="800"/>
              </a:spcAft>
              <a:buClr>
                <a:srgbClr val="000000"/>
              </a:buClr>
              <a:buSzPts val="1600"/>
              <a:buFont typeface="Arial"/>
              <a:buNone/>
            </a:pPr>
            <a:r>
              <a:rPr b="1" lang="es-CO" sz="2600">
                <a:solidFill>
                  <a:schemeClr val="accent5"/>
                </a:solidFill>
                <a:latin typeface="Poppins"/>
                <a:ea typeface="Poppins"/>
                <a:cs typeface="Poppins"/>
                <a:sym typeface="Poppins"/>
              </a:rPr>
              <a:t>Supervivencia Global </a:t>
            </a:r>
            <a:r>
              <a:rPr b="0" i="0" lang="es-CO" sz="2600" u="none" cap="none" strike="noStrike">
                <a:solidFill>
                  <a:schemeClr val="accent5"/>
                </a:solidFill>
                <a:latin typeface="Poppins"/>
                <a:ea typeface="Poppins"/>
                <a:cs typeface="Poppins"/>
                <a:sym typeface="Poppins"/>
              </a:rPr>
              <a:t>(Kaplan–Meier) en relación con</a:t>
            </a:r>
            <a:r>
              <a:rPr lang="es-CO" sz="2600">
                <a:solidFill>
                  <a:schemeClr val="accent5"/>
                </a:solidFill>
                <a:latin typeface="Poppins"/>
                <a:ea typeface="Poppins"/>
                <a:cs typeface="Poppins"/>
                <a:sym typeface="Poppins"/>
              </a:rPr>
              <a:t>                    </a:t>
            </a:r>
            <a:r>
              <a:rPr b="1" i="0" lang="es-CO" sz="2600" u="none" cap="none" strike="noStrike">
                <a:solidFill>
                  <a:schemeClr val="accent5"/>
                </a:solidFill>
                <a:latin typeface="Poppins"/>
                <a:ea typeface="Poppins"/>
                <a:cs typeface="Poppins"/>
                <a:sym typeface="Poppins"/>
              </a:rPr>
              <a:t>subtipo molecular</a:t>
            </a:r>
            <a:r>
              <a:rPr b="0" i="0" lang="es-CO" sz="2600" u="none" cap="none" strike="noStrike">
                <a:solidFill>
                  <a:schemeClr val="accent5"/>
                </a:solidFill>
                <a:latin typeface="Poppins"/>
                <a:ea typeface="Poppins"/>
                <a:cs typeface="Poppins"/>
                <a:sym typeface="Poppins"/>
              </a:rPr>
              <a:t> y</a:t>
            </a:r>
            <a:r>
              <a:rPr lang="es-CO" sz="2600">
                <a:solidFill>
                  <a:schemeClr val="accent5"/>
                </a:solidFill>
                <a:latin typeface="Poppins"/>
                <a:ea typeface="Poppins"/>
                <a:cs typeface="Poppins"/>
                <a:sym typeface="Poppins"/>
              </a:rPr>
              <a:t> </a:t>
            </a:r>
            <a:r>
              <a:rPr b="1" i="0" lang="es-CO" sz="2600" u="none" cap="none" strike="noStrike">
                <a:solidFill>
                  <a:schemeClr val="accent5"/>
                </a:solidFill>
                <a:latin typeface="Poppins"/>
                <a:ea typeface="Poppins"/>
                <a:cs typeface="Poppins"/>
                <a:sym typeface="Poppins"/>
              </a:rPr>
              <a:t>tipo de cirugía</a:t>
            </a:r>
            <a:r>
              <a:rPr b="1" lang="es-CO" sz="2600">
                <a:solidFill>
                  <a:schemeClr val="accent5"/>
                </a:solidFill>
                <a:latin typeface="Poppins"/>
                <a:ea typeface="Poppins"/>
                <a:cs typeface="Poppins"/>
                <a:sym typeface="Poppins"/>
              </a:rPr>
              <a:t> axilar</a:t>
            </a:r>
            <a:endParaRPr b="0" i="0" sz="3000" u="none" cap="none" strike="noStrike">
              <a:solidFill>
                <a:schemeClr val="accent5"/>
              </a:solidFill>
              <a:latin typeface="Arial"/>
              <a:ea typeface="Arial"/>
              <a:cs typeface="Arial"/>
              <a:sym typeface="Arial"/>
            </a:endParaRPr>
          </a:p>
        </p:txBody>
      </p:sp>
      <p:sp>
        <p:nvSpPr>
          <p:cNvPr id="643" name="Google Shape;643;p67"/>
          <p:cNvSpPr txBox="1"/>
          <p:nvPr/>
        </p:nvSpPr>
        <p:spPr>
          <a:xfrm>
            <a:off x="1592150" y="2653550"/>
            <a:ext cx="2295000" cy="33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CO" sz="2800">
                <a:solidFill>
                  <a:schemeClr val="dk2"/>
                </a:solidFill>
                <a:latin typeface="Raleway"/>
                <a:ea typeface="Raleway"/>
                <a:cs typeface="Raleway"/>
                <a:sym typeface="Raleway"/>
              </a:rPr>
              <a:t>Subtipo Molecular </a:t>
            </a:r>
            <a:endParaRPr b="1" sz="2800">
              <a:solidFill>
                <a:schemeClr val="dk2"/>
              </a:solidFill>
              <a:latin typeface="Raleway"/>
              <a:ea typeface="Raleway"/>
              <a:cs typeface="Raleway"/>
              <a:sym typeface="Raleway"/>
            </a:endParaRPr>
          </a:p>
        </p:txBody>
      </p:sp>
      <p:sp>
        <p:nvSpPr>
          <p:cNvPr id="644" name="Google Shape;644;p67"/>
          <p:cNvSpPr txBox="1"/>
          <p:nvPr/>
        </p:nvSpPr>
        <p:spPr>
          <a:xfrm>
            <a:off x="5230025" y="2075435"/>
            <a:ext cx="2295000" cy="128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CO" sz="2500">
                <a:solidFill>
                  <a:schemeClr val="dk2"/>
                </a:solidFill>
                <a:latin typeface="Raleway"/>
                <a:ea typeface="Raleway"/>
                <a:cs typeface="Raleway"/>
                <a:sym typeface="Raleway"/>
              </a:rPr>
              <a:t>Tipo de cirugía axilar</a:t>
            </a:r>
            <a:endParaRPr b="1" sz="2500">
              <a:solidFill>
                <a:schemeClr val="dk2"/>
              </a:solidFill>
              <a:latin typeface="Raleway"/>
              <a:ea typeface="Raleway"/>
              <a:cs typeface="Raleway"/>
              <a:sym typeface="Raleway"/>
            </a:endParaRPr>
          </a:p>
          <a:p>
            <a:pPr indent="0" lvl="0" marL="0" rtl="0" algn="l">
              <a:spcBef>
                <a:spcPts val="0"/>
              </a:spcBef>
              <a:spcAft>
                <a:spcPts val="0"/>
              </a:spcAft>
              <a:buNone/>
            </a:pPr>
            <a:r>
              <a:rPr b="1" lang="es-CO" sz="2500">
                <a:solidFill>
                  <a:schemeClr val="dk2"/>
                </a:solidFill>
                <a:latin typeface="Raleway"/>
                <a:ea typeface="Raleway"/>
                <a:cs typeface="Raleway"/>
                <a:sym typeface="Raleway"/>
              </a:rPr>
              <a:t>upfront</a:t>
            </a:r>
            <a:endParaRPr b="1" sz="2500">
              <a:solidFill>
                <a:schemeClr val="dk2"/>
              </a:solidFill>
              <a:latin typeface="Raleway"/>
              <a:ea typeface="Raleway"/>
              <a:cs typeface="Raleway"/>
              <a:sym typeface="Raleway"/>
            </a:endParaRPr>
          </a:p>
        </p:txBody>
      </p:sp>
      <p:sp>
        <p:nvSpPr>
          <p:cNvPr id="645" name="Google Shape;645;p67"/>
          <p:cNvSpPr txBox="1"/>
          <p:nvPr/>
        </p:nvSpPr>
        <p:spPr>
          <a:xfrm>
            <a:off x="8995050" y="2284235"/>
            <a:ext cx="2295000" cy="128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CO" sz="2500">
                <a:solidFill>
                  <a:schemeClr val="dk2"/>
                </a:solidFill>
                <a:latin typeface="Raleway"/>
                <a:ea typeface="Raleway"/>
                <a:cs typeface="Raleway"/>
                <a:sym typeface="Raleway"/>
              </a:rPr>
              <a:t>Tipo de cirugía SLNB PostNACT</a:t>
            </a:r>
            <a:endParaRPr b="1" sz="2500">
              <a:solidFill>
                <a:schemeClr val="dk2"/>
              </a:solidFill>
              <a:latin typeface="Raleway"/>
              <a:ea typeface="Raleway"/>
              <a:cs typeface="Raleway"/>
              <a:sym typeface="Raleway"/>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9" name="Shape 649"/>
        <p:cNvGrpSpPr/>
        <p:nvPr/>
      </p:nvGrpSpPr>
      <p:grpSpPr>
        <a:xfrm>
          <a:off x="0" y="0"/>
          <a:ext cx="0" cy="0"/>
          <a:chOff x="0" y="0"/>
          <a:chExt cx="0" cy="0"/>
        </a:xfrm>
      </p:grpSpPr>
      <p:sp>
        <p:nvSpPr>
          <p:cNvPr id="650" name="Google Shape;650;p68"/>
          <p:cNvSpPr txBox="1"/>
          <p:nvPr>
            <p:ph type="title"/>
          </p:nvPr>
        </p:nvSpPr>
        <p:spPr>
          <a:xfrm>
            <a:off x="262250" y="575050"/>
            <a:ext cx="11785500" cy="6492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4320"/>
              <a:buFont typeface="Poppins"/>
              <a:buNone/>
            </a:pPr>
            <a:r>
              <a:rPr lang="es-CO" sz="4120"/>
              <a:t>Resultados: Supervivencia Global (SG)</a:t>
            </a:r>
            <a:endParaRPr sz="4120"/>
          </a:p>
        </p:txBody>
      </p:sp>
      <p:sp>
        <p:nvSpPr>
          <p:cNvPr id="651" name="Google Shape;651;p68"/>
          <p:cNvSpPr txBox="1"/>
          <p:nvPr/>
        </p:nvSpPr>
        <p:spPr>
          <a:xfrm>
            <a:off x="0" y="1792075"/>
            <a:ext cx="11785500" cy="5199300"/>
          </a:xfrm>
          <a:prstGeom prst="rect">
            <a:avLst/>
          </a:prstGeom>
          <a:noFill/>
          <a:ln>
            <a:noFill/>
          </a:ln>
        </p:spPr>
        <p:txBody>
          <a:bodyPr anchorCtr="0" anchor="t" bIns="91425" lIns="91425" spcFirstLastPara="1" rIns="91425" wrap="square" tIns="91425">
            <a:noAutofit/>
          </a:bodyPr>
          <a:lstStyle/>
          <a:p>
            <a:pPr indent="-393700" lvl="0" marL="457200" marR="0" rtl="0" algn="l">
              <a:lnSpc>
                <a:spcPct val="100000"/>
              </a:lnSpc>
              <a:spcBef>
                <a:spcPts val="1000"/>
              </a:spcBef>
              <a:spcAft>
                <a:spcPts val="0"/>
              </a:spcAft>
              <a:buSzPts val="2600"/>
              <a:buFont typeface="Poppins"/>
              <a:buChar char="●"/>
            </a:pPr>
            <a:r>
              <a:rPr i="1" lang="es-CO" sz="2600">
                <a:highlight>
                  <a:srgbClr val="FFFFFF"/>
                </a:highlight>
                <a:latin typeface="Poppins"/>
                <a:ea typeface="Poppins"/>
                <a:cs typeface="Poppins"/>
                <a:sym typeface="Poppins"/>
              </a:rPr>
              <a:t>No se revelaron diferencias significativas de las conductas para el manejo del ganglio centinela en TR y en SG (</a:t>
            </a:r>
            <a:r>
              <a:rPr i="1" lang="es-CO" sz="2600">
                <a:highlight>
                  <a:schemeClr val="lt1"/>
                </a:highlight>
                <a:latin typeface="Poppins"/>
                <a:ea typeface="Poppins"/>
                <a:cs typeface="Poppins"/>
                <a:sym typeface="Poppins"/>
              </a:rPr>
              <a:t>Upfront SLNB y SLNB post-NACT) en el análisis de Kaplan-Meier por subgrupos. </a:t>
            </a:r>
            <a:endParaRPr i="1" sz="2600">
              <a:highlight>
                <a:schemeClr val="lt1"/>
              </a:highlight>
              <a:latin typeface="Poppins"/>
              <a:ea typeface="Poppins"/>
              <a:cs typeface="Poppins"/>
              <a:sym typeface="Poppins"/>
            </a:endParaRPr>
          </a:p>
          <a:p>
            <a:pPr indent="0" lvl="0" marL="457200" rtl="0" algn="l">
              <a:spcBef>
                <a:spcPts val="1000"/>
              </a:spcBef>
              <a:spcAft>
                <a:spcPts val="0"/>
              </a:spcAft>
              <a:buNone/>
            </a:pPr>
            <a:r>
              <a:rPr b="1" lang="es-CO" sz="2800" u="sng">
                <a:highlight>
                  <a:schemeClr val="lt1"/>
                </a:highlight>
                <a:latin typeface="Poppins"/>
                <a:ea typeface="Poppins"/>
                <a:cs typeface="Poppins"/>
                <a:sym typeface="Poppins"/>
              </a:rPr>
              <a:t>Tasas de SG: </a:t>
            </a:r>
            <a:endParaRPr b="1" sz="2800" u="sng">
              <a:highlight>
                <a:schemeClr val="lt1"/>
              </a:highlight>
              <a:latin typeface="Poppins"/>
              <a:ea typeface="Poppins"/>
              <a:cs typeface="Poppins"/>
              <a:sym typeface="Poppins"/>
            </a:endParaRPr>
          </a:p>
          <a:p>
            <a:pPr indent="-406400" lvl="0" marL="457200" rtl="0" algn="l">
              <a:spcBef>
                <a:spcPts val="1000"/>
              </a:spcBef>
              <a:spcAft>
                <a:spcPts val="0"/>
              </a:spcAft>
              <a:buSzPts val="2800"/>
              <a:buFont typeface="Poppins"/>
              <a:buChar char="●"/>
            </a:pPr>
            <a:r>
              <a:rPr b="1" lang="es-CO" sz="2800">
                <a:highlight>
                  <a:schemeClr val="lt1"/>
                </a:highlight>
                <a:latin typeface="Poppins"/>
                <a:ea typeface="Poppins"/>
                <a:cs typeface="Poppins"/>
                <a:sym typeface="Poppins"/>
              </a:rPr>
              <a:t>Upfront SLNB  (SLN negativo) </a:t>
            </a:r>
            <a:r>
              <a:rPr lang="es-CO" sz="2800">
                <a:highlight>
                  <a:schemeClr val="lt1"/>
                </a:highlight>
                <a:latin typeface="Poppins"/>
                <a:ea typeface="Poppins"/>
                <a:cs typeface="Poppins"/>
                <a:sym typeface="Poppins"/>
              </a:rPr>
              <a:t>91.8% (95% CI: [88.5, 95.1]) </a:t>
            </a:r>
            <a:endParaRPr sz="2800">
              <a:highlight>
                <a:schemeClr val="lt1"/>
              </a:highlight>
              <a:latin typeface="Poppins"/>
              <a:ea typeface="Poppins"/>
              <a:cs typeface="Poppins"/>
              <a:sym typeface="Poppins"/>
            </a:endParaRPr>
          </a:p>
          <a:p>
            <a:pPr indent="-406400" lvl="0" marL="457200" rtl="0" algn="l">
              <a:spcBef>
                <a:spcPts val="0"/>
              </a:spcBef>
              <a:spcAft>
                <a:spcPts val="0"/>
              </a:spcAft>
              <a:buSzPts val="2800"/>
              <a:buFont typeface="Poppins"/>
              <a:buChar char="●"/>
            </a:pPr>
            <a:r>
              <a:rPr b="1" lang="es-CO" sz="2800">
                <a:highlight>
                  <a:schemeClr val="lt1"/>
                </a:highlight>
                <a:latin typeface="Poppins"/>
                <a:ea typeface="Poppins"/>
                <a:cs typeface="Poppins"/>
                <a:sym typeface="Poppins"/>
              </a:rPr>
              <a:t>Upfront SLNB + Omission sin ALND (SLN positivo)</a:t>
            </a:r>
            <a:r>
              <a:rPr lang="es-CO" sz="2800">
                <a:highlight>
                  <a:schemeClr val="lt1"/>
                </a:highlight>
                <a:latin typeface="Poppins"/>
                <a:ea typeface="Poppins"/>
                <a:cs typeface="Poppins"/>
                <a:sym typeface="Poppins"/>
              </a:rPr>
              <a:t> 96.2 % (95% CI: [91.9, 100]) y</a:t>
            </a:r>
            <a:endParaRPr sz="2800">
              <a:highlight>
                <a:schemeClr val="lt1"/>
              </a:highlight>
              <a:latin typeface="Poppins"/>
              <a:ea typeface="Poppins"/>
              <a:cs typeface="Poppins"/>
              <a:sym typeface="Poppins"/>
            </a:endParaRPr>
          </a:p>
          <a:p>
            <a:pPr indent="-406400" lvl="0" marL="457200" rtl="0" algn="l">
              <a:spcBef>
                <a:spcPts val="0"/>
              </a:spcBef>
              <a:spcAft>
                <a:spcPts val="0"/>
              </a:spcAft>
              <a:buSzPts val="2800"/>
              <a:buFont typeface="Poppins"/>
              <a:buChar char="●"/>
            </a:pPr>
            <a:r>
              <a:rPr b="1" lang="es-CO" sz="2800">
                <a:highlight>
                  <a:schemeClr val="lt1"/>
                </a:highlight>
                <a:latin typeface="Poppins"/>
                <a:ea typeface="Poppins"/>
                <a:cs typeface="Poppins"/>
                <a:sym typeface="Poppins"/>
              </a:rPr>
              <a:t>Upfront SLNB + ALND (SLN positivo)</a:t>
            </a:r>
            <a:r>
              <a:rPr lang="es-CO" sz="2800">
                <a:highlight>
                  <a:schemeClr val="lt1"/>
                </a:highlight>
                <a:latin typeface="Poppins"/>
                <a:ea typeface="Poppins"/>
                <a:cs typeface="Poppins"/>
                <a:sym typeface="Poppins"/>
              </a:rPr>
              <a:t>  94.0% (95% CI: [88.4, 99.9]) (p &gt; 0.05)</a:t>
            </a:r>
            <a:endParaRPr sz="2800">
              <a:solidFill>
                <a:srgbClr val="2D85EE"/>
              </a:solidFill>
              <a:highlight>
                <a:schemeClr val="lt1"/>
              </a:highlight>
              <a:latin typeface="Poppins"/>
              <a:ea typeface="Poppins"/>
              <a:cs typeface="Poppins"/>
              <a:sym typeface="Poppins"/>
            </a:endParaRPr>
          </a:p>
          <a:p>
            <a:pPr indent="0" lvl="0" marL="0" marR="0" rtl="0" algn="l">
              <a:lnSpc>
                <a:spcPct val="100000"/>
              </a:lnSpc>
              <a:spcBef>
                <a:spcPts val="1000"/>
              </a:spcBef>
              <a:spcAft>
                <a:spcPts val="0"/>
              </a:spcAft>
              <a:buNone/>
            </a:pPr>
            <a:r>
              <a:t/>
            </a:r>
            <a:endParaRPr b="1" sz="2600" u="sng">
              <a:highlight>
                <a:srgbClr val="FFFFFF"/>
              </a:highlight>
              <a:latin typeface="Poppins"/>
              <a:ea typeface="Poppins"/>
              <a:cs typeface="Poppins"/>
              <a:sym typeface="Poppins"/>
            </a:endParaRPr>
          </a:p>
          <a:p>
            <a:pPr indent="0" lvl="0" marL="0" marR="0" rtl="0" algn="l">
              <a:lnSpc>
                <a:spcPct val="100000"/>
              </a:lnSpc>
              <a:spcBef>
                <a:spcPts val="1000"/>
              </a:spcBef>
              <a:spcAft>
                <a:spcPts val="0"/>
              </a:spcAft>
              <a:buNone/>
            </a:pPr>
            <a:r>
              <a:t/>
            </a:r>
            <a:endParaRPr b="1" sz="1300">
              <a:solidFill>
                <a:srgbClr val="2D85EE"/>
              </a:solidFill>
              <a:highlight>
                <a:srgbClr val="FFFFFF"/>
              </a:highlight>
              <a:latin typeface="Poppins"/>
              <a:ea typeface="Poppins"/>
              <a:cs typeface="Poppins"/>
              <a:sym typeface="Poppi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6" name="Shape 656"/>
        <p:cNvGrpSpPr/>
        <p:nvPr/>
      </p:nvGrpSpPr>
      <p:grpSpPr>
        <a:xfrm>
          <a:off x="0" y="0"/>
          <a:ext cx="0" cy="0"/>
          <a:chOff x="0" y="0"/>
          <a:chExt cx="0" cy="0"/>
        </a:xfrm>
      </p:grpSpPr>
      <p:pic>
        <p:nvPicPr>
          <p:cNvPr descr="Tabla&#10;&#10;Descripción generada automáticamente con confianza media" id="657" name="Google Shape;657;p69"/>
          <p:cNvPicPr preferRelativeResize="0"/>
          <p:nvPr/>
        </p:nvPicPr>
        <p:blipFill rotWithShape="1">
          <a:blip r:embed="rId3">
            <a:alphaModFix/>
          </a:blip>
          <a:srcRect b="0" l="0" r="0" t="0"/>
          <a:stretch/>
        </p:blipFill>
        <p:spPr>
          <a:xfrm>
            <a:off x="1362775" y="635350"/>
            <a:ext cx="8910976" cy="6222650"/>
          </a:xfrm>
          <a:prstGeom prst="rect">
            <a:avLst/>
          </a:prstGeom>
          <a:noFill/>
          <a:ln>
            <a:noFill/>
          </a:ln>
        </p:spPr>
      </p:pic>
      <p:sp>
        <p:nvSpPr>
          <p:cNvPr id="658" name="Google Shape;658;p69"/>
          <p:cNvSpPr txBox="1"/>
          <p:nvPr/>
        </p:nvSpPr>
        <p:spPr>
          <a:xfrm>
            <a:off x="0" y="0"/>
            <a:ext cx="12294600" cy="1092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700"/>
              <a:buFont typeface="Arial"/>
              <a:buNone/>
            </a:pPr>
            <a:r>
              <a:rPr lang="es-CO" sz="2100">
                <a:solidFill>
                  <a:schemeClr val="dk2"/>
                </a:solidFill>
                <a:latin typeface="Poppins"/>
                <a:ea typeface="Poppins"/>
                <a:cs typeface="Poppins"/>
                <a:sym typeface="Poppins"/>
              </a:rPr>
              <a:t>Factores pronósticos significativos para </a:t>
            </a:r>
            <a:r>
              <a:rPr b="1" lang="es-CO" sz="2100">
                <a:solidFill>
                  <a:schemeClr val="dk2"/>
                </a:solidFill>
                <a:latin typeface="Poppins"/>
                <a:ea typeface="Poppins"/>
                <a:cs typeface="Poppins"/>
                <a:sym typeface="Poppins"/>
              </a:rPr>
              <a:t>Supervivencia Global (SG): </a:t>
            </a:r>
            <a:endParaRPr b="1" sz="2100">
              <a:solidFill>
                <a:schemeClr val="dk2"/>
              </a:solidFill>
              <a:latin typeface="Poppins"/>
              <a:ea typeface="Poppins"/>
              <a:cs typeface="Poppins"/>
              <a:sym typeface="Poppins"/>
            </a:endParaRPr>
          </a:p>
          <a:p>
            <a:pPr indent="0" lvl="0" marL="0" rtl="0" algn="ctr">
              <a:spcBef>
                <a:spcPts val="0"/>
              </a:spcBef>
              <a:spcAft>
                <a:spcPts val="0"/>
              </a:spcAft>
              <a:buClr>
                <a:srgbClr val="000000"/>
              </a:buClr>
              <a:buSzPts val="1700"/>
              <a:buFont typeface="Arial"/>
              <a:buNone/>
            </a:pPr>
            <a:r>
              <a:rPr b="1" lang="es-CO" sz="2100">
                <a:solidFill>
                  <a:schemeClr val="dk2"/>
                </a:solidFill>
                <a:latin typeface="Poppins"/>
                <a:ea typeface="Poppins"/>
                <a:cs typeface="Poppins"/>
                <a:sym typeface="Poppins"/>
              </a:rPr>
              <a:t>regresión múltiple de Cox</a:t>
            </a:r>
            <a:endParaRPr b="1" sz="1700">
              <a:solidFill>
                <a:schemeClr val="accent5"/>
              </a:solidFill>
              <a:latin typeface="Poppins"/>
              <a:ea typeface="Poppins"/>
              <a:cs typeface="Poppins"/>
              <a:sym typeface="Poppins"/>
            </a:endParaRPr>
          </a:p>
          <a:p>
            <a:pPr indent="0" lvl="0" marL="0" marR="0" rtl="0" algn="just">
              <a:lnSpc>
                <a:spcPct val="100000"/>
              </a:lnSpc>
              <a:spcBef>
                <a:spcPts val="0"/>
              </a:spcBef>
              <a:spcAft>
                <a:spcPts val="0"/>
              </a:spcAft>
              <a:buClr>
                <a:srgbClr val="000000"/>
              </a:buClr>
              <a:buSzPts val="1700"/>
              <a:buFont typeface="Arial"/>
              <a:buNone/>
            </a:pPr>
            <a:r>
              <a:t/>
            </a:r>
            <a:endParaRPr b="1" i="0" sz="1700" u="none" cap="none" strike="noStrike">
              <a:solidFill>
                <a:schemeClr val="accent5"/>
              </a:solidFill>
              <a:latin typeface="Poppins"/>
              <a:ea typeface="Poppins"/>
              <a:cs typeface="Poppins"/>
              <a:sym typeface="Poppins"/>
            </a:endParaRPr>
          </a:p>
        </p:txBody>
      </p:sp>
      <p:sp>
        <p:nvSpPr>
          <p:cNvPr id="659" name="Google Shape;659;p69"/>
          <p:cNvSpPr/>
          <p:nvPr/>
        </p:nvSpPr>
        <p:spPr>
          <a:xfrm>
            <a:off x="3498322" y="2835000"/>
            <a:ext cx="6624900" cy="2256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660" name="Google Shape;660;p69"/>
          <p:cNvSpPr/>
          <p:nvPr/>
        </p:nvSpPr>
        <p:spPr>
          <a:xfrm>
            <a:off x="3553550" y="4970825"/>
            <a:ext cx="6711600" cy="2592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661" name="Google Shape;661;p69"/>
          <p:cNvSpPr/>
          <p:nvPr/>
        </p:nvSpPr>
        <p:spPr>
          <a:xfrm>
            <a:off x="3583550" y="6310800"/>
            <a:ext cx="6624900" cy="2592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6" name="Shape 666"/>
        <p:cNvGrpSpPr/>
        <p:nvPr/>
      </p:nvGrpSpPr>
      <p:grpSpPr>
        <a:xfrm>
          <a:off x="0" y="0"/>
          <a:ext cx="0" cy="0"/>
          <a:chOff x="0" y="0"/>
          <a:chExt cx="0" cy="0"/>
        </a:xfrm>
      </p:grpSpPr>
      <p:graphicFrame>
        <p:nvGraphicFramePr>
          <p:cNvPr id="667" name="Google Shape;667;p70"/>
          <p:cNvGraphicFramePr/>
          <p:nvPr/>
        </p:nvGraphicFramePr>
        <p:xfrm>
          <a:off x="2531100" y="129275"/>
          <a:ext cx="3000000" cy="3000000"/>
        </p:xfrm>
        <a:graphic>
          <a:graphicData uri="http://schemas.openxmlformats.org/drawingml/2006/table">
            <a:tbl>
              <a:tblPr bandRow="1">
                <a:noFill/>
                <a:tableStyleId>{F8C5E890-9786-47CE-A73C-AC5EF4FB87A0}</a:tableStyleId>
              </a:tblPr>
              <a:tblGrid>
                <a:gridCol w="3852275"/>
                <a:gridCol w="1834425"/>
                <a:gridCol w="1039650"/>
                <a:gridCol w="1834425"/>
                <a:gridCol w="1100000"/>
              </a:tblGrid>
              <a:tr h="350450">
                <a:tc rowSpan="2">
                  <a:txBody>
                    <a:bodyPr/>
                    <a:lstStyle/>
                    <a:p>
                      <a:pPr indent="0" lvl="0" marL="0" marR="0" rtl="0" algn="l">
                        <a:lnSpc>
                          <a:spcPct val="100000"/>
                        </a:lnSpc>
                        <a:spcBef>
                          <a:spcPts val="0"/>
                        </a:spcBef>
                        <a:spcAft>
                          <a:spcPts val="0"/>
                        </a:spcAft>
                        <a:buClr>
                          <a:srgbClr val="000000"/>
                        </a:buClr>
                        <a:buSzPts val="1150"/>
                        <a:buFont typeface="Arial"/>
                        <a:buNone/>
                      </a:pPr>
                      <a:r>
                        <a:rPr b="1" lang="es-CO" sz="1150" u="none" cap="none" strike="noStrike">
                          <a:latin typeface="Poppins"/>
                          <a:ea typeface="Poppins"/>
                          <a:cs typeface="Poppins"/>
                          <a:sym typeface="Poppins"/>
                        </a:rPr>
                        <a:t>Característica</a:t>
                      </a:r>
                      <a:endParaRPr b="1" sz="11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marR="0" rtl="0" algn="ctr">
                        <a:lnSpc>
                          <a:spcPct val="100000"/>
                        </a:lnSpc>
                        <a:spcBef>
                          <a:spcPts val="0"/>
                        </a:spcBef>
                        <a:spcAft>
                          <a:spcPts val="0"/>
                        </a:spcAft>
                        <a:buClr>
                          <a:srgbClr val="000000"/>
                        </a:buClr>
                        <a:buSzPts val="1150"/>
                        <a:buFont typeface="Arial"/>
                        <a:buNone/>
                      </a:pPr>
                      <a:r>
                        <a:rPr b="1" lang="es-CO" sz="1150" u="none" cap="none" strike="noStrike">
                          <a:latin typeface="Poppins"/>
                          <a:ea typeface="Poppins"/>
                          <a:cs typeface="Poppins"/>
                          <a:sym typeface="Poppins"/>
                        </a:rPr>
                        <a:t>TR (Tiempo a la Recaída)</a:t>
                      </a:r>
                      <a:endParaRPr b="1" sz="11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marR="0" rtl="0" algn="ctr">
                        <a:lnSpc>
                          <a:spcPct val="100000"/>
                        </a:lnSpc>
                        <a:spcBef>
                          <a:spcPts val="0"/>
                        </a:spcBef>
                        <a:spcAft>
                          <a:spcPts val="0"/>
                        </a:spcAft>
                        <a:buClr>
                          <a:srgbClr val="000000"/>
                        </a:buClr>
                        <a:buSzPts val="1150"/>
                        <a:buFont typeface="Arial"/>
                        <a:buNone/>
                      </a:pPr>
                      <a:r>
                        <a:rPr b="1" lang="es-CO" sz="1150" u="none" cap="none" strike="noStrike">
                          <a:latin typeface="Poppins"/>
                          <a:ea typeface="Poppins"/>
                          <a:cs typeface="Poppins"/>
                          <a:sym typeface="Poppins"/>
                        </a:rPr>
                        <a:t>OS (Supervivencia Global)</a:t>
                      </a:r>
                      <a:endParaRPr b="1" sz="1150" u="none" cap="none" strike="noStrike">
                        <a:latin typeface="Poppins"/>
                        <a:ea typeface="Poppins"/>
                        <a:cs typeface="Poppins"/>
                        <a:sym typeface="Poppins"/>
                      </a:endParaRPr>
                    </a:p>
                  </a:txBody>
                  <a:tcPr marT="0" marB="0" marR="68575" marL="68575" anchor="ct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350450">
                <a:tc vMerge="1"/>
                <a:tc>
                  <a:txBody>
                    <a:bodyPr/>
                    <a:lstStyle/>
                    <a:p>
                      <a:pPr indent="0" lvl="0" marL="0" marR="0" rtl="0" algn="just">
                        <a:lnSpc>
                          <a:spcPct val="100000"/>
                        </a:lnSpc>
                        <a:spcBef>
                          <a:spcPts val="0"/>
                        </a:spcBef>
                        <a:spcAft>
                          <a:spcPts val="0"/>
                        </a:spcAft>
                        <a:buClr>
                          <a:srgbClr val="000000"/>
                        </a:buClr>
                        <a:buSzPts val="1150"/>
                        <a:buFont typeface="Arial"/>
                        <a:buNone/>
                      </a:pPr>
                      <a:r>
                        <a:rPr b="1" lang="es-CO" sz="1150" u="none" cap="none" strike="noStrike">
                          <a:latin typeface="Poppins"/>
                          <a:ea typeface="Poppins"/>
                          <a:cs typeface="Poppins"/>
                          <a:sym typeface="Poppins"/>
                        </a:rPr>
                        <a:t>HR [CI95%]</a:t>
                      </a:r>
                      <a:endParaRPr b="1"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150"/>
                        <a:buFont typeface="Arial"/>
                        <a:buNone/>
                      </a:pPr>
                      <a:r>
                        <a:rPr b="1" lang="es-CO" sz="1150" u="none" cap="none" strike="noStrike">
                          <a:latin typeface="Poppins"/>
                          <a:ea typeface="Poppins"/>
                          <a:cs typeface="Poppins"/>
                          <a:sym typeface="Poppins"/>
                        </a:rPr>
                        <a:t>p-valor</a:t>
                      </a:r>
                      <a:endParaRPr b="1"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150"/>
                        <a:buFont typeface="Arial"/>
                        <a:buNone/>
                      </a:pPr>
                      <a:r>
                        <a:rPr b="1" lang="es-CO" sz="1150" u="none" cap="none" strike="noStrike">
                          <a:latin typeface="Poppins"/>
                          <a:ea typeface="Poppins"/>
                          <a:cs typeface="Poppins"/>
                          <a:sym typeface="Poppins"/>
                        </a:rPr>
                        <a:t>HR [CI95%]</a:t>
                      </a:r>
                      <a:endParaRPr b="1"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150"/>
                        <a:buFont typeface="Arial"/>
                        <a:buNone/>
                      </a:pPr>
                      <a:r>
                        <a:rPr b="1" lang="es-CO" sz="1150" u="none" cap="none" strike="noStrike">
                          <a:latin typeface="Poppins"/>
                          <a:ea typeface="Poppins"/>
                          <a:cs typeface="Poppins"/>
                          <a:sym typeface="Poppins"/>
                        </a:rPr>
                        <a:t>p-valor</a:t>
                      </a:r>
                      <a:endParaRPr b="1"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b="1" lang="es-CO" sz="1050" u="none" cap="none" strike="noStrike">
                          <a:latin typeface="Poppins"/>
                          <a:ea typeface="Poppins"/>
                          <a:cs typeface="Poppins"/>
                          <a:sym typeface="Poppins"/>
                        </a:rPr>
                        <a:t>Edad (años)</a:t>
                      </a:r>
                      <a:endParaRPr b="1"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&lt; 50</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 50</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0.71 [0.39, 1.28]</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0.254</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1.51 [0.75, 3.05]</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0.249</a:t>
                      </a:r>
                      <a:endParaRPr sz="11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b="1" lang="es-CO" sz="1050" u="none" cap="none" strike="noStrike">
                          <a:latin typeface="Poppins"/>
                          <a:ea typeface="Poppins"/>
                          <a:cs typeface="Poppins"/>
                          <a:sym typeface="Poppins"/>
                        </a:rPr>
                        <a:t>Tumor size</a:t>
                      </a:r>
                      <a:endParaRPr b="1"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T0</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T1a-T1b</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0.67 [0.17, 2.71]</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0.576</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0.42 [0.12, 1.48]</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0.175</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T1c</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0.78 [0.26, 2.36]</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0.661</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0.68 [0.27, 1.69]</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0.406</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T2</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1.81 [0.64, 5.11]</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0.264</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1.09 [0.46, 2.61]</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0.845</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T3</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2.16 [0.48, 9.66]</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0.314</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1.57 [0.44, 5.57]</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0.486</a:t>
                      </a:r>
                      <a:endParaRPr sz="11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176250">
                <a:tc>
                  <a:txBody>
                    <a:bodyPr/>
                    <a:lstStyle/>
                    <a:p>
                      <a:pPr indent="0" lvl="0" marL="0" marR="0" rtl="0" algn="just">
                        <a:lnSpc>
                          <a:spcPct val="100000"/>
                        </a:lnSpc>
                        <a:spcBef>
                          <a:spcPts val="0"/>
                        </a:spcBef>
                        <a:spcAft>
                          <a:spcPts val="0"/>
                        </a:spcAft>
                        <a:buClr>
                          <a:srgbClr val="000000"/>
                        </a:buClr>
                        <a:buSzPts val="1050"/>
                        <a:buFont typeface="Arial"/>
                        <a:buNone/>
                      </a:pPr>
                      <a:r>
                        <a:rPr b="1" lang="es-CO" sz="1050" u="none" cap="none" strike="noStrike">
                          <a:latin typeface="Poppins"/>
                          <a:ea typeface="Poppins"/>
                          <a:cs typeface="Poppins"/>
                          <a:sym typeface="Poppins"/>
                        </a:rPr>
                        <a:t>Histological grade</a:t>
                      </a:r>
                      <a:endParaRPr b="1"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a:t>
                      </a:r>
                      <a:r>
                        <a:rPr lang="es-CO" sz="1050">
                          <a:latin typeface="Poppins"/>
                          <a:ea typeface="Poppins"/>
                          <a:cs typeface="Poppins"/>
                          <a:sym typeface="Poppins"/>
                        </a:rPr>
                        <a:t>1</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a:t>
                      </a:r>
                      <a:r>
                        <a:rPr lang="es-CO" sz="1050">
                          <a:latin typeface="Poppins"/>
                          <a:ea typeface="Poppins"/>
                          <a:cs typeface="Poppins"/>
                          <a:sym typeface="Poppins"/>
                        </a:rPr>
                        <a:t>2</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5.63 [1.36, 23.3]</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0.017</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2.80 [1.11, 7.07]</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0.030</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a:t>
                      </a:r>
                      <a:r>
                        <a:rPr lang="es-CO" sz="1050">
                          <a:latin typeface="Poppins"/>
                          <a:ea typeface="Poppins"/>
                          <a:cs typeface="Poppins"/>
                          <a:sym typeface="Poppins"/>
                        </a:rPr>
                        <a:t>3</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7.20 [1.64, 31.6]</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&lt; 0.01</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3.32 [1.22, 9.10]</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0.019</a:t>
                      </a:r>
                      <a:endParaRPr sz="11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b="1" lang="es-CO" sz="1050" u="none" cap="none" strike="noStrike">
                          <a:latin typeface="Poppins"/>
                          <a:ea typeface="Poppins"/>
                          <a:cs typeface="Poppins"/>
                          <a:sym typeface="Poppins"/>
                        </a:rPr>
                        <a:t>Involved lymph nodes</a:t>
                      </a:r>
                      <a:endParaRPr b="1"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Negative</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1-3</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0.83 [0.44, 1.55]</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0.561</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0.66 [0.36, 1.21]</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0.181</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 4</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2.21 [0.93, 5.21]</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0.071</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0.89 [0.28, 2.85]</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0.844</a:t>
                      </a:r>
                      <a:endParaRPr sz="11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b="1" lang="es-CO" sz="1050" u="none" cap="none" strike="noStrike">
                          <a:latin typeface="Poppins"/>
                          <a:ea typeface="Poppins"/>
                          <a:cs typeface="Poppins"/>
                          <a:sym typeface="Poppins"/>
                        </a:rPr>
                        <a:t>Molecular subtype</a:t>
                      </a:r>
                      <a:endParaRPr b="1"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Luminal 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Luminal B HER2-</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3.29 [1.80, 6.02]</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&lt; 0.01</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1.45 [0.84, 2.51]</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0.179</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Luminal B HER2+</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1.28 [0.37, 4.40]</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0.696</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0.42 [0.10, 1.78]</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0.242</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Her2+</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1.80 [0.24, 13.6]</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0.569</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2.55 [0.61, 10.8]</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0.202</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Triple-negativo</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4.73 [2.02, 11.1]</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&lt; 0.01</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3.87 [1.92, 7.79]</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&lt; 0.01</a:t>
                      </a:r>
                      <a:endParaRPr sz="11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b="1" lang="es-CO" sz="1050" u="none" cap="none" strike="noStrike">
                          <a:latin typeface="Poppins"/>
                          <a:ea typeface="Poppins"/>
                          <a:cs typeface="Poppins"/>
                          <a:sym typeface="Poppins"/>
                        </a:rPr>
                        <a:t>Tratamiento inicial</a:t>
                      </a:r>
                      <a:endParaRPr b="1"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Cirugía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Quimioterapia Neoadyuvante</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1.45 [0.73, 2.90]</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0.288</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1.04 [0.47, 2.29]</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0.932</a:t>
                      </a:r>
                      <a:endParaRPr sz="11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b="1" lang="es-CO" sz="1050" u="none" cap="none" strike="noStrike">
                          <a:latin typeface="Poppins"/>
                          <a:ea typeface="Poppins"/>
                          <a:cs typeface="Poppins"/>
                          <a:sym typeface="Poppins"/>
                        </a:rPr>
                        <a:t>Cirugía en la axila</a:t>
                      </a:r>
                      <a:endParaRPr b="1"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SLNB sola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SLNB + ALND</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1.22 [0.63, 2.35]</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0.553</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0.88 [0.45, 1.73]</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0.710</a:t>
                      </a:r>
                      <a:endParaRPr sz="11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b="1" lang="es-CO" sz="1050" u="none" cap="none" strike="noStrike">
                          <a:latin typeface="Poppins"/>
                          <a:ea typeface="Poppins"/>
                          <a:cs typeface="Poppins"/>
                          <a:sym typeface="Poppins"/>
                        </a:rPr>
                        <a:t>Cirugía en la mama</a:t>
                      </a:r>
                      <a:endParaRPr b="1"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r>
              <a:tr h="173150">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Cirugía conservadora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Referencia</a:t>
                      </a:r>
                      <a:endParaRPr sz="1050" u="none" cap="none" strike="noStrike">
                        <a:latin typeface="Poppins"/>
                        <a:ea typeface="Poppins"/>
                        <a:cs typeface="Poppins"/>
                        <a:sym typeface="Poppins"/>
                      </a:endParaRPr>
                    </a:p>
                  </a:txBody>
                  <a:tcPr marT="0" marB="0" marR="68575" marL="68575"/>
                </a:tc>
                <a:tc>
                  <a:txBody>
                    <a:bodyPr/>
                    <a:lstStyle/>
                    <a:p>
                      <a:pPr indent="0" lvl="0" marL="0" marR="0" rtl="0" algn="just">
                        <a:lnSpc>
                          <a:spcPct val="100000"/>
                        </a:lnSpc>
                        <a:spcBef>
                          <a:spcPts val="0"/>
                        </a:spcBef>
                        <a:spcAft>
                          <a:spcPts val="0"/>
                        </a:spcAft>
                        <a:buClr>
                          <a:srgbClr val="000000"/>
                        </a:buClr>
                        <a:buSzPts val="1150"/>
                        <a:buFont typeface="Arial"/>
                        <a:buNone/>
                      </a:pPr>
                      <a:r>
                        <a:t/>
                      </a:r>
                      <a:endParaRPr sz="1150" u="none" cap="none" strike="noStrike">
                        <a:latin typeface="Poppins"/>
                        <a:ea typeface="Poppins"/>
                        <a:cs typeface="Poppins"/>
                        <a:sym typeface="Poppins"/>
                      </a:endParaRPr>
                    </a:p>
                  </a:txBody>
                  <a:tcPr marT="0" marB="0" marR="68575" marL="68575"/>
                </a:tc>
              </a:tr>
              <a:tr h="175225">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  Mastectomía</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1.71 [1.00, 2.95]</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0.051</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050"/>
                        <a:buFont typeface="Arial"/>
                        <a:buNone/>
                      </a:pPr>
                      <a:r>
                        <a:rPr lang="es-CO" sz="1050" u="none" cap="none" strike="noStrike">
                          <a:latin typeface="Poppins"/>
                          <a:ea typeface="Poppins"/>
                          <a:cs typeface="Poppins"/>
                          <a:sym typeface="Poppins"/>
                        </a:rPr>
                        <a:t>2.40 [1.47, 3.91]</a:t>
                      </a:r>
                      <a:endParaRPr sz="10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150"/>
                        <a:buFont typeface="Arial"/>
                        <a:buNone/>
                      </a:pPr>
                      <a:r>
                        <a:rPr lang="es-CO" sz="1150" u="none" cap="none" strike="noStrike">
                          <a:latin typeface="Poppins"/>
                          <a:ea typeface="Poppins"/>
                          <a:cs typeface="Poppins"/>
                          <a:sym typeface="Poppins"/>
                        </a:rPr>
                        <a:t>&lt; 0.01</a:t>
                      </a:r>
                      <a:endParaRPr sz="1150" u="none" cap="none" strike="noStrike">
                        <a:latin typeface="Poppins"/>
                        <a:ea typeface="Poppins"/>
                        <a:cs typeface="Poppins"/>
                        <a:sym typeface="Poppins"/>
                      </a:endParaRPr>
                    </a:p>
                  </a:txBody>
                  <a:tcPr marT="0" marB="0" marR="68575" marL="68575">
                    <a:lnB cap="flat" cmpd="sng" w="9525">
                      <a:solidFill>
                        <a:srgbClr val="000000"/>
                      </a:solidFill>
                      <a:prstDash val="solid"/>
                      <a:round/>
                      <a:headEnd len="sm" w="sm" type="none"/>
                      <a:tailEnd len="sm" w="sm" type="none"/>
                    </a:lnB>
                  </a:tcPr>
                </a:tc>
              </a:tr>
              <a:tr h="288600">
                <a:tc gridSpan="5">
                  <a:txBody>
                    <a:bodyPr/>
                    <a:lstStyle/>
                    <a:p>
                      <a:pPr indent="0" lvl="0" marL="0" marR="0" rtl="0" algn="just">
                        <a:lnSpc>
                          <a:spcPct val="100000"/>
                        </a:lnSpc>
                        <a:spcBef>
                          <a:spcPts val="0"/>
                        </a:spcBef>
                        <a:spcAft>
                          <a:spcPts val="0"/>
                        </a:spcAft>
                        <a:buClr>
                          <a:srgbClr val="000000"/>
                        </a:buClr>
                        <a:buSzPts val="950"/>
                        <a:buFont typeface="Arial"/>
                        <a:buNone/>
                      </a:pPr>
                      <a:r>
                        <a:rPr lang="es-CO" sz="950" u="none" cap="none" strike="noStrike">
                          <a:latin typeface="Poppins"/>
                          <a:ea typeface="Poppins"/>
                          <a:cs typeface="Poppins"/>
                          <a:sym typeface="Poppins"/>
                        </a:rPr>
                        <a:t>Abreviaturas: SLNB: Biopsia del ganglio linfático centinela; ALND: Disección de ganglios linfáticos axilares; HR: Razón de riesgos (Hazard Ratio); IC: Intervalo de confianza.</a:t>
                      </a:r>
                      <a:endParaRPr sz="1150" u="none" cap="none" strike="noStrike">
                        <a:latin typeface="Poppins"/>
                        <a:ea typeface="Poppins"/>
                        <a:cs typeface="Poppins"/>
                        <a:sym typeface="Poppins"/>
                      </a:endParaRPr>
                    </a:p>
                  </a:txBody>
                  <a:tcPr marT="0" marB="0" marR="68575" marL="68575">
                    <a:lnT cap="flat" cmpd="sng" w="9525">
                      <a:solidFill>
                        <a:srgbClr val="000000"/>
                      </a:solidFill>
                      <a:prstDash val="solid"/>
                      <a:round/>
                      <a:headEnd len="sm" w="sm" type="none"/>
                      <a:tailEnd len="sm" w="sm" type="none"/>
                    </a:lnT>
                  </a:tcPr>
                </a:tc>
                <a:tc hMerge="1"/>
                <a:tc hMerge="1"/>
                <a:tc hMerge="1"/>
                <a:tc hMerge="1"/>
              </a:tr>
            </a:tbl>
          </a:graphicData>
        </a:graphic>
      </p:graphicFrame>
      <p:sp>
        <p:nvSpPr>
          <p:cNvPr id="668" name="Google Shape;668;p70"/>
          <p:cNvSpPr txBox="1"/>
          <p:nvPr/>
        </p:nvSpPr>
        <p:spPr>
          <a:xfrm>
            <a:off x="43875" y="1005425"/>
            <a:ext cx="2404200" cy="1815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s-CO" sz="1700">
                <a:solidFill>
                  <a:schemeClr val="accent5"/>
                </a:solidFill>
                <a:latin typeface="Poppins"/>
                <a:ea typeface="Poppins"/>
                <a:cs typeface="Poppins"/>
                <a:sym typeface="Poppins"/>
              </a:rPr>
              <a:t>Factores para </a:t>
            </a:r>
            <a:r>
              <a:rPr b="1" i="0" lang="es-CO" sz="1700" u="none" cap="none" strike="noStrike">
                <a:solidFill>
                  <a:schemeClr val="accent5"/>
                </a:solidFill>
                <a:latin typeface="Poppins"/>
                <a:ea typeface="Poppins"/>
                <a:cs typeface="Poppins"/>
                <a:sym typeface="Poppins"/>
              </a:rPr>
              <a:t>tiempo hasta la recurrencia de todos los tipos (TR) y la supervivencia global (SG): </a:t>
            </a:r>
            <a:endParaRPr b="1" i="0" sz="1700" u="none" cap="none" strike="noStrike">
              <a:solidFill>
                <a:schemeClr val="accent5"/>
              </a:solidFill>
              <a:latin typeface="Poppins"/>
              <a:ea typeface="Poppins"/>
              <a:cs typeface="Poppins"/>
              <a:sym typeface="Poppins"/>
            </a:endParaRPr>
          </a:p>
          <a:p>
            <a:pPr indent="0" lvl="0" marL="0" marR="0" rtl="0" algn="l">
              <a:lnSpc>
                <a:spcPct val="100000"/>
              </a:lnSpc>
              <a:spcBef>
                <a:spcPts val="800"/>
              </a:spcBef>
              <a:spcAft>
                <a:spcPts val="800"/>
              </a:spcAft>
              <a:buClr>
                <a:srgbClr val="000000"/>
              </a:buClr>
              <a:buSzPts val="1100"/>
              <a:buFont typeface="Arial"/>
              <a:buNone/>
            </a:pPr>
            <a:r>
              <a:rPr i="0" lang="es-CO" sz="1700" u="none" cap="none" strike="noStrike">
                <a:solidFill>
                  <a:schemeClr val="accent5"/>
                </a:solidFill>
                <a:latin typeface="Poppins"/>
                <a:ea typeface="Poppins"/>
                <a:cs typeface="Poppins"/>
                <a:sym typeface="Poppins"/>
              </a:rPr>
              <a:t>Estimaciones </a:t>
            </a:r>
            <a:r>
              <a:rPr lang="es-CO" sz="1700">
                <a:solidFill>
                  <a:schemeClr val="dk2"/>
                </a:solidFill>
                <a:latin typeface="Poppins"/>
                <a:ea typeface="Poppins"/>
                <a:cs typeface="Poppins"/>
                <a:sym typeface="Poppins"/>
              </a:rPr>
              <a:t>Análisis no ajustado</a:t>
            </a:r>
            <a:r>
              <a:rPr i="0" lang="es-CO" sz="1700" u="none" cap="none" strike="noStrike">
                <a:solidFill>
                  <a:schemeClr val="accent5"/>
                </a:solidFill>
                <a:latin typeface="Poppins"/>
                <a:ea typeface="Poppins"/>
                <a:cs typeface="Poppins"/>
                <a:sym typeface="Poppins"/>
              </a:rPr>
              <a:t> modelo de riesgos proporcionales de Cox. </a:t>
            </a:r>
            <a:endParaRPr i="0" sz="1700" u="none" cap="none" strike="noStrike">
              <a:solidFill>
                <a:schemeClr val="accent5"/>
              </a:solidFill>
              <a:latin typeface="Poppins"/>
              <a:ea typeface="Poppins"/>
              <a:cs typeface="Poppins"/>
              <a:sym typeface="Poppins"/>
            </a:endParaRPr>
          </a:p>
        </p:txBody>
      </p:sp>
      <p:sp>
        <p:nvSpPr>
          <p:cNvPr id="669" name="Google Shape;669;p70"/>
          <p:cNvSpPr/>
          <p:nvPr/>
        </p:nvSpPr>
        <p:spPr>
          <a:xfrm>
            <a:off x="2531100" y="2056925"/>
            <a:ext cx="6726300" cy="1752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670" name="Google Shape;670;p70"/>
          <p:cNvSpPr/>
          <p:nvPr/>
        </p:nvSpPr>
        <p:spPr>
          <a:xfrm>
            <a:off x="2531100" y="2758925"/>
            <a:ext cx="9660900" cy="1752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aleway"/>
              <a:ea typeface="Raleway"/>
              <a:cs typeface="Raleway"/>
              <a:sym typeface="Raleway"/>
            </a:endParaRPr>
          </a:p>
        </p:txBody>
      </p:sp>
      <p:sp>
        <p:nvSpPr>
          <p:cNvPr id="671" name="Google Shape;671;p70"/>
          <p:cNvSpPr/>
          <p:nvPr/>
        </p:nvSpPr>
        <p:spPr>
          <a:xfrm>
            <a:off x="2531100" y="4160925"/>
            <a:ext cx="6726300" cy="171600"/>
          </a:xfrm>
          <a:prstGeom prst="rect">
            <a:avLst/>
          </a:prstGeom>
          <a:noFill/>
          <a:ln cap="flat" cmpd="sng" w="37300">
            <a:solidFill>
              <a:schemeClr val="dk2"/>
            </a:solidFill>
            <a:prstDash val="solid"/>
            <a:round/>
            <a:headEnd len="sm" w="sm" type="none"/>
            <a:tailEnd len="sm" w="sm" type="none"/>
          </a:ln>
        </p:spPr>
        <p:txBody>
          <a:bodyPr anchorCtr="0" anchor="ctr" bIns="89475" lIns="89475" spcFirstLastPara="1" rIns="89475" wrap="square" tIns="89475">
            <a:noAutofit/>
          </a:bodyPr>
          <a:lstStyle/>
          <a:p>
            <a:pPr indent="0" lvl="0" marL="0" rtl="0" algn="ctr">
              <a:spcBef>
                <a:spcPts val="0"/>
              </a:spcBef>
              <a:spcAft>
                <a:spcPts val="0"/>
              </a:spcAft>
              <a:buNone/>
            </a:pPr>
            <a:r>
              <a:t/>
            </a:r>
            <a:endParaRPr sz="1370">
              <a:latin typeface="Raleway"/>
              <a:ea typeface="Raleway"/>
              <a:cs typeface="Raleway"/>
              <a:sym typeface="Raleway"/>
            </a:endParaRPr>
          </a:p>
        </p:txBody>
      </p:sp>
      <p:sp>
        <p:nvSpPr>
          <p:cNvPr id="672" name="Google Shape;672;p70"/>
          <p:cNvSpPr/>
          <p:nvPr/>
        </p:nvSpPr>
        <p:spPr>
          <a:xfrm>
            <a:off x="2531100" y="4675514"/>
            <a:ext cx="9660900" cy="171600"/>
          </a:xfrm>
          <a:prstGeom prst="rect">
            <a:avLst/>
          </a:prstGeom>
          <a:noFill/>
          <a:ln cap="flat" cmpd="sng" w="37300">
            <a:solidFill>
              <a:schemeClr val="dk2"/>
            </a:solidFill>
            <a:prstDash val="solid"/>
            <a:round/>
            <a:headEnd len="sm" w="sm" type="none"/>
            <a:tailEnd len="sm" w="sm" type="none"/>
          </a:ln>
        </p:spPr>
        <p:txBody>
          <a:bodyPr anchorCtr="0" anchor="ctr" bIns="89475" lIns="89475" spcFirstLastPara="1" rIns="89475" wrap="square" tIns="89475">
            <a:noAutofit/>
          </a:bodyPr>
          <a:lstStyle/>
          <a:p>
            <a:pPr indent="0" lvl="0" marL="0" rtl="0" algn="ctr">
              <a:spcBef>
                <a:spcPts val="0"/>
              </a:spcBef>
              <a:spcAft>
                <a:spcPts val="0"/>
              </a:spcAft>
              <a:buNone/>
            </a:pPr>
            <a:r>
              <a:t/>
            </a:r>
            <a:endParaRPr sz="1370">
              <a:latin typeface="Raleway"/>
              <a:ea typeface="Raleway"/>
              <a:cs typeface="Raleway"/>
              <a:sym typeface="Raleway"/>
            </a:endParaRPr>
          </a:p>
        </p:txBody>
      </p:sp>
      <p:sp>
        <p:nvSpPr>
          <p:cNvPr id="673" name="Google Shape;673;p70"/>
          <p:cNvSpPr/>
          <p:nvPr/>
        </p:nvSpPr>
        <p:spPr>
          <a:xfrm>
            <a:off x="9257400" y="6261325"/>
            <a:ext cx="2934600" cy="175200"/>
          </a:xfrm>
          <a:prstGeom prst="rect">
            <a:avLst/>
          </a:prstGeom>
          <a:noFill/>
          <a:ln cap="flat" cmpd="sng" w="37300">
            <a:solidFill>
              <a:schemeClr val="dk2"/>
            </a:solidFill>
            <a:prstDash val="solid"/>
            <a:round/>
            <a:headEnd len="sm" w="sm" type="none"/>
            <a:tailEnd len="sm" w="sm" type="none"/>
          </a:ln>
        </p:spPr>
        <p:txBody>
          <a:bodyPr anchorCtr="0" anchor="ctr" bIns="89475" lIns="89475" spcFirstLastPara="1" rIns="89475" wrap="square" tIns="89475">
            <a:noAutofit/>
          </a:bodyPr>
          <a:lstStyle/>
          <a:p>
            <a:pPr indent="0" lvl="0" marL="0" rtl="0" algn="ctr">
              <a:spcBef>
                <a:spcPts val="0"/>
              </a:spcBef>
              <a:spcAft>
                <a:spcPts val="0"/>
              </a:spcAft>
              <a:buNone/>
            </a:pPr>
            <a:r>
              <a:t/>
            </a:r>
            <a:endParaRPr sz="1370">
              <a:latin typeface="Raleway"/>
              <a:ea typeface="Raleway"/>
              <a:cs typeface="Raleway"/>
              <a:sym typeface="Raleway"/>
            </a:endParaRPr>
          </a:p>
        </p:txBody>
      </p:sp>
      <p:sp>
        <p:nvSpPr>
          <p:cNvPr id="674" name="Google Shape;674;p70"/>
          <p:cNvSpPr txBox="1"/>
          <p:nvPr/>
        </p:nvSpPr>
        <p:spPr>
          <a:xfrm>
            <a:off x="43875" y="4004425"/>
            <a:ext cx="2531100" cy="2724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s-CO" sz="1500">
                <a:solidFill>
                  <a:srgbClr val="5B0F00"/>
                </a:solidFill>
                <a:highlight>
                  <a:srgbClr val="FFF2CC"/>
                </a:highlight>
                <a:latin typeface="Poppins"/>
                <a:ea typeface="Poppins"/>
                <a:cs typeface="Poppins"/>
                <a:sym typeface="Poppins"/>
              </a:rPr>
              <a:t>NO</a:t>
            </a:r>
            <a:r>
              <a:rPr lang="es-CO" sz="1500">
                <a:solidFill>
                  <a:srgbClr val="5B0F00"/>
                </a:solidFill>
                <a:highlight>
                  <a:srgbClr val="FFF2CC"/>
                </a:highlight>
                <a:latin typeface="Poppins"/>
                <a:ea typeface="Poppins"/>
                <a:cs typeface="Poppins"/>
                <a:sym typeface="Poppins"/>
              </a:rPr>
              <a:t> se encontraron asociaciones significativas en ambos </a:t>
            </a:r>
            <a:r>
              <a:rPr lang="es-CO" sz="1500">
                <a:solidFill>
                  <a:srgbClr val="5B0F00"/>
                </a:solidFill>
                <a:highlight>
                  <a:srgbClr val="FFF2CC"/>
                </a:highlight>
                <a:latin typeface="Poppins"/>
                <a:ea typeface="Poppins"/>
                <a:cs typeface="Poppins"/>
                <a:sym typeface="Poppins"/>
              </a:rPr>
              <a:t>desenlaces</a:t>
            </a:r>
            <a:r>
              <a:rPr lang="es-CO" sz="1500">
                <a:solidFill>
                  <a:srgbClr val="5B0F00"/>
                </a:solidFill>
                <a:highlight>
                  <a:srgbClr val="FFF2CC"/>
                </a:highlight>
                <a:latin typeface="Poppins"/>
                <a:ea typeface="Poppins"/>
                <a:cs typeface="Poppins"/>
                <a:sym typeface="Poppins"/>
              </a:rPr>
              <a:t> para:</a:t>
            </a:r>
            <a:endParaRPr sz="1500">
              <a:solidFill>
                <a:srgbClr val="5B0F00"/>
              </a:solidFill>
              <a:highlight>
                <a:srgbClr val="FFF2CC"/>
              </a:highlight>
              <a:latin typeface="Poppins"/>
              <a:ea typeface="Poppins"/>
              <a:cs typeface="Poppins"/>
              <a:sym typeface="Poppins"/>
            </a:endParaRPr>
          </a:p>
          <a:p>
            <a:pPr indent="0" lvl="0" marL="0" rtl="0" algn="l">
              <a:lnSpc>
                <a:spcPct val="100000"/>
              </a:lnSpc>
              <a:spcBef>
                <a:spcPts val="0"/>
              </a:spcBef>
              <a:spcAft>
                <a:spcPts val="0"/>
              </a:spcAft>
              <a:buNone/>
            </a:pPr>
            <a:r>
              <a:t/>
            </a:r>
            <a:endParaRPr sz="1500">
              <a:solidFill>
                <a:srgbClr val="5B0F00"/>
              </a:solidFill>
              <a:highlight>
                <a:srgbClr val="FFF2CC"/>
              </a:highlight>
              <a:latin typeface="Poppins"/>
              <a:ea typeface="Poppins"/>
              <a:cs typeface="Poppins"/>
              <a:sym typeface="Poppins"/>
            </a:endParaRPr>
          </a:p>
          <a:p>
            <a:pPr indent="-323850" lvl="0" marL="457200" rtl="0" algn="l">
              <a:lnSpc>
                <a:spcPct val="100000"/>
              </a:lnSpc>
              <a:spcBef>
                <a:spcPts val="0"/>
              </a:spcBef>
              <a:spcAft>
                <a:spcPts val="0"/>
              </a:spcAft>
              <a:buClr>
                <a:srgbClr val="5B0F00"/>
              </a:buClr>
              <a:buSzPts val="1500"/>
              <a:buFont typeface="Poppins"/>
              <a:buChar char="●"/>
            </a:pPr>
            <a:r>
              <a:rPr lang="es-CO" sz="1500">
                <a:solidFill>
                  <a:srgbClr val="5B0F00"/>
                </a:solidFill>
                <a:highlight>
                  <a:srgbClr val="FFF2CC"/>
                </a:highlight>
                <a:latin typeface="Poppins"/>
                <a:ea typeface="Poppins"/>
                <a:cs typeface="Poppins"/>
                <a:sym typeface="Poppins"/>
              </a:rPr>
              <a:t>compromiso </a:t>
            </a:r>
            <a:r>
              <a:rPr b="1" lang="es-CO" sz="1500">
                <a:solidFill>
                  <a:srgbClr val="5B0F00"/>
                </a:solidFill>
                <a:highlight>
                  <a:srgbClr val="FFF2CC"/>
                </a:highlight>
                <a:latin typeface="Poppins"/>
                <a:ea typeface="Poppins"/>
                <a:cs typeface="Poppins"/>
                <a:sym typeface="Poppins"/>
              </a:rPr>
              <a:t>ganglionar</a:t>
            </a:r>
            <a:endParaRPr b="1" sz="1500">
              <a:solidFill>
                <a:srgbClr val="5B0F00"/>
              </a:solidFill>
              <a:highlight>
                <a:srgbClr val="FFF2CC"/>
              </a:highlight>
              <a:latin typeface="Poppins"/>
              <a:ea typeface="Poppins"/>
              <a:cs typeface="Poppins"/>
              <a:sym typeface="Poppins"/>
            </a:endParaRPr>
          </a:p>
          <a:p>
            <a:pPr indent="-323850" lvl="0" marL="457200" rtl="0" algn="l">
              <a:lnSpc>
                <a:spcPct val="100000"/>
              </a:lnSpc>
              <a:spcBef>
                <a:spcPts val="0"/>
              </a:spcBef>
              <a:spcAft>
                <a:spcPts val="0"/>
              </a:spcAft>
              <a:buClr>
                <a:srgbClr val="5B0F00"/>
              </a:buClr>
              <a:buSzPts val="1500"/>
              <a:buFont typeface="Poppins"/>
              <a:buChar char="●"/>
            </a:pPr>
            <a:r>
              <a:rPr lang="es-CO" sz="1500">
                <a:solidFill>
                  <a:srgbClr val="5B0F00"/>
                </a:solidFill>
                <a:highlight>
                  <a:srgbClr val="FFF2CC"/>
                </a:highlight>
                <a:latin typeface="Poppins"/>
                <a:ea typeface="Poppins"/>
                <a:cs typeface="Poppins"/>
                <a:sym typeface="Poppins"/>
              </a:rPr>
              <a:t>tipo de</a:t>
            </a:r>
            <a:r>
              <a:rPr b="1" lang="es-CO" sz="1500">
                <a:solidFill>
                  <a:srgbClr val="5B0F00"/>
                </a:solidFill>
                <a:highlight>
                  <a:srgbClr val="FFF2CC"/>
                </a:highlight>
                <a:latin typeface="Poppins"/>
                <a:ea typeface="Poppins"/>
                <a:cs typeface="Poppins"/>
                <a:sym typeface="Poppins"/>
              </a:rPr>
              <a:t> tratamiento inicial </a:t>
            </a:r>
            <a:endParaRPr b="1" sz="1500">
              <a:solidFill>
                <a:srgbClr val="5B0F00"/>
              </a:solidFill>
              <a:highlight>
                <a:srgbClr val="FFF2CC"/>
              </a:highlight>
              <a:latin typeface="Poppins"/>
              <a:ea typeface="Poppins"/>
              <a:cs typeface="Poppins"/>
              <a:sym typeface="Poppins"/>
            </a:endParaRPr>
          </a:p>
          <a:p>
            <a:pPr indent="-323850" lvl="0" marL="457200" rtl="0" algn="l">
              <a:lnSpc>
                <a:spcPct val="100000"/>
              </a:lnSpc>
              <a:spcBef>
                <a:spcPts val="0"/>
              </a:spcBef>
              <a:spcAft>
                <a:spcPts val="0"/>
              </a:spcAft>
              <a:buClr>
                <a:srgbClr val="5B0F00"/>
              </a:buClr>
              <a:buSzPts val="1500"/>
              <a:buFont typeface="Poppins"/>
              <a:buChar char="●"/>
            </a:pPr>
            <a:r>
              <a:rPr lang="es-CO" sz="1500">
                <a:solidFill>
                  <a:srgbClr val="5B0F00"/>
                </a:solidFill>
                <a:highlight>
                  <a:srgbClr val="FFF2CC"/>
                </a:highlight>
                <a:latin typeface="Poppins"/>
                <a:ea typeface="Poppins"/>
                <a:cs typeface="Poppins"/>
                <a:sym typeface="Poppins"/>
              </a:rPr>
              <a:t>tipo de </a:t>
            </a:r>
            <a:r>
              <a:rPr b="1" lang="es-CO" sz="1500">
                <a:solidFill>
                  <a:srgbClr val="5B0F00"/>
                </a:solidFill>
                <a:highlight>
                  <a:srgbClr val="FFF2CC"/>
                </a:highlight>
                <a:latin typeface="Poppins"/>
                <a:ea typeface="Poppins"/>
                <a:cs typeface="Poppins"/>
                <a:sym typeface="Poppins"/>
              </a:rPr>
              <a:t>cirugía en la axila </a:t>
            </a:r>
            <a:endParaRPr b="1" sz="1500">
              <a:solidFill>
                <a:srgbClr val="5B0F00"/>
              </a:solidFill>
              <a:highlight>
                <a:srgbClr val="FFF2CC"/>
              </a:highlight>
              <a:latin typeface="Poppins"/>
              <a:ea typeface="Poppins"/>
              <a:cs typeface="Poppins"/>
              <a:sym typeface="Poppi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8" name="Shape 678"/>
        <p:cNvGrpSpPr/>
        <p:nvPr/>
      </p:nvGrpSpPr>
      <p:grpSpPr>
        <a:xfrm>
          <a:off x="0" y="0"/>
          <a:ext cx="0" cy="0"/>
          <a:chOff x="0" y="0"/>
          <a:chExt cx="0" cy="0"/>
        </a:xfrm>
      </p:grpSpPr>
      <p:sp>
        <p:nvSpPr>
          <p:cNvPr id="679" name="Google Shape;679;p71"/>
          <p:cNvSpPr txBox="1"/>
          <p:nvPr>
            <p:ph type="title"/>
          </p:nvPr>
        </p:nvSpPr>
        <p:spPr>
          <a:xfrm>
            <a:off x="539401" y="219754"/>
            <a:ext cx="5403000" cy="8226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Raleway"/>
              <a:buNone/>
            </a:pPr>
            <a:r>
              <a:rPr lang="es-CO"/>
              <a:t>Discusión</a:t>
            </a:r>
            <a:endParaRPr/>
          </a:p>
        </p:txBody>
      </p:sp>
      <p:sp>
        <p:nvSpPr>
          <p:cNvPr id="680" name="Google Shape;680;p71"/>
          <p:cNvSpPr txBox="1"/>
          <p:nvPr>
            <p:ph idx="1" type="body"/>
          </p:nvPr>
        </p:nvSpPr>
        <p:spPr>
          <a:xfrm>
            <a:off x="305250" y="1138950"/>
            <a:ext cx="11581500" cy="5494500"/>
          </a:xfrm>
          <a:prstGeom prst="rect">
            <a:avLst/>
          </a:prstGeom>
          <a:noFill/>
          <a:ln>
            <a:noFill/>
          </a:ln>
        </p:spPr>
        <p:txBody>
          <a:bodyPr anchorCtr="0" anchor="t" bIns="45700" lIns="91425" spcFirstLastPara="1" rIns="91425" wrap="square" tIns="45700">
            <a:normAutofit lnSpcReduction="10000"/>
          </a:bodyPr>
          <a:lstStyle/>
          <a:p>
            <a:pPr indent="-361950" lvl="0" marL="457200" rtl="0" algn="l">
              <a:lnSpc>
                <a:spcPct val="90000"/>
              </a:lnSpc>
              <a:spcBef>
                <a:spcPts val="0"/>
              </a:spcBef>
              <a:spcAft>
                <a:spcPts val="0"/>
              </a:spcAft>
              <a:buSzPts val="2100"/>
              <a:buChar char="➢"/>
            </a:pPr>
            <a:r>
              <a:rPr lang="es-CO" sz="2100"/>
              <a:t>Se describe la experiencia en el desescalamiento de la cirugía axilar en esta Cohorte de 787 mujeres con el uso de la técnica de SLNB en un centro oncológico de referencia en Colombia. </a:t>
            </a:r>
            <a:endParaRPr sz="2100"/>
          </a:p>
          <a:p>
            <a:pPr indent="0" lvl="0" marL="457200" rtl="0" algn="l">
              <a:lnSpc>
                <a:spcPct val="90000"/>
              </a:lnSpc>
              <a:spcBef>
                <a:spcPts val="0"/>
              </a:spcBef>
              <a:spcAft>
                <a:spcPts val="0"/>
              </a:spcAft>
              <a:buNone/>
            </a:pPr>
            <a:r>
              <a:t/>
            </a:r>
            <a:endParaRPr sz="2100"/>
          </a:p>
          <a:p>
            <a:pPr indent="-361950" lvl="0" marL="457200" rtl="0" algn="l">
              <a:lnSpc>
                <a:spcPct val="90000"/>
              </a:lnSpc>
              <a:spcBef>
                <a:spcPts val="0"/>
              </a:spcBef>
              <a:spcAft>
                <a:spcPts val="0"/>
              </a:spcAft>
              <a:buSzPts val="2100"/>
              <a:buChar char="➢"/>
            </a:pPr>
            <a:r>
              <a:rPr lang="es-CO" sz="2100"/>
              <a:t>A partir del año 2021 se evidenció una transición progresiva hacia estrategias de </a:t>
            </a:r>
            <a:r>
              <a:rPr b="1" i="1" lang="es-CO" sz="2100"/>
              <a:t>desescalamiento quirúrgico axilar</a:t>
            </a:r>
            <a:endParaRPr b="1" i="1" sz="2100"/>
          </a:p>
          <a:p>
            <a:pPr indent="0" lvl="0" marL="457200" rtl="0" algn="l">
              <a:lnSpc>
                <a:spcPct val="90000"/>
              </a:lnSpc>
              <a:spcBef>
                <a:spcPts val="0"/>
              </a:spcBef>
              <a:spcAft>
                <a:spcPts val="0"/>
              </a:spcAft>
              <a:buNone/>
            </a:pPr>
            <a:r>
              <a:t/>
            </a:r>
            <a:endParaRPr sz="2100"/>
          </a:p>
          <a:p>
            <a:pPr indent="-361950" lvl="0" marL="457200" rtl="0" algn="l">
              <a:lnSpc>
                <a:spcPct val="90000"/>
              </a:lnSpc>
              <a:spcBef>
                <a:spcPts val="0"/>
              </a:spcBef>
              <a:spcAft>
                <a:spcPts val="0"/>
              </a:spcAft>
              <a:buSzPts val="2100"/>
              <a:buChar char="➢"/>
            </a:pPr>
            <a:r>
              <a:rPr lang="es-CO" sz="2100"/>
              <a:t>Durante el periodo total de estudio (2013–2023), 225 pacientes con SLN positivo:</a:t>
            </a:r>
            <a:endParaRPr sz="2100"/>
          </a:p>
          <a:p>
            <a:pPr indent="0" lvl="0" marL="457200" rtl="0" algn="l">
              <a:lnSpc>
                <a:spcPct val="90000"/>
              </a:lnSpc>
              <a:spcBef>
                <a:spcPts val="0"/>
              </a:spcBef>
              <a:spcAft>
                <a:spcPts val="0"/>
              </a:spcAft>
              <a:buNone/>
            </a:pPr>
            <a:r>
              <a:rPr b="1" lang="es-CO" sz="2100" u="sng">
                <a:solidFill>
                  <a:srgbClr val="FFFF00"/>
                </a:solidFill>
              </a:rPr>
              <a:t>Cambios en la Omision de ALND</a:t>
            </a:r>
            <a:endParaRPr b="1" sz="2100" u="sng">
              <a:solidFill>
                <a:srgbClr val="FFFF00"/>
              </a:solidFill>
            </a:endParaRPr>
          </a:p>
          <a:p>
            <a:pPr indent="0" lvl="0" marL="457200" rtl="0" algn="l">
              <a:lnSpc>
                <a:spcPct val="90000"/>
              </a:lnSpc>
              <a:spcBef>
                <a:spcPts val="0"/>
              </a:spcBef>
              <a:spcAft>
                <a:spcPts val="0"/>
              </a:spcAft>
              <a:buNone/>
            </a:pPr>
            <a:r>
              <a:rPr b="1" lang="es-CO" sz="2100"/>
              <a:t>2013 y 2020</a:t>
            </a:r>
            <a:r>
              <a:rPr lang="es-CO" sz="2100"/>
              <a:t>: </a:t>
            </a:r>
            <a:r>
              <a:rPr lang="es-CO" sz="2100"/>
              <a:t>170 </a:t>
            </a:r>
            <a:r>
              <a:rPr lang="es-CO" sz="2100"/>
              <a:t>pacientes - </a:t>
            </a:r>
            <a:r>
              <a:rPr lang="es-CO" sz="2100"/>
              <a:t>omisión de ALND en el </a:t>
            </a:r>
            <a:r>
              <a:rPr b="1" lang="es-CO" sz="2100">
                <a:solidFill>
                  <a:srgbClr val="FFFF00"/>
                </a:solidFill>
              </a:rPr>
              <a:t>50% </a:t>
            </a:r>
            <a:r>
              <a:rPr lang="es-CO" sz="2100"/>
              <a:t>(n=85)</a:t>
            </a:r>
            <a:endParaRPr sz="2100"/>
          </a:p>
          <a:p>
            <a:pPr indent="0" lvl="0" marL="457200" rtl="0" algn="l">
              <a:lnSpc>
                <a:spcPct val="90000"/>
              </a:lnSpc>
              <a:spcBef>
                <a:spcPts val="0"/>
              </a:spcBef>
              <a:spcAft>
                <a:spcPts val="0"/>
              </a:spcAft>
              <a:buNone/>
            </a:pPr>
            <a:r>
              <a:rPr b="1" lang="es-CO" sz="2100"/>
              <a:t>2021 y 2023:</a:t>
            </a:r>
            <a:r>
              <a:rPr lang="es-CO" sz="2100"/>
              <a:t> 55 pacientes - </a:t>
            </a:r>
            <a:r>
              <a:rPr lang="es-CO" sz="2100"/>
              <a:t>omisión de ALND en el </a:t>
            </a:r>
            <a:r>
              <a:rPr b="1" lang="es-CO" sz="2100">
                <a:solidFill>
                  <a:srgbClr val="FFFF00"/>
                </a:solidFill>
              </a:rPr>
              <a:t>74.5 %</a:t>
            </a:r>
            <a:r>
              <a:rPr lang="es-CO" sz="2100"/>
              <a:t> (n=41) </a:t>
            </a:r>
            <a:endParaRPr sz="2100"/>
          </a:p>
          <a:p>
            <a:pPr indent="0" lvl="0" marL="457200" rtl="0" algn="l">
              <a:lnSpc>
                <a:spcPct val="90000"/>
              </a:lnSpc>
              <a:spcBef>
                <a:spcPts val="0"/>
              </a:spcBef>
              <a:spcAft>
                <a:spcPts val="0"/>
              </a:spcAft>
              <a:buNone/>
            </a:pPr>
            <a:r>
              <a:t/>
            </a:r>
            <a:endParaRPr sz="2100"/>
          </a:p>
          <a:p>
            <a:pPr indent="0" lvl="0" marL="457200" rtl="0" algn="l">
              <a:lnSpc>
                <a:spcPct val="90000"/>
              </a:lnSpc>
              <a:spcBef>
                <a:spcPts val="0"/>
              </a:spcBef>
              <a:spcAft>
                <a:spcPts val="0"/>
              </a:spcAft>
              <a:buNone/>
            </a:pPr>
            <a:r>
              <a:rPr b="1" lang="es-CO" sz="2100" u="sng">
                <a:solidFill>
                  <a:srgbClr val="FFFF00"/>
                </a:solidFill>
              </a:rPr>
              <a:t>Cambios</a:t>
            </a:r>
            <a:r>
              <a:rPr b="1" lang="es-CO" sz="2100" u="sng">
                <a:solidFill>
                  <a:srgbClr val="FFFF00"/>
                </a:solidFill>
              </a:rPr>
              <a:t> en post-NACT SLNB</a:t>
            </a:r>
            <a:endParaRPr b="1" sz="2100" u="sng">
              <a:solidFill>
                <a:srgbClr val="FFFF00"/>
              </a:solidFill>
            </a:endParaRPr>
          </a:p>
          <a:p>
            <a:pPr indent="0" lvl="0" marL="457200" rtl="0" algn="l">
              <a:lnSpc>
                <a:spcPct val="90000"/>
              </a:lnSpc>
              <a:spcBef>
                <a:spcPts val="0"/>
              </a:spcBef>
              <a:spcAft>
                <a:spcPts val="0"/>
              </a:spcAft>
              <a:buNone/>
            </a:pPr>
            <a:r>
              <a:rPr b="1" lang="es-CO" sz="2100"/>
              <a:t>2013–2020:  </a:t>
            </a:r>
            <a:r>
              <a:rPr lang="es-CO" sz="2100"/>
              <a:t>72 procedimientos post-NACT SLNB - promedio anual de </a:t>
            </a:r>
            <a:r>
              <a:rPr b="1" lang="es-CO" sz="2100">
                <a:solidFill>
                  <a:srgbClr val="FFFF00"/>
                </a:solidFill>
              </a:rPr>
              <a:t>9</a:t>
            </a:r>
            <a:r>
              <a:rPr lang="es-CO" sz="2100"/>
              <a:t> intervenciones</a:t>
            </a:r>
            <a:endParaRPr sz="2100"/>
          </a:p>
          <a:p>
            <a:pPr indent="0" lvl="0" marL="457200" rtl="0" algn="l">
              <a:spcBef>
                <a:spcPts val="0"/>
              </a:spcBef>
              <a:spcAft>
                <a:spcPts val="0"/>
              </a:spcAft>
              <a:buNone/>
            </a:pPr>
            <a:r>
              <a:rPr b="1" lang="es-CO" sz="2100"/>
              <a:t>2021–2023: </a:t>
            </a:r>
            <a:r>
              <a:rPr lang="es-CO" sz="2100"/>
              <a:t>72 procedimientos en solo tres años - promedio anual de </a:t>
            </a:r>
            <a:r>
              <a:rPr b="1" lang="es-CO" sz="2100">
                <a:solidFill>
                  <a:srgbClr val="FFFF00"/>
                </a:solidFill>
              </a:rPr>
              <a:t>24</a:t>
            </a:r>
            <a:r>
              <a:rPr lang="es-CO" sz="2100"/>
              <a:t> procedimientos</a:t>
            </a:r>
            <a:endParaRPr sz="2100"/>
          </a:p>
          <a:p>
            <a:pPr indent="0" lvl="0" marL="457200" rtl="0" algn="l">
              <a:spcBef>
                <a:spcPts val="0"/>
              </a:spcBef>
              <a:spcAft>
                <a:spcPts val="0"/>
              </a:spcAft>
              <a:buNone/>
            </a:pPr>
            <a:r>
              <a:t/>
            </a:r>
            <a:endParaRPr sz="2100"/>
          </a:p>
          <a:p>
            <a:pPr indent="0" lvl="0" marL="457200" rtl="0" algn="l">
              <a:spcBef>
                <a:spcPts val="0"/>
              </a:spcBef>
              <a:spcAft>
                <a:spcPts val="0"/>
              </a:spcAft>
              <a:buNone/>
            </a:pPr>
            <a:r>
              <a:rPr b="1" lang="es-CO" sz="2100"/>
              <a:t>Aumento de </a:t>
            </a:r>
            <a:r>
              <a:rPr b="1" lang="es-CO" sz="2100">
                <a:solidFill>
                  <a:srgbClr val="FFFF00"/>
                </a:solidFill>
              </a:rPr>
              <a:t>2,7 veces</a:t>
            </a:r>
            <a:r>
              <a:rPr lang="es-CO" sz="2100"/>
              <a:t> en la frecuencia anual. </a:t>
            </a:r>
            <a:endParaRPr sz="2100"/>
          </a:p>
          <a:p>
            <a:pPr indent="0" lvl="0" marL="457200" rtl="0" algn="l">
              <a:spcBef>
                <a:spcPts val="0"/>
              </a:spcBef>
              <a:spcAft>
                <a:spcPts val="0"/>
              </a:spcAft>
              <a:buNone/>
            </a:pPr>
            <a:r>
              <a:t/>
            </a:r>
            <a:endParaRPr sz="2100"/>
          </a:p>
          <a:p>
            <a:pPr indent="0" lvl="0" marL="457200" rtl="0" algn="ctr">
              <a:spcBef>
                <a:spcPts val="0"/>
              </a:spcBef>
              <a:spcAft>
                <a:spcPts val="0"/>
              </a:spcAft>
              <a:buNone/>
            </a:pPr>
            <a:r>
              <a:rPr i="1" lang="es-CO" sz="2100"/>
              <a:t>Este cambio refleja una transformación significativa en la práctica clínica, impulsada por la </a:t>
            </a:r>
            <a:r>
              <a:rPr b="1" i="1" lang="es-CO" sz="2100"/>
              <a:t>implementación de nuevas directrices y una creciente aceptación del </a:t>
            </a:r>
            <a:endParaRPr b="1" i="1" sz="2100"/>
          </a:p>
          <a:p>
            <a:pPr indent="0" lvl="0" marL="457200" rtl="0" algn="ctr">
              <a:spcBef>
                <a:spcPts val="0"/>
              </a:spcBef>
              <a:spcAft>
                <a:spcPts val="0"/>
              </a:spcAft>
              <a:buNone/>
            </a:pPr>
            <a:r>
              <a:rPr b="1" i="1" lang="es-CO" sz="2100"/>
              <a:t>abordaje del post-NACT SLNB.</a:t>
            </a:r>
            <a:endParaRPr b="1" i="1" sz="210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4" name="Shape 684"/>
        <p:cNvGrpSpPr/>
        <p:nvPr/>
      </p:nvGrpSpPr>
      <p:grpSpPr>
        <a:xfrm>
          <a:off x="0" y="0"/>
          <a:ext cx="0" cy="0"/>
          <a:chOff x="0" y="0"/>
          <a:chExt cx="0" cy="0"/>
        </a:xfrm>
      </p:grpSpPr>
      <p:sp>
        <p:nvSpPr>
          <p:cNvPr id="685" name="Google Shape;685;p72"/>
          <p:cNvSpPr txBox="1"/>
          <p:nvPr>
            <p:ph type="title"/>
          </p:nvPr>
        </p:nvSpPr>
        <p:spPr>
          <a:xfrm>
            <a:off x="393101" y="154729"/>
            <a:ext cx="5403000" cy="8226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Raleway"/>
              <a:buNone/>
            </a:pPr>
            <a:r>
              <a:rPr lang="es-CO"/>
              <a:t>Discusión</a:t>
            </a:r>
            <a:endParaRPr/>
          </a:p>
        </p:txBody>
      </p:sp>
      <p:sp>
        <p:nvSpPr>
          <p:cNvPr id="686" name="Google Shape;686;p72"/>
          <p:cNvSpPr txBox="1"/>
          <p:nvPr>
            <p:ph idx="1" type="body"/>
          </p:nvPr>
        </p:nvSpPr>
        <p:spPr>
          <a:xfrm>
            <a:off x="-27950" y="977325"/>
            <a:ext cx="12110700" cy="1438500"/>
          </a:xfrm>
          <a:prstGeom prst="rect">
            <a:avLst/>
          </a:prstGeom>
          <a:noFill/>
          <a:ln>
            <a:noFill/>
          </a:ln>
        </p:spPr>
        <p:txBody>
          <a:bodyPr anchorCtr="0" anchor="t" bIns="45700" lIns="91425" spcFirstLastPara="1" rIns="91425" wrap="square" tIns="45700">
            <a:noAutofit/>
          </a:bodyPr>
          <a:lstStyle/>
          <a:p>
            <a:pPr indent="0" lvl="0" marL="457200" rtl="0" algn="ctr">
              <a:lnSpc>
                <a:spcPct val="70000"/>
              </a:lnSpc>
              <a:spcBef>
                <a:spcPts val="0"/>
              </a:spcBef>
              <a:spcAft>
                <a:spcPts val="0"/>
              </a:spcAft>
              <a:buSzPts val="770"/>
              <a:buNone/>
            </a:pPr>
            <a:r>
              <a:rPr b="1" lang="es-CO" sz="2690"/>
              <a:t>La</a:t>
            </a:r>
            <a:r>
              <a:rPr b="1" lang="es-CO" sz="3090"/>
              <a:t> </a:t>
            </a:r>
            <a:r>
              <a:rPr b="1" lang="es-CO" sz="3090">
                <a:solidFill>
                  <a:schemeClr val="accent3"/>
                </a:solidFill>
              </a:rPr>
              <a:t>tasa global de identificación del ganglio centinela (SLN)</a:t>
            </a:r>
            <a:r>
              <a:rPr b="1" lang="es-CO" sz="3090"/>
              <a:t> </a:t>
            </a:r>
            <a:r>
              <a:rPr b="1" lang="es-CO" sz="2690"/>
              <a:t>fue 99.3%.</a:t>
            </a:r>
            <a:endParaRPr b="1" sz="3090"/>
          </a:p>
          <a:p>
            <a:pPr indent="0" lvl="0" marL="457200" rtl="0" algn="ctr">
              <a:lnSpc>
                <a:spcPct val="70000"/>
              </a:lnSpc>
              <a:spcBef>
                <a:spcPts val="0"/>
              </a:spcBef>
              <a:spcAft>
                <a:spcPts val="0"/>
              </a:spcAft>
              <a:buSzPts val="770"/>
              <a:buNone/>
            </a:pPr>
            <a:r>
              <a:rPr b="1" lang="es-CO" sz="2590"/>
              <a:t>99.2% (643/648) en grupo Upfront SLNB</a:t>
            </a:r>
            <a:endParaRPr b="1" sz="2590"/>
          </a:p>
          <a:p>
            <a:pPr indent="0" lvl="0" marL="457200" rtl="0" algn="ctr">
              <a:lnSpc>
                <a:spcPct val="70000"/>
              </a:lnSpc>
              <a:spcBef>
                <a:spcPts val="0"/>
              </a:spcBef>
              <a:spcAft>
                <a:spcPts val="0"/>
              </a:spcAft>
              <a:buSzPts val="770"/>
              <a:buNone/>
            </a:pPr>
            <a:r>
              <a:rPr b="1" lang="es-CO" sz="2590"/>
              <a:t> 100% en grupo post-NACT SLNB.</a:t>
            </a:r>
            <a:endParaRPr b="1" sz="2590"/>
          </a:p>
          <a:p>
            <a:pPr indent="0" lvl="0" marL="457200" rtl="0" algn="ctr">
              <a:lnSpc>
                <a:spcPct val="70000"/>
              </a:lnSpc>
              <a:spcBef>
                <a:spcPts val="0"/>
              </a:spcBef>
              <a:spcAft>
                <a:spcPts val="0"/>
              </a:spcAft>
              <a:buSzPts val="770"/>
              <a:buNone/>
            </a:pPr>
            <a:r>
              <a:rPr lang="es-CO" sz="2690"/>
              <a:t> </a:t>
            </a:r>
            <a:endParaRPr sz="2690"/>
          </a:p>
          <a:p>
            <a:pPr indent="0" lvl="0" marL="457200" rtl="0" algn="ctr">
              <a:lnSpc>
                <a:spcPct val="70000"/>
              </a:lnSpc>
              <a:spcBef>
                <a:spcPts val="0"/>
              </a:spcBef>
              <a:spcAft>
                <a:spcPts val="0"/>
              </a:spcAft>
              <a:buSzPts val="770"/>
              <a:buNone/>
            </a:pPr>
            <a:r>
              <a:t/>
            </a:r>
            <a:endParaRPr sz="2270"/>
          </a:p>
        </p:txBody>
      </p:sp>
      <p:sp>
        <p:nvSpPr>
          <p:cNvPr id="687" name="Google Shape;687;p72"/>
          <p:cNvSpPr txBox="1"/>
          <p:nvPr/>
        </p:nvSpPr>
        <p:spPr>
          <a:xfrm>
            <a:off x="362250" y="2269525"/>
            <a:ext cx="11467500" cy="1477500"/>
          </a:xfrm>
          <a:prstGeom prst="rect">
            <a:avLst/>
          </a:prstGeom>
          <a:noFill/>
          <a:ln>
            <a:noFill/>
          </a:ln>
        </p:spPr>
        <p:txBody>
          <a:bodyPr anchorCtr="0" anchor="t" bIns="91425" lIns="91425" spcFirstLastPara="1" rIns="91425" wrap="square" tIns="91425">
            <a:spAutoFit/>
          </a:bodyPr>
          <a:lstStyle/>
          <a:p>
            <a:pPr indent="-361950" lvl="0" marL="457200" rtl="0" algn="just">
              <a:lnSpc>
                <a:spcPct val="100000"/>
              </a:lnSpc>
              <a:spcBef>
                <a:spcPts val="0"/>
              </a:spcBef>
              <a:spcAft>
                <a:spcPts val="0"/>
              </a:spcAft>
              <a:buClr>
                <a:schemeClr val="lt1"/>
              </a:buClr>
              <a:buSzPts val="2100"/>
              <a:buFont typeface="Raleway"/>
              <a:buChar char="●"/>
            </a:pPr>
            <a:r>
              <a:rPr lang="es-CO" sz="2100">
                <a:solidFill>
                  <a:schemeClr val="lt1"/>
                </a:solidFill>
                <a:latin typeface="Raleway"/>
                <a:ea typeface="Raleway"/>
                <a:cs typeface="Raleway"/>
                <a:sym typeface="Raleway"/>
              </a:rPr>
              <a:t>NSABP B-32 (97.2%), AMAROS (97%), ALMANAC (96.9%), Veronesi et al. (96%), brazo Upfront SLNB del estudio SENTINA (99.1%)</a:t>
            </a:r>
            <a:endParaRPr sz="2100">
              <a:solidFill>
                <a:schemeClr val="lt1"/>
              </a:solidFill>
              <a:latin typeface="Raleway"/>
              <a:ea typeface="Raleway"/>
              <a:cs typeface="Raleway"/>
              <a:sym typeface="Raleway"/>
            </a:endParaRPr>
          </a:p>
          <a:p>
            <a:pPr indent="0" lvl="0" marL="0" rtl="0" algn="just">
              <a:lnSpc>
                <a:spcPct val="100000"/>
              </a:lnSpc>
              <a:spcBef>
                <a:spcPts val="0"/>
              </a:spcBef>
              <a:spcAft>
                <a:spcPts val="0"/>
              </a:spcAft>
              <a:buNone/>
            </a:pPr>
            <a:r>
              <a:rPr lang="es-CO" sz="2100">
                <a:solidFill>
                  <a:schemeClr val="lt1"/>
                </a:solidFill>
                <a:latin typeface="Raleway"/>
                <a:ea typeface="Raleway"/>
                <a:cs typeface="Raleway"/>
                <a:sym typeface="Raleway"/>
              </a:rPr>
              <a:t>-Uso sistemático de técnica dual (colorante y radiotrazador) </a:t>
            </a:r>
            <a:endParaRPr sz="2100">
              <a:solidFill>
                <a:schemeClr val="lt1"/>
              </a:solidFill>
              <a:latin typeface="Raleway"/>
              <a:ea typeface="Raleway"/>
              <a:cs typeface="Raleway"/>
              <a:sym typeface="Raleway"/>
            </a:endParaRPr>
          </a:p>
          <a:p>
            <a:pPr indent="0" lvl="0" marL="0" rtl="0" algn="just">
              <a:lnSpc>
                <a:spcPct val="100000"/>
              </a:lnSpc>
              <a:spcBef>
                <a:spcPts val="0"/>
              </a:spcBef>
              <a:spcAft>
                <a:spcPts val="0"/>
              </a:spcAft>
              <a:buNone/>
            </a:pPr>
            <a:r>
              <a:rPr lang="es-CO" sz="2100">
                <a:solidFill>
                  <a:schemeClr val="lt1"/>
                </a:solidFill>
                <a:latin typeface="Raleway"/>
                <a:ea typeface="Raleway"/>
                <a:cs typeface="Raleway"/>
                <a:sym typeface="Raleway"/>
              </a:rPr>
              <a:t>-Cuidadosa selección de pacientes. </a:t>
            </a:r>
            <a:endParaRPr sz="2400">
              <a:solidFill>
                <a:schemeClr val="lt1"/>
              </a:solidFill>
              <a:latin typeface="Raleway"/>
              <a:ea typeface="Raleway"/>
              <a:cs typeface="Raleway"/>
              <a:sym typeface="Raleway"/>
            </a:endParaRPr>
          </a:p>
        </p:txBody>
      </p:sp>
      <p:sp>
        <p:nvSpPr>
          <p:cNvPr id="688" name="Google Shape;688;p72"/>
          <p:cNvSpPr txBox="1"/>
          <p:nvPr>
            <p:ph idx="1" type="body"/>
          </p:nvPr>
        </p:nvSpPr>
        <p:spPr>
          <a:xfrm>
            <a:off x="-130025" y="3886200"/>
            <a:ext cx="12110700" cy="1161600"/>
          </a:xfrm>
          <a:prstGeom prst="rect">
            <a:avLst/>
          </a:prstGeom>
          <a:noFill/>
          <a:ln>
            <a:noFill/>
          </a:ln>
        </p:spPr>
        <p:txBody>
          <a:bodyPr anchorCtr="0" anchor="t" bIns="45700" lIns="91425" spcFirstLastPara="1" rIns="91425" wrap="square" tIns="45700">
            <a:noAutofit/>
          </a:bodyPr>
          <a:lstStyle/>
          <a:p>
            <a:pPr indent="0" lvl="0" marL="457200" rtl="0" algn="ctr">
              <a:lnSpc>
                <a:spcPct val="70000"/>
              </a:lnSpc>
              <a:spcBef>
                <a:spcPts val="0"/>
              </a:spcBef>
              <a:spcAft>
                <a:spcPts val="0"/>
              </a:spcAft>
              <a:buSzPts val="770"/>
              <a:buNone/>
            </a:pPr>
            <a:r>
              <a:rPr b="1" lang="es-CO" sz="3190">
                <a:solidFill>
                  <a:schemeClr val="accent6"/>
                </a:solidFill>
              </a:rPr>
              <a:t>Promedio estimado de SLN identificados por paciente: 1.94</a:t>
            </a:r>
            <a:endParaRPr sz="2770">
              <a:solidFill>
                <a:schemeClr val="accent6"/>
              </a:solidFill>
            </a:endParaRPr>
          </a:p>
        </p:txBody>
      </p:sp>
      <p:sp>
        <p:nvSpPr>
          <p:cNvPr id="689" name="Google Shape;689;p72"/>
          <p:cNvSpPr txBox="1"/>
          <p:nvPr/>
        </p:nvSpPr>
        <p:spPr>
          <a:xfrm>
            <a:off x="513175" y="4461200"/>
            <a:ext cx="11467500" cy="2262600"/>
          </a:xfrm>
          <a:prstGeom prst="rect">
            <a:avLst/>
          </a:prstGeom>
          <a:noFill/>
          <a:ln>
            <a:noFill/>
          </a:ln>
        </p:spPr>
        <p:txBody>
          <a:bodyPr anchorCtr="0" anchor="t" bIns="91425" lIns="91425" spcFirstLastPara="1" rIns="91425" wrap="square" tIns="91425">
            <a:spAutoFit/>
          </a:bodyPr>
          <a:lstStyle/>
          <a:p>
            <a:pPr indent="0" lvl="0" marL="0" rtl="0" algn="just">
              <a:lnSpc>
                <a:spcPct val="100000"/>
              </a:lnSpc>
              <a:spcBef>
                <a:spcPts val="0"/>
              </a:spcBef>
              <a:spcAft>
                <a:spcPts val="0"/>
              </a:spcAft>
              <a:buNone/>
            </a:pPr>
            <a:r>
              <a:rPr lang="es-CO" sz="2200">
                <a:solidFill>
                  <a:schemeClr val="lt1"/>
                </a:solidFill>
                <a:latin typeface="Raleway"/>
                <a:ea typeface="Raleway"/>
                <a:cs typeface="Raleway"/>
                <a:sym typeface="Raleway"/>
              </a:rPr>
              <a:t>44.4 % de los todos los casos del estudio se identificó </a:t>
            </a:r>
            <a:r>
              <a:rPr lang="es-CO" sz="2200">
                <a:solidFill>
                  <a:schemeClr val="lt1"/>
                </a:solidFill>
                <a:latin typeface="Raleway"/>
                <a:ea typeface="Raleway"/>
                <a:cs typeface="Raleway"/>
                <a:sym typeface="Raleway"/>
              </a:rPr>
              <a:t>un solo ganglio centinela:</a:t>
            </a:r>
            <a:endParaRPr sz="2200">
              <a:solidFill>
                <a:schemeClr val="lt1"/>
              </a:solidFill>
              <a:latin typeface="Raleway"/>
              <a:ea typeface="Raleway"/>
              <a:cs typeface="Raleway"/>
              <a:sym typeface="Raleway"/>
            </a:endParaRPr>
          </a:p>
          <a:p>
            <a:pPr indent="0" lvl="0" marL="0" rtl="0" algn="just">
              <a:lnSpc>
                <a:spcPct val="100000"/>
              </a:lnSpc>
              <a:spcBef>
                <a:spcPts val="0"/>
              </a:spcBef>
              <a:spcAft>
                <a:spcPts val="0"/>
              </a:spcAft>
              <a:buNone/>
            </a:pPr>
            <a:r>
              <a:t/>
            </a:r>
            <a:endParaRPr sz="2200">
              <a:solidFill>
                <a:schemeClr val="lt1"/>
              </a:solidFill>
              <a:latin typeface="Raleway"/>
              <a:ea typeface="Raleway"/>
              <a:cs typeface="Raleway"/>
              <a:sym typeface="Raleway"/>
            </a:endParaRPr>
          </a:p>
          <a:p>
            <a:pPr indent="-368300" lvl="0" marL="457200" rtl="0" algn="just">
              <a:lnSpc>
                <a:spcPct val="100000"/>
              </a:lnSpc>
              <a:spcBef>
                <a:spcPts val="0"/>
              </a:spcBef>
              <a:spcAft>
                <a:spcPts val="0"/>
              </a:spcAft>
              <a:buClr>
                <a:schemeClr val="lt1"/>
              </a:buClr>
              <a:buSzPts val="2200"/>
              <a:buFont typeface="Raleway"/>
              <a:buChar char="●"/>
            </a:pPr>
            <a:r>
              <a:rPr lang="es-CO" sz="2200">
                <a:solidFill>
                  <a:schemeClr val="lt1"/>
                </a:solidFill>
                <a:latin typeface="Raleway"/>
                <a:ea typeface="Raleway"/>
                <a:cs typeface="Raleway"/>
                <a:sym typeface="Raleway"/>
              </a:rPr>
              <a:t>ACOSOG Z0011: promedio de 2 ganglios - 1 solo ganglio(36 %)</a:t>
            </a:r>
            <a:endParaRPr sz="2200">
              <a:solidFill>
                <a:schemeClr val="lt1"/>
              </a:solidFill>
              <a:latin typeface="Raleway"/>
              <a:ea typeface="Raleway"/>
              <a:cs typeface="Raleway"/>
              <a:sym typeface="Raleway"/>
            </a:endParaRPr>
          </a:p>
          <a:p>
            <a:pPr indent="-368300" lvl="0" marL="457200" rtl="0" algn="just">
              <a:lnSpc>
                <a:spcPct val="100000"/>
              </a:lnSpc>
              <a:spcBef>
                <a:spcPts val="0"/>
              </a:spcBef>
              <a:spcAft>
                <a:spcPts val="0"/>
              </a:spcAft>
              <a:buClr>
                <a:schemeClr val="lt1"/>
              </a:buClr>
              <a:buSzPts val="2200"/>
              <a:buFont typeface="Raleway"/>
              <a:buChar char="●"/>
            </a:pPr>
            <a:r>
              <a:rPr lang="es-CO" sz="2200">
                <a:solidFill>
                  <a:schemeClr val="lt1"/>
                </a:solidFill>
                <a:latin typeface="Raleway"/>
                <a:ea typeface="Raleway"/>
                <a:cs typeface="Raleway"/>
                <a:sym typeface="Raleway"/>
              </a:rPr>
              <a:t>SENTINA: mediana de 2 ganglios </a:t>
            </a:r>
            <a:endParaRPr sz="2200">
              <a:solidFill>
                <a:schemeClr val="lt1"/>
              </a:solidFill>
              <a:latin typeface="Raleway"/>
              <a:ea typeface="Raleway"/>
              <a:cs typeface="Raleway"/>
              <a:sym typeface="Raleway"/>
            </a:endParaRPr>
          </a:p>
          <a:p>
            <a:pPr indent="-368300" lvl="0" marL="457200" rtl="0" algn="just">
              <a:lnSpc>
                <a:spcPct val="100000"/>
              </a:lnSpc>
              <a:spcBef>
                <a:spcPts val="0"/>
              </a:spcBef>
              <a:spcAft>
                <a:spcPts val="0"/>
              </a:spcAft>
              <a:buClr>
                <a:schemeClr val="lt1"/>
              </a:buClr>
              <a:buSzPts val="2200"/>
              <a:buFont typeface="Raleway"/>
              <a:buChar char="●"/>
            </a:pPr>
            <a:r>
              <a:rPr lang="es-CO" sz="2200">
                <a:solidFill>
                  <a:schemeClr val="lt1"/>
                </a:solidFill>
                <a:latin typeface="Raleway"/>
                <a:ea typeface="Raleway"/>
                <a:cs typeface="Raleway"/>
                <a:sym typeface="Raleway"/>
              </a:rPr>
              <a:t>SN FNAC: promedio de 2.1 ganglios. - 1 solo ganglio SN FNAC (41 %)</a:t>
            </a:r>
            <a:endParaRPr sz="2200">
              <a:solidFill>
                <a:schemeClr val="lt1"/>
              </a:solidFill>
              <a:latin typeface="Raleway"/>
              <a:ea typeface="Raleway"/>
              <a:cs typeface="Raleway"/>
              <a:sym typeface="Raleway"/>
            </a:endParaRPr>
          </a:p>
          <a:p>
            <a:pPr indent="0" lvl="0" marL="0" rtl="0" algn="ctr">
              <a:lnSpc>
                <a:spcPct val="100000"/>
              </a:lnSpc>
              <a:spcBef>
                <a:spcPts val="0"/>
              </a:spcBef>
              <a:spcAft>
                <a:spcPts val="0"/>
              </a:spcAft>
              <a:buNone/>
            </a:pPr>
            <a:r>
              <a:t/>
            </a:r>
            <a:endParaRPr i="1" sz="2500">
              <a:solidFill>
                <a:schemeClr val="lt1"/>
              </a:solidFill>
              <a:latin typeface="Raleway"/>
              <a:ea typeface="Raleway"/>
              <a:cs typeface="Raleway"/>
              <a:sym typeface="Raleway"/>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3" name="Shape 693"/>
        <p:cNvGrpSpPr/>
        <p:nvPr/>
      </p:nvGrpSpPr>
      <p:grpSpPr>
        <a:xfrm>
          <a:off x="0" y="0"/>
          <a:ext cx="0" cy="0"/>
          <a:chOff x="0" y="0"/>
          <a:chExt cx="0" cy="0"/>
        </a:xfrm>
      </p:grpSpPr>
      <p:sp>
        <p:nvSpPr>
          <p:cNvPr id="694" name="Google Shape;694;p73"/>
          <p:cNvSpPr txBox="1"/>
          <p:nvPr>
            <p:ph type="title"/>
          </p:nvPr>
        </p:nvSpPr>
        <p:spPr>
          <a:xfrm>
            <a:off x="506876" y="105954"/>
            <a:ext cx="5403000" cy="8226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Raleway"/>
              <a:buNone/>
            </a:pPr>
            <a:r>
              <a:rPr lang="es-CO"/>
              <a:t>Discusión</a:t>
            </a:r>
            <a:endParaRPr/>
          </a:p>
        </p:txBody>
      </p:sp>
      <p:sp>
        <p:nvSpPr>
          <p:cNvPr id="695" name="Google Shape;695;p73"/>
          <p:cNvSpPr txBox="1"/>
          <p:nvPr>
            <p:ph idx="1" type="body"/>
          </p:nvPr>
        </p:nvSpPr>
        <p:spPr>
          <a:xfrm>
            <a:off x="362250" y="832500"/>
            <a:ext cx="11467500" cy="1438500"/>
          </a:xfrm>
          <a:prstGeom prst="rect">
            <a:avLst/>
          </a:prstGeom>
          <a:noFill/>
          <a:ln>
            <a:noFill/>
          </a:ln>
        </p:spPr>
        <p:txBody>
          <a:bodyPr anchorCtr="0" anchor="t" bIns="45700" lIns="91425" spcFirstLastPara="1" rIns="91425" wrap="square" tIns="45700">
            <a:noAutofit/>
          </a:bodyPr>
          <a:lstStyle/>
          <a:p>
            <a:pPr indent="0" lvl="0" marL="457200" rtl="0" algn="ctr">
              <a:lnSpc>
                <a:spcPct val="70000"/>
              </a:lnSpc>
              <a:spcBef>
                <a:spcPts val="0"/>
              </a:spcBef>
              <a:spcAft>
                <a:spcPts val="0"/>
              </a:spcAft>
              <a:buSzPts val="770"/>
              <a:buNone/>
            </a:pPr>
            <a:r>
              <a:rPr b="1" lang="es-CO" sz="2690"/>
              <a:t>La </a:t>
            </a:r>
            <a:r>
              <a:rPr b="1" lang="es-CO" sz="2690">
                <a:solidFill>
                  <a:schemeClr val="lt2"/>
                </a:solidFill>
              </a:rPr>
              <a:t>tasa global de positividad del SLN</a:t>
            </a:r>
            <a:r>
              <a:rPr b="1" lang="es-CO" sz="2690"/>
              <a:t> fue del </a:t>
            </a:r>
            <a:r>
              <a:rPr b="1" lang="es-CO" sz="2690">
                <a:solidFill>
                  <a:srgbClr val="FFFF00"/>
                </a:solidFill>
              </a:rPr>
              <a:t>28.6%</a:t>
            </a:r>
            <a:r>
              <a:rPr b="1" lang="es-CO" sz="2690"/>
              <a:t> (n=225),</a:t>
            </a:r>
            <a:endParaRPr b="1" sz="2690"/>
          </a:p>
          <a:p>
            <a:pPr indent="0" lvl="0" marL="457200" rtl="0" algn="ctr">
              <a:lnSpc>
                <a:spcPct val="70000"/>
              </a:lnSpc>
              <a:spcBef>
                <a:spcPts val="0"/>
              </a:spcBef>
              <a:spcAft>
                <a:spcPts val="0"/>
              </a:spcAft>
              <a:buSzPts val="770"/>
              <a:buNone/>
            </a:pPr>
            <a:r>
              <a:t/>
            </a:r>
            <a:endParaRPr b="1" sz="2690"/>
          </a:p>
          <a:p>
            <a:pPr indent="-399415" lvl="0" marL="457200" rtl="0" algn="l">
              <a:lnSpc>
                <a:spcPct val="70000"/>
              </a:lnSpc>
              <a:spcBef>
                <a:spcPts val="0"/>
              </a:spcBef>
              <a:spcAft>
                <a:spcPts val="0"/>
              </a:spcAft>
              <a:buSzPts val="2690"/>
              <a:buChar char="❏"/>
            </a:pPr>
            <a:r>
              <a:rPr i="1" lang="es-CO" sz="2690"/>
              <a:t>grupo Upfront SLNB (</a:t>
            </a:r>
            <a:r>
              <a:rPr b="1" i="1" lang="es-CO" sz="2690">
                <a:solidFill>
                  <a:srgbClr val="FFFF00"/>
                </a:solidFill>
              </a:rPr>
              <a:t>32%,</a:t>
            </a:r>
            <a:r>
              <a:rPr i="1" lang="es-CO" sz="2690"/>
              <a:t> n=206): </a:t>
            </a:r>
            <a:r>
              <a:rPr i="1" lang="es-CO" sz="2690"/>
              <a:t>Más</a:t>
            </a:r>
            <a:r>
              <a:rPr i="1" lang="es-CO" sz="2690"/>
              <a:t> alta</a:t>
            </a:r>
            <a:endParaRPr i="1" sz="2690"/>
          </a:p>
          <a:p>
            <a:pPr indent="-399415" lvl="0" marL="457200" rtl="0" algn="l">
              <a:lnSpc>
                <a:spcPct val="70000"/>
              </a:lnSpc>
              <a:spcBef>
                <a:spcPts val="0"/>
              </a:spcBef>
              <a:spcAft>
                <a:spcPts val="0"/>
              </a:spcAft>
              <a:buSzPts val="2690"/>
              <a:buChar char="❏"/>
            </a:pPr>
            <a:r>
              <a:rPr i="1" lang="es-CO" sz="2690"/>
              <a:t>grupo post-NACT SLNB (</a:t>
            </a:r>
            <a:r>
              <a:rPr b="1" i="1" lang="es-CO" sz="2690">
                <a:solidFill>
                  <a:srgbClr val="FFFF00"/>
                </a:solidFill>
              </a:rPr>
              <a:t>13.1</a:t>
            </a:r>
            <a:r>
              <a:rPr i="1" lang="es-CO" sz="2690"/>
              <a:t>% n=19)</a:t>
            </a:r>
            <a:endParaRPr sz="2270"/>
          </a:p>
        </p:txBody>
      </p:sp>
      <p:sp>
        <p:nvSpPr>
          <p:cNvPr id="696" name="Google Shape;696;p73"/>
          <p:cNvSpPr txBox="1"/>
          <p:nvPr/>
        </p:nvSpPr>
        <p:spPr>
          <a:xfrm>
            <a:off x="362250" y="2359844"/>
            <a:ext cx="11467500" cy="3909600"/>
          </a:xfrm>
          <a:prstGeom prst="rect">
            <a:avLst/>
          </a:prstGeom>
          <a:noFill/>
          <a:ln>
            <a:noFill/>
          </a:ln>
        </p:spPr>
        <p:txBody>
          <a:bodyPr anchorCtr="0" anchor="t" bIns="91425" lIns="91425" spcFirstLastPara="1" rIns="91425" wrap="square" tIns="91425">
            <a:spAutoFit/>
          </a:bodyPr>
          <a:lstStyle/>
          <a:p>
            <a:pPr indent="0" lvl="0" marL="0" rtl="0" algn="just">
              <a:lnSpc>
                <a:spcPct val="100000"/>
              </a:lnSpc>
              <a:spcBef>
                <a:spcPts val="0"/>
              </a:spcBef>
              <a:spcAft>
                <a:spcPts val="0"/>
              </a:spcAft>
              <a:buNone/>
            </a:pPr>
            <a:r>
              <a:rPr lang="es-CO" sz="2200">
                <a:solidFill>
                  <a:schemeClr val="lt1"/>
                </a:solidFill>
                <a:latin typeface="Raleway"/>
                <a:ea typeface="Raleway"/>
                <a:cs typeface="Raleway"/>
                <a:sym typeface="Raleway"/>
              </a:rPr>
              <a:t>-Mayor proporción de tumores en estadios T2–T3 (68.4%)</a:t>
            </a:r>
            <a:endParaRPr sz="2200">
              <a:solidFill>
                <a:schemeClr val="lt1"/>
              </a:solidFill>
              <a:latin typeface="Raleway"/>
              <a:ea typeface="Raleway"/>
              <a:cs typeface="Raleway"/>
              <a:sym typeface="Raleway"/>
            </a:endParaRPr>
          </a:p>
          <a:p>
            <a:pPr indent="0" lvl="0" marL="0" rtl="0" algn="just">
              <a:lnSpc>
                <a:spcPct val="100000"/>
              </a:lnSpc>
              <a:spcBef>
                <a:spcPts val="0"/>
              </a:spcBef>
              <a:spcAft>
                <a:spcPts val="0"/>
              </a:spcAft>
              <a:buNone/>
            </a:pPr>
            <a:r>
              <a:rPr lang="es-CO" sz="2200">
                <a:solidFill>
                  <a:schemeClr val="lt1"/>
                </a:solidFill>
                <a:latin typeface="Raleway"/>
                <a:ea typeface="Raleway"/>
                <a:cs typeface="Raleway"/>
                <a:sym typeface="Raleway"/>
              </a:rPr>
              <a:t>-subtipos biológicos de peor pronóstico: HER2 positivo (9.6%) y triple negativo (7.5%),</a:t>
            </a:r>
            <a:endParaRPr sz="2200">
              <a:solidFill>
                <a:schemeClr val="lt1"/>
              </a:solidFill>
              <a:latin typeface="Raleway"/>
              <a:ea typeface="Raleway"/>
              <a:cs typeface="Raleway"/>
              <a:sym typeface="Raleway"/>
            </a:endParaRPr>
          </a:p>
          <a:p>
            <a:pPr indent="-368300" lvl="0" marL="457200" rtl="0" algn="just">
              <a:lnSpc>
                <a:spcPct val="100000"/>
              </a:lnSpc>
              <a:spcBef>
                <a:spcPts val="0"/>
              </a:spcBef>
              <a:spcAft>
                <a:spcPts val="0"/>
              </a:spcAft>
              <a:buSzPts val="2200"/>
              <a:buFont typeface="Raleway"/>
              <a:buChar char="●"/>
            </a:pPr>
            <a:r>
              <a:rPr b="1" lang="es-CO" sz="2200">
                <a:solidFill>
                  <a:srgbClr val="FFFF00"/>
                </a:solidFill>
                <a:latin typeface="Raleway"/>
                <a:ea typeface="Raleway"/>
                <a:cs typeface="Raleway"/>
                <a:sym typeface="Raleway"/>
              </a:rPr>
              <a:t>Invasión linfovascular (LVI) </a:t>
            </a:r>
            <a:r>
              <a:rPr b="1" lang="es-CO" sz="2200">
                <a:solidFill>
                  <a:schemeClr val="lt1"/>
                </a:solidFill>
                <a:latin typeface="Raleway"/>
                <a:ea typeface="Raleway"/>
                <a:cs typeface="Raleway"/>
                <a:sym typeface="Raleway"/>
              </a:rPr>
              <a:t>(OR = 5.33)</a:t>
            </a:r>
            <a:endParaRPr sz="2200">
              <a:solidFill>
                <a:schemeClr val="lt1"/>
              </a:solidFill>
              <a:latin typeface="Raleway"/>
              <a:ea typeface="Raleway"/>
              <a:cs typeface="Raleway"/>
              <a:sym typeface="Raleway"/>
            </a:endParaRPr>
          </a:p>
          <a:p>
            <a:pPr indent="-368300" lvl="0" marL="457200" rtl="0" algn="just">
              <a:lnSpc>
                <a:spcPct val="100000"/>
              </a:lnSpc>
              <a:spcBef>
                <a:spcPts val="0"/>
              </a:spcBef>
              <a:spcAft>
                <a:spcPts val="0"/>
              </a:spcAft>
              <a:buSzPts val="2200"/>
              <a:buFont typeface="Raleway"/>
              <a:buChar char="●"/>
            </a:pPr>
            <a:r>
              <a:rPr b="1" lang="es-CO" sz="2200">
                <a:solidFill>
                  <a:srgbClr val="FFFF00"/>
                </a:solidFill>
                <a:latin typeface="Raleway"/>
                <a:ea typeface="Raleway"/>
                <a:cs typeface="Raleway"/>
                <a:sym typeface="Raleway"/>
              </a:rPr>
              <a:t>Histología lobulillar infiltrante </a:t>
            </a:r>
            <a:r>
              <a:rPr b="1" lang="es-CO" sz="2200">
                <a:solidFill>
                  <a:schemeClr val="lt1"/>
                </a:solidFill>
                <a:latin typeface="Raleway"/>
                <a:ea typeface="Raleway"/>
                <a:cs typeface="Raleway"/>
                <a:sym typeface="Raleway"/>
              </a:rPr>
              <a:t>(OR = 3.83)</a:t>
            </a:r>
            <a:endParaRPr b="1" sz="2200">
              <a:solidFill>
                <a:schemeClr val="lt1"/>
              </a:solidFill>
              <a:latin typeface="Raleway"/>
              <a:ea typeface="Raleway"/>
              <a:cs typeface="Raleway"/>
              <a:sym typeface="Raleway"/>
            </a:endParaRPr>
          </a:p>
          <a:p>
            <a:pPr indent="0" lvl="0" marL="457200" rtl="0" algn="just">
              <a:lnSpc>
                <a:spcPct val="100000"/>
              </a:lnSpc>
              <a:spcBef>
                <a:spcPts val="0"/>
              </a:spcBef>
              <a:spcAft>
                <a:spcPts val="0"/>
              </a:spcAft>
              <a:buNone/>
            </a:pPr>
            <a:r>
              <a:rPr lang="es-CO" sz="2200">
                <a:solidFill>
                  <a:schemeClr val="lt1"/>
                </a:solidFill>
                <a:latin typeface="Raleway"/>
                <a:ea typeface="Raleway"/>
                <a:cs typeface="Raleway"/>
                <a:sym typeface="Raleway"/>
              </a:rPr>
              <a:t>-Controversial: multifocalidad y multicentricidad, explica mayor carga ganglionar?</a:t>
            </a:r>
            <a:endParaRPr sz="2200">
              <a:solidFill>
                <a:schemeClr val="lt1"/>
              </a:solidFill>
              <a:latin typeface="Raleway"/>
              <a:ea typeface="Raleway"/>
              <a:cs typeface="Raleway"/>
              <a:sym typeface="Raleway"/>
            </a:endParaRPr>
          </a:p>
          <a:p>
            <a:pPr indent="0" lvl="0" marL="457200" rtl="0" algn="just">
              <a:lnSpc>
                <a:spcPct val="100000"/>
              </a:lnSpc>
              <a:spcBef>
                <a:spcPts val="0"/>
              </a:spcBef>
              <a:spcAft>
                <a:spcPts val="0"/>
              </a:spcAft>
              <a:buNone/>
            </a:pPr>
            <a:r>
              <a:rPr lang="es-CO" sz="2200">
                <a:solidFill>
                  <a:schemeClr val="lt1"/>
                </a:solidFill>
                <a:latin typeface="Raleway"/>
                <a:ea typeface="Raleway"/>
                <a:cs typeface="Raleway"/>
                <a:sym typeface="Raleway"/>
              </a:rPr>
              <a:t>-Incluido en modelos predictivos en entornos limitados: nomogramas del </a:t>
            </a:r>
            <a:endParaRPr sz="2200">
              <a:solidFill>
                <a:schemeClr val="lt1"/>
              </a:solidFill>
              <a:latin typeface="Raleway"/>
              <a:ea typeface="Raleway"/>
              <a:cs typeface="Raleway"/>
              <a:sym typeface="Raleway"/>
            </a:endParaRPr>
          </a:p>
          <a:p>
            <a:pPr indent="0" lvl="0" marL="457200" rtl="0" algn="just">
              <a:lnSpc>
                <a:spcPct val="100000"/>
              </a:lnSpc>
              <a:spcBef>
                <a:spcPts val="0"/>
              </a:spcBef>
              <a:spcAft>
                <a:spcPts val="0"/>
              </a:spcAft>
              <a:buNone/>
            </a:pPr>
            <a:r>
              <a:rPr lang="es-CO" sz="2200">
                <a:solidFill>
                  <a:schemeClr val="lt1"/>
                </a:solidFill>
                <a:latin typeface="Raleway"/>
                <a:ea typeface="Raleway"/>
                <a:cs typeface="Raleway"/>
                <a:sym typeface="Raleway"/>
              </a:rPr>
              <a:t>MSKCC (Memorial Sloan-Kettering Cancer Center) y MD Anderson Cancer Center</a:t>
            </a:r>
            <a:endParaRPr sz="2200">
              <a:solidFill>
                <a:schemeClr val="lt1"/>
              </a:solidFill>
              <a:latin typeface="Raleway"/>
              <a:ea typeface="Raleway"/>
              <a:cs typeface="Raleway"/>
              <a:sym typeface="Raleway"/>
            </a:endParaRPr>
          </a:p>
          <a:p>
            <a:pPr indent="-368300" lvl="0" marL="457200" rtl="0" algn="just">
              <a:lnSpc>
                <a:spcPct val="100000"/>
              </a:lnSpc>
              <a:spcBef>
                <a:spcPts val="0"/>
              </a:spcBef>
              <a:spcAft>
                <a:spcPts val="0"/>
              </a:spcAft>
              <a:buSzPts val="2200"/>
              <a:buFont typeface="Raleway"/>
              <a:buChar char="●"/>
            </a:pPr>
            <a:r>
              <a:rPr b="1" lang="es-CO" sz="2200">
                <a:solidFill>
                  <a:srgbClr val="FFFF00"/>
                </a:solidFill>
                <a:latin typeface="Raleway"/>
                <a:ea typeface="Raleway"/>
                <a:cs typeface="Raleway"/>
                <a:sym typeface="Raleway"/>
              </a:rPr>
              <a:t>Tumores clínicos ≥2 cm (estadios IIB–IIIA)</a:t>
            </a:r>
            <a:r>
              <a:rPr b="1" lang="es-CO" sz="2200">
                <a:solidFill>
                  <a:schemeClr val="lt1"/>
                </a:solidFill>
                <a:latin typeface="Raleway"/>
                <a:ea typeface="Raleway"/>
                <a:cs typeface="Raleway"/>
                <a:sym typeface="Raleway"/>
              </a:rPr>
              <a:t>; OR = 2.61).</a:t>
            </a:r>
            <a:endParaRPr b="1" sz="2200">
              <a:solidFill>
                <a:schemeClr val="lt1"/>
              </a:solidFill>
              <a:latin typeface="Raleway"/>
              <a:ea typeface="Raleway"/>
              <a:cs typeface="Raleway"/>
              <a:sym typeface="Raleway"/>
            </a:endParaRPr>
          </a:p>
          <a:p>
            <a:pPr indent="0" lvl="0" marL="0" rtl="0" algn="just">
              <a:lnSpc>
                <a:spcPct val="100000"/>
              </a:lnSpc>
              <a:spcBef>
                <a:spcPts val="0"/>
              </a:spcBef>
              <a:spcAft>
                <a:spcPts val="0"/>
              </a:spcAft>
              <a:buNone/>
            </a:pPr>
            <a:r>
              <a:t/>
            </a:r>
            <a:endParaRPr sz="2200">
              <a:solidFill>
                <a:schemeClr val="lt1"/>
              </a:solidFill>
              <a:latin typeface="Raleway"/>
              <a:ea typeface="Raleway"/>
              <a:cs typeface="Raleway"/>
              <a:sym typeface="Raleway"/>
            </a:endParaRPr>
          </a:p>
          <a:p>
            <a:pPr indent="0" lvl="0" marL="0" rtl="0" algn="ctr">
              <a:lnSpc>
                <a:spcPct val="100000"/>
              </a:lnSpc>
              <a:spcBef>
                <a:spcPts val="0"/>
              </a:spcBef>
              <a:spcAft>
                <a:spcPts val="0"/>
              </a:spcAft>
              <a:buNone/>
            </a:pPr>
            <a:r>
              <a:rPr b="1" i="1" lang="es-CO" sz="2200">
                <a:solidFill>
                  <a:srgbClr val="F4CCCC"/>
                </a:solidFill>
                <a:latin typeface="Raleway"/>
                <a:ea typeface="Raleway"/>
                <a:cs typeface="Raleway"/>
                <a:sym typeface="Raleway"/>
              </a:rPr>
              <a:t>Ni el subtipo biológico, ni la edad, ni el grado histológico mostraron una asociación estadísticamente significativa con la positividad ganglionar en SLNB upfront.   </a:t>
            </a:r>
            <a:r>
              <a:rPr i="1" lang="es-CO" sz="2200">
                <a:solidFill>
                  <a:schemeClr val="lt1"/>
                </a:solidFill>
                <a:latin typeface="Raleway"/>
                <a:ea typeface="Raleway"/>
                <a:cs typeface="Raleway"/>
                <a:sym typeface="Raleway"/>
              </a:rPr>
              <a:t>    </a:t>
            </a:r>
            <a:endParaRPr i="1" sz="2500">
              <a:solidFill>
                <a:schemeClr val="lt1"/>
              </a:solidFill>
              <a:latin typeface="Raleway"/>
              <a:ea typeface="Raleway"/>
              <a:cs typeface="Raleway"/>
              <a:sym typeface="Raleway"/>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0" name="Shape 700"/>
        <p:cNvGrpSpPr/>
        <p:nvPr/>
      </p:nvGrpSpPr>
      <p:grpSpPr>
        <a:xfrm>
          <a:off x="0" y="0"/>
          <a:ext cx="0" cy="0"/>
          <a:chOff x="0" y="0"/>
          <a:chExt cx="0" cy="0"/>
        </a:xfrm>
      </p:grpSpPr>
      <p:sp>
        <p:nvSpPr>
          <p:cNvPr id="701" name="Google Shape;701;p74"/>
          <p:cNvSpPr txBox="1"/>
          <p:nvPr>
            <p:ph type="title"/>
          </p:nvPr>
        </p:nvSpPr>
        <p:spPr>
          <a:xfrm>
            <a:off x="558076" y="4"/>
            <a:ext cx="5403000" cy="8226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Raleway"/>
              <a:buNone/>
            </a:pPr>
            <a:r>
              <a:rPr lang="es-CO"/>
              <a:t>Discusión</a:t>
            </a:r>
            <a:endParaRPr/>
          </a:p>
        </p:txBody>
      </p:sp>
      <p:sp>
        <p:nvSpPr>
          <p:cNvPr id="702" name="Google Shape;702;p74"/>
          <p:cNvSpPr txBox="1"/>
          <p:nvPr>
            <p:ph idx="1" type="body"/>
          </p:nvPr>
        </p:nvSpPr>
        <p:spPr>
          <a:xfrm>
            <a:off x="-224125" y="874275"/>
            <a:ext cx="12110700" cy="1161600"/>
          </a:xfrm>
          <a:prstGeom prst="rect">
            <a:avLst/>
          </a:prstGeom>
          <a:noFill/>
          <a:ln>
            <a:noFill/>
          </a:ln>
        </p:spPr>
        <p:txBody>
          <a:bodyPr anchorCtr="0" anchor="t" bIns="45700" lIns="91425" spcFirstLastPara="1" rIns="91425" wrap="square" tIns="45700">
            <a:noAutofit/>
          </a:bodyPr>
          <a:lstStyle/>
          <a:p>
            <a:pPr indent="0" lvl="0" marL="457200" rtl="0" algn="ctr">
              <a:lnSpc>
                <a:spcPct val="70000"/>
              </a:lnSpc>
              <a:spcBef>
                <a:spcPts val="0"/>
              </a:spcBef>
              <a:spcAft>
                <a:spcPts val="0"/>
              </a:spcAft>
              <a:buSzPts val="770"/>
              <a:buNone/>
            </a:pPr>
            <a:r>
              <a:rPr b="1" lang="es-CO" sz="3190">
                <a:solidFill>
                  <a:schemeClr val="accent6"/>
                </a:solidFill>
              </a:rPr>
              <a:t>Carga axilar residual SLNB positivo llevadas a ALND</a:t>
            </a:r>
            <a:endParaRPr sz="2770">
              <a:solidFill>
                <a:schemeClr val="accent6"/>
              </a:solidFill>
            </a:endParaRPr>
          </a:p>
        </p:txBody>
      </p:sp>
      <p:sp>
        <p:nvSpPr>
          <p:cNvPr id="703" name="Google Shape;703;p74"/>
          <p:cNvSpPr txBox="1"/>
          <p:nvPr/>
        </p:nvSpPr>
        <p:spPr>
          <a:xfrm>
            <a:off x="225900" y="1324400"/>
            <a:ext cx="11740200" cy="4987200"/>
          </a:xfrm>
          <a:prstGeom prst="rect">
            <a:avLst/>
          </a:prstGeom>
          <a:noFill/>
          <a:ln>
            <a:noFill/>
          </a:ln>
        </p:spPr>
        <p:txBody>
          <a:bodyPr anchorCtr="0" anchor="t" bIns="91425" lIns="91425" spcFirstLastPara="1" rIns="91425" wrap="square" tIns="91425">
            <a:spAutoFit/>
          </a:bodyPr>
          <a:lstStyle/>
          <a:p>
            <a:pPr indent="-393700" lvl="0" marL="457200" rtl="0" algn="just">
              <a:lnSpc>
                <a:spcPct val="100000"/>
              </a:lnSpc>
              <a:spcBef>
                <a:spcPts val="0"/>
              </a:spcBef>
              <a:spcAft>
                <a:spcPts val="0"/>
              </a:spcAft>
              <a:buClr>
                <a:schemeClr val="lt1"/>
              </a:buClr>
              <a:buSzPts val="2600"/>
              <a:buFont typeface="Raleway"/>
              <a:buChar char="●"/>
            </a:pPr>
            <a:r>
              <a:rPr b="1" lang="es-CO" sz="2600">
                <a:solidFill>
                  <a:schemeClr val="lt1"/>
                </a:solidFill>
                <a:latin typeface="Raleway"/>
                <a:ea typeface="Raleway"/>
                <a:cs typeface="Raleway"/>
                <a:sym typeface="Raleway"/>
              </a:rPr>
              <a:t>Compromiso ganglionar: </a:t>
            </a:r>
            <a:endParaRPr b="1" sz="2600">
              <a:solidFill>
                <a:schemeClr val="lt1"/>
              </a:solidFill>
              <a:latin typeface="Raleway"/>
              <a:ea typeface="Raleway"/>
              <a:cs typeface="Raleway"/>
              <a:sym typeface="Raleway"/>
            </a:endParaRPr>
          </a:p>
          <a:p>
            <a:pPr indent="0" lvl="0" marL="457200" rtl="0" algn="just">
              <a:lnSpc>
                <a:spcPct val="100000"/>
              </a:lnSpc>
              <a:spcBef>
                <a:spcPts val="0"/>
              </a:spcBef>
              <a:spcAft>
                <a:spcPts val="0"/>
              </a:spcAft>
              <a:buNone/>
            </a:pPr>
            <a:r>
              <a:rPr lang="es-CO" sz="2600">
                <a:solidFill>
                  <a:schemeClr val="lt1"/>
                </a:solidFill>
                <a:latin typeface="Raleway"/>
                <a:ea typeface="Raleway"/>
                <a:cs typeface="Raleway"/>
                <a:sym typeface="Raleway"/>
              </a:rPr>
              <a:t>-</a:t>
            </a:r>
            <a:r>
              <a:rPr b="1" lang="es-CO" sz="2600">
                <a:solidFill>
                  <a:srgbClr val="FFFF00"/>
                </a:solidFill>
                <a:latin typeface="Raleway"/>
                <a:ea typeface="Raleway"/>
                <a:cs typeface="Raleway"/>
                <a:sym typeface="Raleway"/>
              </a:rPr>
              <a:t>54.4 % </a:t>
            </a:r>
            <a:r>
              <a:rPr lang="es-CO" sz="2600">
                <a:solidFill>
                  <a:schemeClr val="lt1"/>
                </a:solidFill>
                <a:latin typeface="Raleway"/>
                <a:ea typeface="Raleway"/>
                <a:cs typeface="Raleway"/>
                <a:sym typeface="Raleway"/>
              </a:rPr>
              <a:t>Upfront SLNB</a:t>
            </a:r>
            <a:endParaRPr sz="2600">
              <a:solidFill>
                <a:schemeClr val="lt1"/>
              </a:solidFill>
              <a:latin typeface="Raleway"/>
              <a:ea typeface="Raleway"/>
              <a:cs typeface="Raleway"/>
              <a:sym typeface="Raleway"/>
            </a:endParaRPr>
          </a:p>
          <a:p>
            <a:pPr indent="0" lvl="0" marL="457200" rtl="0" algn="just">
              <a:lnSpc>
                <a:spcPct val="100000"/>
              </a:lnSpc>
              <a:spcBef>
                <a:spcPts val="0"/>
              </a:spcBef>
              <a:spcAft>
                <a:spcPts val="0"/>
              </a:spcAft>
              <a:buNone/>
            </a:pPr>
            <a:r>
              <a:rPr lang="es-CO" sz="2600">
                <a:solidFill>
                  <a:schemeClr val="lt1"/>
                </a:solidFill>
                <a:latin typeface="Raleway"/>
                <a:ea typeface="Raleway"/>
                <a:cs typeface="Raleway"/>
                <a:sym typeface="Raleway"/>
              </a:rPr>
              <a:t>-</a:t>
            </a:r>
            <a:r>
              <a:rPr b="1" lang="es-CO" sz="2600">
                <a:solidFill>
                  <a:srgbClr val="FFFF00"/>
                </a:solidFill>
                <a:latin typeface="Raleway"/>
                <a:ea typeface="Raleway"/>
                <a:cs typeface="Raleway"/>
                <a:sym typeface="Raleway"/>
              </a:rPr>
              <a:t>26.3 % </a:t>
            </a:r>
            <a:r>
              <a:rPr lang="es-CO" sz="2600">
                <a:solidFill>
                  <a:schemeClr val="lt1"/>
                </a:solidFill>
                <a:latin typeface="Raleway"/>
                <a:ea typeface="Raleway"/>
                <a:cs typeface="Raleway"/>
                <a:sym typeface="Raleway"/>
              </a:rPr>
              <a:t>post-NACT SLNB Positivo (reducción relativa del 52%)</a:t>
            </a:r>
            <a:endParaRPr sz="2600">
              <a:solidFill>
                <a:schemeClr val="lt1"/>
              </a:solidFill>
              <a:latin typeface="Raleway"/>
              <a:ea typeface="Raleway"/>
              <a:cs typeface="Raleway"/>
              <a:sym typeface="Raleway"/>
            </a:endParaRPr>
          </a:p>
          <a:p>
            <a:pPr indent="0" lvl="0" marL="457200" rtl="0" algn="just">
              <a:lnSpc>
                <a:spcPct val="100000"/>
              </a:lnSpc>
              <a:spcBef>
                <a:spcPts val="0"/>
              </a:spcBef>
              <a:spcAft>
                <a:spcPts val="0"/>
              </a:spcAft>
              <a:buNone/>
            </a:pPr>
            <a:r>
              <a:rPr lang="es-CO" sz="2600">
                <a:solidFill>
                  <a:schemeClr val="lt1"/>
                </a:solidFill>
                <a:latin typeface="Raleway"/>
                <a:ea typeface="Raleway"/>
                <a:cs typeface="Raleway"/>
                <a:sym typeface="Raleway"/>
              </a:rPr>
              <a:t>-tasa de</a:t>
            </a:r>
            <a:r>
              <a:rPr b="1" lang="es-CO" sz="2600">
                <a:solidFill>
                  <a:schemeClr val="lt1"/>
                </a:solidFill>
                <a:latin typeface="Raleway"/>
                <a:ea typeface="Raleway"/>
                <a:cs typeface="Raleway"/>
                <a:sym typeface="Raleway"/>
              </a:rPr>
              <a:t> respuesta patológica completa</a:t>
            </a:r>
            <a:r>
              <a:rPr lang="es-CO" sz="2600">
                <a:solidFill>
                  <a:schemeClr val="lt1"/>
                </a:solidFill>
                <a:latin typeface="Raleway"/>
                <a:ea typeface="Raleway"/>
                <a:cs typeface="Raleway"/>
                <a:sym typeface="Raleway"/>
              </a:rPr>
              <a:t> </a:t>
            </a:r>
            <a:r>
              <a:rPr b="1" lang="es-CO" sz="2600">
                <a:solidFill>
                  <a:srgbClr val="FFFF00"/>
                </a:solidFill>
                <a:latin typeface="Raleway"/>
                <a:ea typeface="Raleway"/>
                <a:cs typeface="Raleway"/>
                <a:sym typeface="Raleway"/>
              </a:rPr>
              <a:t>(RCB-0) 30.6% </a:t>
            </a:r>
            <a:endParaRPr b="1" sz="2600">
              <a:solidFill>
                <a:srgbClr val="FFFF00"/>
              </a:solidFill>
              <a:latin typeface="Raleway"/>
              <a:ea typeface="Raleway"/>
              <a:cs typeface="Raleway"/>
              <a:sym typeface="Raleway"/>
            </a:endParaRPr>
          </a:p>
          <a:p>
            <a:pPr indent="0" lvl="0" marL="457200" rtl="0" algn="just">
              <a:lnSpc>
                <a:spcPct val="100000"/>
              </a:lnSpc>
              <a:spcBef>
                <a:spcPts val="0"/>
              </a:spcBef>
              <a:spcAft>
                <a:spcPts val="0"/>
              </a:spcAft>
              <a:buNone/>
            </a:pPr>
            <a:r>
              <a:rPr lang="es-CO" sz="2600">
                <a:solidFill>
                  <a:schemeClr val="lt1"/>
                </a:solidFill>
                <a:latin typeface="Raleway"/>
                <a:ea typeface="Raleway"/>
                <a:cs typeface="Raleway"/>
                <a:sym typeface="Raleway"/>
              </a:rPr>
              <a:t>-tasa de enfermedad residual extensa </a:t>
            </a:r>
            <a:r>
              <a:rPr b="1" lang="es-CO" sz="2600">
                <a:solidFill>
                  <a:srgbClr val="EA9999"/>
                </a:solidFill>
                <a:latin typeface="Raleway"/>
                <a:ea typeface="Raleway"/>
                <a:cs typeface="Raleway"/>
                <a:sym typeface="Raleway"/>
              </a:rPr>
              <a:t>(RCB-3: 7.6%)</a:t>
            </a:r>
            <a:r>
              <a:rPr lang="es-CO" sz="2600">
                <a:solidFill>
                  <a:schemeClr val="lt1"/>
                </a:solidFill>
                <a:latin typeface="Raleway"/>
                <a:ea typeface="Raleway"/>
                <a:cs typeface="Raleway"/>
                <a:sym typeface="Raleway"/>
              </a:rPr>
              <a:t>: </a:t>
            </a:r>
            <a:r>
              <a:rPr lang="es-CO" sz="2600">
                <a:solidFill>
                  <a:schemeClr val="lt1"/>
                </a:solidFill>
                <a:latin typeface="Raleway"/>
                <a:ea typeface="Raleway"/>
                <a:cs typeface="Raleway"/>
                <a:sym typeface="Raleway"/>
              </a:rPr>
              <a:t>baja frecuencia</a:t>
            </a:r>
            <a:endParaRPr sz="2600">
              <a:solidFill>
                <a:schemeClr val="lt1"/>
              </a:solidFill>
              <a:latin typeface="Raleway"/>
              <a:ea typeface="Raleway"/>
              <a:cs typeface="Raleway"/>
              <a:sym typeface="Raleway"/>
            </a:endParaRPr>
          </a:p>
          <a:p>
            <a:pPr indent="0" lvl="0" marL="457200" rtl="0" algn="just">
              <a:spcBef>
                <a:spcPts val="0"/>
              </a:spcBef>
              <a:spcAft>
                <a:spcPts val="0"/>
              </a:spcAft>
              <a:buNone/>
            </a:pPr>
            <a:r>
              <a:rPr i="1" lang="es-CO" sz="2600">
                <a:solidFill>
                  <a:schemeClr val="lt1"/>
                </a:solidFill>
                <a:latin typeface="Raleway"/>
                <a:ea typeface="Raleway"/>
                <a:cs typeface="Raleway"/>
                <a:sym typeface="Raleway"/>
              </a:rPr>
              <a:t>Reflejaria el efecto de la terapia sistémica.</a:t>
            </a:r>
            <a:endParaRPr i="1" sz="2600">
              <a:solidFill>
                <a:schemeClr val="lt1"/>
              </a:solidFill>
              <a:latin typeface="Raleway"/>
              <a:ea typeface="Raleway"/>
              <a:cs typeface="Raleway"/>
              <a:sym typeface="Raleway"/>
            </a:endParaRPr>
          </a:p>
          <a:p>
            <a:pPr indent="0" lvl="0" marL="457200" rtl="0" algn="just">
              <a:spcBef>
                <a:spcPts val="0"/>
              </a:spcBef>
              <a:spcAft>
                <a:spcPts val="0"/>
              </a:spcAft>
              <a:buNone/>
            </a:pPr>
            <a:r>
              <a:t/>
            </a:r>
            <a:endParaRPr sz="2600">
              <a:solidFill>
                <a:schemeClr val="lt1"/>
              </a:solidFill>
              <a:latin typeface="Raleway"/>
              <a:ea typeface="Raleway"/>
              <a:cs typeface="Raleway"/>
              <a:sym typeface="Raleway"/>
            </a:endParaRPr>
          </a:p>
          <a:p>
            <a:pPr indent="-393700" lvl="0" marL="457200" rtl="0" algn="just">
              <a:spcBef>
                <a:spcPts val="0"/>
              </a:spcBef>
              <a:spcAft>
                <a:spcPts val="0"/>
              </a:spcAft>
              <a:buClr>
                <a:schemeClr val="lt1"/>
              </a:buClr>
              <a:buSzPts val="2600"/>
              <a:buFont typeface="Raleway"/>
              <a:buChar char="●"/>
            </a:pPr>
            <a:r>
              <a:rPr b="1" lang="es-CO" sz="2600">
                <a:solidFill>
                  <a:schemeClr val="lt1"/>
                </a:solidFill>
                <a:latin typeface="Raleway"/>
                <a:ea typeface="Raleway"/>
                <a:cs typeface="Raleway"/>
                <a:sym typeface="Raleway"/>
              </a:rPr>
              <a:t>54.4 % SLN+ → ALND compromiso</a:t>
            </a:r>
            <a:r>
              <a:rPr b="1" i="1" lang="es-CO" sz="2600">
                <a:solidFill>
                  <a:schemeClr val="lt1"/>
                </a:solidFill>
                <a:latin typeface="Raleway"/>
                <a:ea typeface="Raleway"/>
                <a:cs typeface="Raleway"/>
                <a:sym typeface="Raleway"/>
              </a:rPr>
              <a:t> adicional de ganglios NO centinela.</a:t>
            </a:r>
            <a:endParaRPr b="1" i="1" sz="2600">
              <a:solidFill>
                <a:schemeClr val="lt1"/>
              </a:solidFill>
              <a:latin typeface="Raleway"/>
              <a:ea typeface="Raleway"/>
              <a:cs typeface="Raleway"/>
              <a:sym typeface="Raleway"/>
            </a:endParaRPr>
          </a:p>
          <a:p>
            <a:pPr indent="0" lvl="0" marL="457200" rtl="0" algn="just">
              <a:spcBef>
                <a:spcPts val="0"/>
              </a:spcBef>
              <a:spcAft>
                <a:spcPts val="0"/>
              </a:spcAft>
              <a:buNone/>
            </a:pPr>
            <a:r>
              <a:rPr lang="es-CO" sz="2600">
                <a:solidFill>
                  <a:schemeClr val="lt1"/>
                </a:solidFill>
                <a:latin typeface="Raleway"/>
                <a:ea typeface="Raleway"/>
                <a:cs typeface="Raleway"/>
                <a:sym typeface="Raleway"/>
              </a:rPr>
              <a:t>Perfil clínico de </a:t>
            </a:r>
            <a:r>
              <a:rPr b="1" lang="es-CO" sz="2600">
                <a:solidFill>
                  <a:srgbClr val="FFFF00"/>
                </a:solidFill>
                <a:latin typeface="Raleway"/>
                <a:ea typeface="Raleway"/>
                <a:cs typeface="Raleway"/>
                <a:sym typeface="Raleway"/>
              </a:rPr>
              <a:t>alto riesgo??: </a:t>
            </a:r>
            <a:endParaRPr b="1" sz="2600">
              <a:solidFill>
                <a:srgbClr val="FFFF00"/>
              </a:solidFill>
              <a:latin typeface="Raleway"/>
              <a:ea typeface="Raleway"/>
              <a:cs typeface="Raleway"/>
              <a:sym typeface="Raleway"/>
            </a:endParaRPr>
          </a:p>
          <a:p>
            <a:pPr indent="-393700" lvl="0" marL="457200" rtl="0" algn="just">
              <a:spcBef>
                <a:spcPts val="0"/>
              </a:spcBef>
              <a:spcAft>
                <a:spcPts val="0"/>
              </a:spcAft>
              <a:buClr>
                <a:schemeClr val="lt1"/>
              </a:buClr>
              <a:buSzPts val="2600"/>
              <a:buFont typeface="Raleway"/>
              <a:buChar char="●"/>
            </a:pPr>
            <a:r>
              <a:rPr lang="es-CO" sz="2600">
                <a:solidFill>
                  <a:schemeClr val="lt1"/>
                </a:solidFill>
                <a:latin typeface="Raleway"/>
                <a:ea typeface="Raleway"/>
                <a:cs typeface="Raleway"/>
                <a:sym typeface="Raleway"/>
              </a:rPr>
              <a:t>Alta proporción de tumores</a:t>
            </a:r>
            <a:r>
              <a:rPr b="1" lang="es-CO" sz="2600">
                <a:solidFill>
                  <a:schemeClr val="lt1"/>
                </a:solidFill>
                <a:latin typeface="Raleway"/>
                <a:ea typeface="Raleway"/>
                <a:cs typeface="Raleway"/>
                <a:sym typeface="Raleway"/>
              </a:rPr>
              <a:t> T2–T3</a:t>
            </a:r>
            <a:r>
              <a:rPr lang="es-CO" sz="2600">
                <a:solidFill>
                  <a:schemeClr val="lt1"/>
                </a:solidFill>
                <a:latin typeface="Raleway"/>
                <a:ea typeface="Raleway"/>
                <a:cs typeface="Raleway"/>
                <a:sym typeface="Raleway"/>
              </a:rPr>
              <a:t> (67 %)</a:t>
            </a:r>
            <a:endParaRPr sz="2600">
              <a:solidFill>
                <a:schemeClr val="lt1"/>
              </a:solidFill>
              <a:latin typeface="Raleway"/>
              <a:ea typeface="Raleway"/>
              <a:cs typeface="Raleway"/>
              <a:sym typeface="Raleway"/>
            </a:endParaRPr>
          </a:p>
          <a:p>
            <a:pPr indent="-393700" lvl="0" marL="457200" rtl="0" algn="just">
              <a:spcBef>
                <a:spcPts val="0"/>
              </a:spcBef>
              <a:spcAft>
                <a:spcPts val="0"/>
              </a:spcAft>
              <a:buClr>
                <a:schemeClr val="lt1"/>
              </a:buClr>
              <a:buSzPts val="2600"/>
              <a:buFont typeface="Raleway"/>
              <a:buChar char="●"/>
            </a:pPr>
            <a:r>
              <a:rPr b="1" lang="es-CO" sz="2600">
                <a:solidFill>
                  <a:schemeClr val="lt1"/>
                </a:solidFill>
                <a:latin typeface="Raleway"/>
                <a:ea typeface="Raleway"/>
                <a:cs typeface="Raleway"/>
                <a:sym typeface="Raleway"/>
              </a:rPr>
              <a:t>ILV:</a:t>
            </a:r>
            <a:r>
              <a:rPr lang="es-CO" sz="2600">
                <a:solidFill>
                  <a:schemeClr val="lt1"/>
                </a:solidFill>
                <a:latin typeface="Raleway"/>
                <a:ea typeface="Raleway"/>
                <a:cs typeface="Raleway"/>
                <a:sym typeface="Raleway"/>
              </a:rPr>
              <a:t> 23.9 % (asociada con ALND positiva: OR 5.33; IC95 %: 3.63–7.88)</a:t>
            </a:r>
            <a:endParaRPr sz="2600">
              <a:solidFill>
                <a:schemeClr val="lt1"/>
              </a:solidFill>
              <a:latin typeface="Raleway"/>
              <a:ea typeface="Raleway"/>
              <a:cs typeface="Raleway"/>
              <a:sym typeface="Raleway"/>
            </a:endParaRPr>
          </a:p>
          <a:p>
            <a:pPr indent="-393700" lvl="0" marL="457200" rtl="0" algn="just">
              <a:spcBef>
                <a:spcPts val="0"/>
              </a:spcBef>
              <a:spcAft>
                <a:spcPts val="0"/>
              </a:spcAft>
              <a:buClr>
                <a:schemeClr val="lt1"/>
              </a:buClr>
              <a:buSzPts val="2600"/>
              <a:buFont typeface="Raleway"/>
              <a:buChar char="●"/>
            </a:pPr>
            <a:r>
              <a:rPr lang="es-CO" sz="2600">
                <a:solidFill>
                  <a:schemeClr val="lt1"/>
                </a:solidFill>
                <a:latin typeface="Raleway"/>
                <a:ea typeface="Raleway"/>
                <a:cs typeface="Raleway"/>
                <a:sym typeface="Raleway"/>
              </a:rPr>
              <a:t>histología </a:t>
            </a:r>
            <a:r>
              <a:rPr b="1" lang="es-CO" sz="2600">
                <a:solidFill>
                  <a:schemeClr val="lt1"/>
                </a:solidFill>
                <a:latin typeface="Raleway"/>
                <a:ea typeface="Raleway"/>
                <a:cs typeface="Raleway"/>
                <a:sym typeface="Raleway"/>
              </a:rPr>
              <a:t>lobulillar:</a:t>
            </a:r>
            <a:r>
              <a:rPr lang="es-CO" sz="2600">
                <a:solidFill>
                  <a:schemeClr val="lt1"/>
                </a:solidFill>
                <a:latin typeface="Raleway"/>
                <a:ea typeface="Raleway"/>
                <a:cs typeface="Raleway"/>
                <a:sym typeface="Raleway"/>
              </a:rPr>
              <a:t> 5.5 % (OR 3.83; IC95 %: 1.38–11.7)</a:t>
            </a:r>
            <a:endParaRPr i="1" sz="2900">
              <a:solidFill>
                <a:schemeClr val="lt1"/>
              </a:solidFill>
              <a:latin typeface="Raleway"/>
              <a:ea typeface="Raleway"/>
              <a:cs typeface="Raleway"/>
              <a:sym typeface="Raleway"/>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7" name="Shape 707"/>
        <p:cNvGrpSpPr/>
        <p:nvPr/>
      </p:nvGrpSpPr>
      <p:grpSpPr>
        <a:xfrm>
          <a:off x="0" y="0"/>
          <a:ext cx="0" cy="0"/>
          <a:chOff x="0" y="0"/>
          <a:chExt cx="0" cy="0"/>
        </a:xfrm>
      </p:grpSpPr>
      <p:sp>
        <p:nvSpPr>
          <p:cNvPr id="708" name="Google Shape;708;p75"/>
          <p:cNvSpPr txBox="1"/>
          <p:nvPr>
            <p:ph idx="1" type="body"/>
          </p:nvPr>
        </p:nvSpPr>
        <p:spPr>
          <a:xfrm>
            <a:off x="-123150" y="122575"/>
            <a:ext cx="12110700" cy="1161600"/>
          </a:xfrm>
          <a:prstGeom prst="rect">
            <a:avLst/>
          </a:prstGeom>
          <a:noFill/>
          <a:ln>
            <a:noFill/>
          </a:ln>
        </p:spPr>
        <p:txBody>
          <a:bodyPr anchorCtr="0" anchor="t" bIns="45700" lIns="91425" spcFirstLastPara="1" rIns="91425" wrap="square" tIns="45700">
            <a:noAutofit/>
          </a:bodyPr>
          <a:lstStyle/>
          <a:p>
            <a:pPr indent="0" lvl="0" marL="457200" rtl="0" algn="ctr">
              <a:lnSpc>
                <a:spcPct val="70000"/>
              </a:lnSpc>
              <a:spcBef>
                <a:spcPts val="0"/>
              </a:spcBef>
              <a:spcAft>
                <a:spcPts val="0"/>
              </a:spcAft>
              <a:buSzPts val="770"/>
              <a:buNone/>
            </a:pPr>
            <a:r>
              <a:rPr b="1" lang="es-CO" sz="3190">
                <a:solidFill>
                  <a:schemeClr val="accent6"/>
                </a:solidFill>
              </a:rPr>
              <a:t>Tiempo a la </a:t>
            </a:r>
            <a:r>
              <a:rPr b="1" lang="es-CO" sz="3190">
                <a:solidFill>
                  <a:schemeClr val="accent6"/>
                </a:solidFill>
              </a:rPr>
              <a:t>Recurrencia (TR) y predictores de recurrencia</a:t>
            </a:r>
            <a:endParaRPr sz="2770">
              <a:solidFill>
                <a:schemeClr val="accent6"/>
              </a:solidFill>
            </a:endParaRPr>
          </a:p>
        </p:txBody>
      </p:sp>
      <p:sp>
        <p:nvSpPr>
          <p:cNvPr id="709" name="Google Shape;709;p75"/>
          <p:cNvSpPr txBox="1"/>
          <p:nvPr/>
        </p:nvSpPr>
        <p:spPr>
          <a:xfrm>
            <a:off x="408900" y="1440300"/>
            <a:ext cx="11783100" cy="1477500"/>
          </a:xfrm>
          <a:prstGeom prst="rect">
            <a:avLst/>
          </a:prstGeom>
          <a:noFill/>
          <a:ln>
            <a:noFill/>
          </a:ln>
        </p:spPr>
        <p:txBody>
          <a:bodyPr anchorCtr="0" anchor="t" bIns="91425" lIns="91425" spcFirstLastPara="1" rIns="91425" wrap="square" tIns="91425">
            <a:spAutoFit/>
          </a:bodyPr>
          <a:lstStyle/>
          <a:p>
            <a:pPr indent="-361950" lvl="0" marL="457200" rtl="0" algn="just">
              <a:spcBef>
                <a:spcPts val="0"/>
              </a:spcBef>
              <a:spcAft>
                <a:spcPts val="0"/>
              </a:spcAft>
              <a:buClr>
                <a:schemeClr val="lt1"/>
              </a:buClr>
              <a:buSzPts val="2100"/>
              <a:buFont typeface="Raleway"/>
              <a:buChar char="➢"/>
            </a:pPr>
            <a:r>
              <a:rPr b="1" lang="es-CO" sz="2100">
                <a:solidFill>
                  <a:schemeClr val="lt1"/>
                </a:solidFill>
                <a:latin typeface="Raleway"/>
                <a:ea typeface="Raleway"/>
                <a:cs typeface="Raleway"/>
                <a:sym typeface="Raleway"/>
              </a:rPr>
              <a:t>T2: </a:t>
            </a:r>
            <a:r>
              <a:rPr lang="es-CO" sz="2100">
                <a:solidFill>
                  <a:schemeClr val="lt1"/>
                </a:solidFill>
                <a:latin typeface="Raleway"/>
                <a:ea typeface="Raleway"/>
                <a:cs typeface="Raleway"/>
                <a:sym typeface="Raleway"/>
              </a:rPr>
              <a:t>HR 3.12; IC 95 %: 1.01–9.59; p = 0.047)</a:t>
            </a:r>
            <a:endParaRPr sz="2100">
              <a:solidFill>
                <a:schemeClr val="lt1"/>
              </a:solidFill>
              <a:latin typeface="Raleway"/>
              <a:ea typeface="Raleway"/>
              <a:cs typeface="Raleway"/>
              <a:sym typeface="Raleway"/>
            </a:endParaRPr>
          </a:p>
          <a:p>
            <a:pPr indent="-361950" lvl="0" marL="457200" rtl="0" algn="just">
              <a:spcBef>
                <a:spcPts val="0"/>
              </a:spcBef>
              <a:spcAft>
                <a:spcPts val="0"/>
              </a:spcAft>
              <a:buClr>
                <a:schemeClr val="lt1"/>
              </a:buClr>
              <a:buSzPts val="2100"/>
              <a:buFont typeface="Raleway"/>
              <a:buChar char="➢"/>
            </a:pPr>
            <a:r>
              <a:rPr b="1" lang="es-CO" sz="2100">
                <a:solidFill>
                  <a:schemeClr val="lt1"/>
                </a:solidFill>
                <a:latin typeface="Raleway"/>
                <a:ea typeface="Raleway"/>
                <a:cs typeface="Raleway"/>
                <a:sym typeface="Raleway"/>
              </a:rPr>
              <a:t>Grado histológico 2:</a:t>
            </a:r>
            <a:r>
              <a:rPr lang="es-CO" sz="2100">
                <a:solidFill>
                  <a:schemeClr val="lt1"/>
                </a:solidFill>
                <a:latin typeface="Raleway"/>
                <a:ea typeface="Raleway"/>
                <a:cs typeface="Raleway"/>
                <a:sym typeface="Raleway"/>
              </a:rPr>
              <a:t> HR 4.30; IC 95 %: 1.01–18.4; p = 0.049). </a:t>
            </a:r>
            <a:endParaRPr sz="2100">
              <a:solidFill>
                <a:schemeClr val="lt1"/>
              </a:solidFill>
              <a:latin typeface="Raleway"/>
              <a:ea typeface="Raleway"/>
              <a:cs typeface="Raleway"/>
              <a:sym typeface="Raleway"/>
            </a:endParaRPr>
          </a:p>
          <a:p>
            <a:pPr indent="-361950" lvl="0" marL="457200" rtl="0" algn="just">
              <a:spcBef>
                <a:spcPts val="0"/>
              </a:spcBef>
              <a:spcAft>
                <a:spcPts val="0"/>
              </a:spcAft>
              <a:buClr>
                <a:schemeClr val="lt1"/>
              </a:buClr>
              <a:buSzPts val="2100"/>
              <a:buFont typeface="Raleway"/>
              <a:buChar char="➢"/>
            </a:pPr>
            <a:r>
              <a:rPr b="1" lang="es-CO" sz="2100">
                <a:solidFill>
                  <a:schemeClr val="lt1"/>
                </a:solidFill>
                <a:latin typeface="Raleway"/>
                <a:ea typeface="Raleway"/>
                <a:cs typeface="Raleway"/>
                <a:sym typeface="Raleway"/>
              </a:rPr>
              <a:t>Luminal B HER2 negativo: </a:t>
            </a:r>
            <a:r>
              <a:rPr lang="es-CO" sz="2100">
                <a:solidFill>
                  <a:schemeClr val="lt1"/>
                </a:solidFill>
                <a:latin typeface="Raleway"/>
                <a:ea typeface="Raleway"/>
                <a:cs typeface="Raleway"/>
                <a:sym typeface="Raleway"/>
              </a:rPr>
              <a:t>HR 2.90; IC 95 %: 1.55–5.44; p &lt; 0.01),</a:t>
            </a:r>
            <a:endParaRPr sz="2100">
              <a:solidFill>
                <a:schemeClr val="lt1"/>
              </a:solidFill>
              <a:latin typeface="Raleway"/>
              <a:ea typeface="Raleway"/>
              <a:cs typeface="Raleway"/>
              <a:sym typeface="Raleway"/>
            </a:endParaRPr>
          </a:p>
          <a:p>
            <a:pPr indent="-361950" lvl="0" marL="457200" rtl="0" algn="just">
              <a:spcBef>
                <a:spcPts val="0"/>
              </a:spcBef>
              <a:spcAft>
                <a:spcPts val="0"/>
              </a:spcAft>
              <a:buClr>
                <a:schemeClr val="lt1"/>
              </a:buClr>
              <a:buSzPts val="2100"/>
              <a:buFont typeface="Raleway"/>
              <a:buChar char="➢"/>
            </a:pPr>
            <a:r>
              <a:rPr b="1" lang="es-CO" sz="2100">
                <a:solidFill>
                  <a:schemeClr val="lt1"/>
                </a:solidFill>
                <a:latin typeface="Raleway"/>
                <a:ea typeface="Raleway"/>
                <a:cs typeface="Raleway"/>
                <a:sym typeface="Raleway"/>
              </a:rPr>
              <a:t>Triple negativo: </a:t>
            </a:r>
            <a:r>
              <a:rPr lang="es-CO" sz="2100">
                <a:solidFill>
                  <a:schemeClr val="lt1"/>
                </a:solidFill>
                <a:latin typeface="Raleway"/>
                <a:ea typeface="Raleway"/>
                <a:cs typeface="Raleway"/>
                <a:sym typeface="Raleway"/>
              </a:rPr>
              <a:t>peor pronóstico HR 5.90; IC 95 %: 1.90–18.3; p &lt; 0.01). </a:t>
            </a:r>
            <a:endParaRPr sz="2100">
              <a:solidFill>
                <a:schemeClr val="lt1"/>
              </a:solidFill>
              <a:latin typeface="Raleway"/>
              <a:ea typeface="Raleway"/>
              <a:cs typeface="Raleway"/>
              <a:sym typeface="Raleway"/>
            </a:endParaRPr>
          </a:p>
        </p:txBody>
      </p:sp>
      <p:sp>
        <p:nvSpPr>
          <p:cNvPr id="710" name="Google Shape;710;p75"/>
          <p:cNvSpPr txBox="1"/>
          <p:nvPr/>
        </p:nvSpPr>
        <p:spPr>
          <a:xfrm>
            <a:off x="312300" y="585175"/>
            <a:ext cx="11567400" cy="9852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lang="es-CO" sz="2600">
                <a:solidFill>
                  <a:schemeClr val="lt1"/>
                </a:solidFill>
                <a:latin typeface="Raleway"/>
                <a:ea typeface="Raleway"/>
                <a:cs typeface="Raleway"/>
                <a:sym typeface="Raleway"/>
              </a:rPr>
              <a:t>probabilidad acumulada del </a:t>
            </a:r>
            <a:r>
              <a:rPr b="1" lang="es-CO" sz="2600">
                <a:solidFill>
                  <a:schemeClr val="lt1"/>
                </a:solidFill>
                <a:latin typeface="Raleway"/>
                <a:ea typeface="Raleway"/>
                <a:cs typeface="Raleway"/>
                <a:sym typeface="Raleway"/>
              </a:rPr>
              <a:t>91.4 %</a:t>
            </a:r>
            <a:r>
              <a:rPr lang="es-CO" sz="2600">
                <a:solidFill>
                  <a:schemeClr val="lt1"/>
                </a:solidFill>
                <a:latin typeface="Raleway"/>
                <a:ea typeface="Raleway"/>
                <a:cs typeface="Raleway"/>
                <a:sym typeface="Raleway"/>
              </a:rPr>
              <a:t> (IC 95 %: 88.9–93.9 %) libre de recaída a 60 meses.</a:t>
            </a:r>
            <a:endParaRPr sz="2900">
              <a:solidFill>
                <a:schemeClr val="lt1"/>
              </a:solidFill>
              <a:latin typeface="Raleway"/>
              <a:ea typeface="Raleway"/>
              <a:cs typeface="Raleway"/>
              <a:sym typeface="Raleway"/>
            </a:endParaRPr>
          </a:p>
        </p:txBody>
      </p:sp>
      <p:sp>
        <p:nvSpPr>
          <p:cNvPr id="711" name="Google Shape;711;p75"/>
          <p:cNvSpPr txBox="1"/>
          <p:nvPr>
            <p:ph idx="1" type="body"/>
          </p:nvPr>
        </p:nvSpPr>
        <p:spPr>
          <a:xfrm>
            <a:off x="0" y="2951625"/>
            <a:ext cx="12110700" cy="1161600"/>
          </a:xfrm>
          <a:prstGeom prst="rect">
            <a:avLst/>
          </a:prstGeom>
          <a:noFill/>
          <a:ln>
            <a:noFill/>
          </a:ln>
        </p:spPr>
        <p:txBody>
          <a:bodyPr anchorCtr="0" anchor="t" bIns="45700" lIns="91425" spcFirstLastPara="1" rIns="91425" wrap="square" tIns="45700">
            <a:noAutofit/>
          </a:bodyPr>
          <a:lstStyle/>
          <a:p>
            <a:pPr indent="0" lvl="0" marL="457200" rtl="0" algn="ctr">
              <a:lnSpc>
                <a:spcPct val="70000"/>
              </a:lnSpc>
              <a:spcBef>
                <a:spcPts val="0"/>
              </a:spcBef>
              <a:spcAft>
                <a:spcPts val="0"/>
              </a:spcAft>
              <a:buSzPts val="770"/>
              <a:buNone/>
            </a:pPr>
            <a:r>
              <a:rPr b="1" lang="es-CO" sz="3190">
                <a:solidFill>
                  <a:schemeClr val="accent6"/>
                </a:solidFill>
              </a:rPr>
              <a:t>Supervivencia Global (SG) y predictores de menor supervivencia</a:t>
            </a:r>
            <a:endParaRPr sz="2770">
              <a:solidFill>
                <a:schemeClr val="accent6"/>
              </a:solidFill>
            </a:endParaRPr>
          </a:p>
        </p:txBody>
      </p:sp>
      <p:sp>
        <p:nvSpPr>
          <p:cNvPr id="712" name="Google Shape;712;p75"/>
          <p:cNvSpPr txBox="1"/>
          <p:nvPr/>
        </p:nvSpPr>
        <p:spPr>
          <a:xfrm>
            <a:off x="148500" y="3690075"/>
            <a:ext cx="11567400" cy="16008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lang="es-CO" sz="2300">
                <a:solidFill>
                  <a:schemeClr val="lt1"/>
                </a:solidFill>
                <a:latin typeface="Raleway"/>
                <a:ea typeface="Raleway"/>
                <a:cs typeface="Raleway"/>
                <a:sym typeface="Raleway"/>
              </a:rPr>
              <a:t>a los 60 meses fue del </a:t>
            </a:r>
            <a:r>
              <a:rPr b="1" lang="es-CO" sz="2300">
                <a:solidFill>
                  <a:schemeClr val="lt1"/>
                </a:solidFill>
                <a:latin typeface="Raleway"/>
                <a:ea typeface="Raleway"/>
                <a:cs typeface="Raleway"/>
                <a:sym typeface="Raleway"/>
              </a:rPr>
              <a:t>96.1 %</a:t>
            </a:r>
            <a:r>
              <a:rPr lang="es-CO" sz="2300">
                <a:solidFill>
                  <a:schemeClr val="lt1"/>
                </a:solidFill>
                <a:latin typeface="Raleway"/>
                <a:ea typeface="Raleway"/>
                <a:cs typeface="Raleway"/>
                <a:sym typeface="Raleway"/>
              </a:rPr>
              <a:t> (IC 95 %: 94.5–97.7)</a:t>
            </a:r>
            <a:endParaRPr sz="2300">
              <a:solidFill>
                <a:schemeClr val="lt1"/>
              </a:solidFill>
              <a:latin typeface="Raleway"/>
              <a:ea typeface="Raleway"/>
              <a:cs typeface="Raleway"/>
              <a:sym typeface="Raleway"/>
            </a:endParaRPr>
          </a:p>
          <a:p>
            <a:pPr indent="0" lvl="0" marL="0" rtl="0" algn="ctr">
              <a:lnSpc>
                <a:spcPct val="100000"/>
              </a:lnSpc>
              <a:spcBef>
                <a:spcPts val="0"/>
              </a:spcBef>
              <a:spcAft>
                <a:spcPts val="0"/>
              </a:spcAft>
              <a:buNone/>
            </a:pPr>
            <a:r>
              <a:rPr lang="es-CO" sz="2300">
                <a:solidFill>
                  <a:schemeClr val="lt1"/>
                </a:solidFill>
                <a:latin typeface="Raleway"/>
                <a:ea typeface="Raleway"/>
                <a:cs typeface="Raleway"/>
                <a:sym typeface="Raleway"/>
              </a:rPr>
              <a:t>respalda la seguridad oncológica de omitir la ALND en pacientes seleccionadas, sin impacto adverso en la supervivencia a mediano plazo.</a:t>
            </a:r>
            <a:endParaRPr sz="2300">
              <a:solidFill>
                <a:schemeClr val="lt1"/>
              </a:solidFill>
              <a:latin typeface="Raleway"/>
              <a:ea typeface="Raleway"/>
              <a:cs typeface="Raleway"/>
              <a:sym typeface="Raleway"/>
            </a:endParaRPr>
          </a:p>
          <a:p>
            <a:pPr indent="0" lvl="0" marL="0" rtl="0" algn="ctr">
              <a:lnSpc>
                <a:spcPct val="100000"/>
              </a:lnSpc>
              <a:spcBef>
                <a:spcPts val="0"/>
              </a:spcBef>
              <a:spcAft>
                <a:spcPts val="0"/>
              </a:spcAft>
              <a:buNone/>
            </a:pPr>
            <a:r>
              <a:t/>
            </a:r>
            <a:endParaRPr sz="2300">
              <a:solidFill>
                <a:schemeClr val="lt1"/>
              </a:solidFill>
              <a:latin typeface="Raleway"/>
              <a:ea typeface="Raleway"/>
              <a:cs typeface="Raleway"/>
              <a:sym typeface="Raleway"/>
            </a:endParaRPr>
          </a:p>
        </p:txBody>
      </p:sp>
      <p:sp>
        <p:nvSpPr>
          <p:cNvPr id="713" name="Google Shape;713;p75"/>
          <p:cNvSpPr txBox="1"/>
          <p:nvPr/>
        </p:nvSpPr>
        <p:spPr>
          <a:xfrm>
            <a:off x="204450" y="5041325"/>
            <a:ext cx="11783100" cy="1539300"/>
          </a:xfrm>
          <a:prstGeom prst="rect">
            <a:avLst/>
          </a:prstGeom>
          <a:noFill/>
          <a:ln>
            <a:noFill/>
          </a:ln>
        </p:spPr>
        <p:txBody>
          <a:bodyPr anchorCtr="0" anchor="t" bIns="91425" lIns="91425" spcFirstLastPara="1" rIns="91425" wrap="square" tIns="91425">
            <a:spAutoFit/>
          </a:bodyPr>
          <a:lstStyle/>
          <a:p>
            <a:pPr indent="-368300" lvl="0" marL="457200" rtl="0" algn="just">
              <a:spcBef>
                <a:spcPts val="0"/>
              </a:spcBef>
              <a:spcAft>
                <a:spcPts val="0"/>
              </a:spcAft>
              <a:buClr>
                <a:schemeClr val="lt1"/>
              </a:buClr>
              <a:buSzPts val="2200"/>
              <a:buFont typeface="Raleway"/>
              <a:buChar char="➢"/>
            </a:pPr>
            <a:r>
              <a:rPr b="1" lang="es-CO" sz="2200">
                <a:solidFill>
                  <a:schemeClr val="lt1"/>
                </a:solidFill>
                <a:latin typeface="Raleway"/>
                <a:ea typeface="Raleway"/>
                <a:cs typeface="Raleway"/>
                <a:sym typeface="Raleway"/>
              </a:rPr>
              <a:t>Grado histológico 2: </a:t>
            </a:r>
            <a:r>
              <a:rPr lang="es-CO" sz="2200">
                <a:solidFill>
                  <a:schemeClr val="lt1"/>
                </a:solidFill>
                <a:latin typeface="Raleway"/>
                <a:ea typeface="Raleway"/>
                <a:cs typeface="Raleway"/>
                <a:sym typeface="Raleway"/>
              </a:rPr>
              <a:t>HR 3.14; IC 95 %: 1.19–8.24; p = 0.02)</a:t>
            </a:r>
            <a:endParaRPr sz="2200">
              <a:solidFill>
                <a:schemeClr val="lt1"/>
              </a:solidFill>
              <a:latin typeface="Raleway"/>
              <a:ea typeface="Raleway"/>
              <a:cs typeface="Raleway"/>
              <a:sym typeface="Raleway"/>
            </a:endParaRPr>
          </a:p>
          <a:p>
            <a:pPr indent="-368300" lvl="0" marL="457200" rtl="0" algn="just">
              <a:spcBef>
                <a:spcPts val="0"/>
              </a:spcBef>
              <a:spcAft>
                <a:spcPts val="0"/>
              </a:spcAft>
              <a:buClr>
                <a:schemeClr val="lt1"/>
              </a:buClr>
              <a:buSzPts val="2200"/>
              <a:buFont typeface="Raleway"/>
              <a:buChar char="➢"/>
            </a:pPr>
            <a:r>
              <a:rPr b="1" lang="es-CO" sz="2200">
                <a:solidFill>
                  <a:schemeClr val="lt1"/>
                </a:solidFill>
                <a:latin typeface="Raleway"/>
                <a:ea typeface="Raleway"/>
                <a:cs typeface="Raleway"/>
                <a:sym typeface="Raleway"/>
              </a:rPr>
              <a:t>Subtipo triple negativo: </a:t>
            </a:r>
            <a:r>
              <a:rPr lang="es-CO" sz="2200">
                <a:solidFill>
                  <a:schemeClr val="lt1"/>
                </a:solidFill>
                <a:latin typeface="Raleway"/>
                <a:ea typeface="Raleway"/>
                <a:cs typeface="Raleway"/>
                <a:sym typeface="Raleway"/>
              </a:rPr>
              <a:t>HR 3.97; IC 95 %: 1.48–10.6; p &lt; 0.01).</a:t>
            </a:r>
            <a:endParaRPr sz="2200">
              <a:solidFill>
                <a:schemeClr val="lt1"/>
              </a:solidFill>
              <a:latin typeface="Raleway"/>
              <a:ea typeface="Raleway"/>
              <a:cs typeface="Raleway"/>
              <a:sym typeface="Raleway"/>
            </a:endParaRPr>
          </a:p>
          <a:p>
            <a:pPr indent="-368300" lvl="0" marL="457200" rtl="0" algn="just">
              <a:spcBef>
                <a:spcPts val="0"/>
              </a:spcBef>
              <a:spcAft>
                <a:spcPts val="0"/>
              </a:spcAft>
              <a:buClr>
                <a:schemeClr val="lt1"/>
              </a:buClr>
              <a:buSzPts val="2200"/>
              <a:buFont typeface="Raleway"/>
              <a:buChar char="➢"/>
            </a:pPr>
            <a:r>
              <a:rPr b="1" lang="es-CO" sz="2200">
                <a:solidFill>
                  <a:schemeClr val="lt1"/>
                </a:solidFill>
                <a:latin typeface="Raleway"/>
                <a:ea typeface="Raleway"/>
                <a:cs typeface="Raleway"/>
                <a:sym typeface="Raleway"/>
              </a:rPr>
              <a:t>Mastectomía: </a:t>
            </a:r>
            <a:r>
              <a:rPr lang="es-CO" sz="2200">
                <a:solidFill>
                  <a:schemeClr val="lt1"/>
                </a:solidFill>
                <a:latin typeface="Raleway"/>
                <a:ea typeface="Raleway"/>
                <a:cs typeface="Raleway"/>
                <a:sym typeface="Raleway"/>
              </a:rPr>
              <a:t>HR 2.20; IC 95 %: 1.30–3.73; p &lt; 0.01). </a:t>
            </a:r>
            <a:endParaRPr sz="2200">
              <a:solidFill>
                <a:schemeClr val="lt1"/>
              </a:solidFill>
              <a:latin typeface="Raleway"/>
              <a:ea typeface="Raleway"/>
              <a:cs typeface="Raleway"/>
              <a:sym typeface="Raleway"/>
            </a:endParaRPr>
          </a:p>
          <a:p>
            <a:pPr indent="0" lvl="0" marL="0" rtl="0" algn="just">
              <a:spcBef>
                <a:spcPts val="0"/>
              </a:spcBef>
              <a:spcAft>
                <a:spcPts val="0"/>
              </a:spcAft>
              <a:buNone/>
            </a:pPr>
            <a:r>
              <a:rPr lang="es-CO" sz="2200">
                <a:solidFill>
                  <a:schemeClr val="lt1"/>
                </a:solidFill>
                <a:latin typeface="Raleway"/>
                <a:ea typeface="Raleway"/>
                <a:cs typeface="Raleway"/>
                <a:sym typeface="Raleway"/>
              </a:rPr>
              <a:t>-Mayor carga tumoral inicial o perfiles biológicos más agresivos?</a:t>
            </a:r>
            <a:endParaRPr sz="2200">
              <a:solidFill>
                <a:schemeClr val="lt1"/>
              </a:solidFill>
              <a:latin typeface="Raleway"/>
              <a:ea typeface="Raleway"/>
              <a:cs typeface="Raleway"/>
              <a:sym typeface="Raleway"/>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7" name="Shape 717"/>
        <p:cNvGrpSpPr/>
        <p:nvPr/>
      </p:nvGrpSpPr>
      <p:grpSpPr>
        <a:xfrm>
          <a:off x="0" y="0"/>
          <a:ext cx="0" cy="0"/>
          <a:chOff x="0" y="0"/>
          <a:chExt cx="0" cy="0"/>
        </a:xfrm>
      </p:grpSpPr>
      <p:sp>
        <p:nvSpPr>
          <p:cNvPr id="718" name="Google Shape;718;p76"/>
          <p:cNvSpPr txBox="1"/>
          <p:nvPr/>
        </p:nvSpPr>
        <p:spPr>
          <a:xfrm>
            <a:off x="814450" y="1871100"/>
            <a:ext cx="10656900" cy="831000"/>
          </a:xfrm>
          <a:prstGeom prst="rect">
            <a:avLst/>
          </a:prstGeom>
          <a:noFill/>
          <a:ln>
            <a:noFill/>
          </a:ln>
        </p:spPr>
        <p:txBody>
          <a:bodyPr anchorCtr="0" anchor="t" bIns="45700" lIns="108000" spcFirstLastPara="1" rIns="108000" wrap="square" tIns="45700">
            <a:spAutoFit/>
          </a:bodyPr>
          <a:lstStyle/>
          <a:p>
            <a:pPr indent="0" lvl="0" marL="0" marR="0" rtl="0" algn="ctr">
              <a:lnSpc>
                <a:spcPct val="100000"/>
              </a:lnSpc>
              <a:spcBef>
                <a:spcPts val="0"/>
              </a:spcBef>
              <a:spcAft>
                <a:spcPts val="0"/>
              </a:spcAft>
              <a:buNone/>
            </a:pPr>
            <a:r>
              <a:rPr b="1" i="0" lang="es-CO" sz="2400" u="sng" cap="none" strike="noStrike">
                <a:solidFill>
                  <a:schemeClr val="lt1"/>
                </a:solidFill>
                <a:latin typeface="Poppins"/>
                <a:ea typeface="Poppins"/>
                <a:cs typeface="Poppins"/>
                <a:sym typeface="Poppins"/>
              </a:rPr>
              <a:t>Tasa de Positividad del SLN: 28.6%</a:t>
            </a:r>
            <a:endParaRPr sz="1800"/>
          </a:p>
          <a:p>
            <a:pPr indent="0" lvl="0" marL="0" marR="0" rtl="0" algn="ctr">
              <a:lnSpc>
                <a:spcPct val="100000"/>
              </a:lnSpc>
              <a:spcBef>
                <a:spcPts val="0"/>
              </a:spcBef>
              <a:spcAft>
                <a:spcPts val="0"/>
              </a:spcAft>
              <a:buNone/>
            </a:pPr>
            <a:r>
              <a:rPr b="1" i="0" lang="es-CO" sz="2400" u="none" cap="none" strike="noStrike">
                <a:solidFill>
                  <a:srgbClr val="FFFF00"/>
                </a:solidFill>
                <a:latin typeface="Poppins"/>
                <a:ea typeface="Poppins"/>
                <a:cs typeface="Poppins"/>
                <a:sym typeface="Poppins"/>
              </a:rPr>
              <a:t>Upfront SLNB 32%                        </a:t>
            </a:r>
            <a:r>
              <a:rPr b="1" i="0" lang="es-CO" sz="2400" u="none" cap="none" strike="noStrike">
                <a:solidFill>
                  <a:srgbClr val="00B0F0"/>
                </a:solidFill>
                <a:latin typeface="Poppins"/>
                <a:ea typeface="Poppins"/>
                <a:cs typeface="Poppins"/>
                <a:sym typeface="Poppins"/>
              </a:rPr>
              <a:t>post-NACT SLNB</a:t>
            </a:r>
            <a:r>
              <a:rPr b="1" i="0" lang="es-CO" sz="2400" u="none" cap="none" strike="noStrike">
                <a:solidFill>
                  <a:schemeClr val="lt1"/>
                </a:solidFill>
                <a:latin typeface="Poppins"/>
                <a:ea typeface="Poppins"/>
                <a:cs typeface="Poppins"/>
                <a:sym typeface="Poppins"/>
              </a:rPr>
              <a:t>: </a:t>
            </a:r>
            <a:r>
              <a:rPr b="1" i="0" lang="es-CO" sz="2400" u="none" cap="none" strike="noStrike">
                <a:solidFill>
                  <a:srgbClr val="00B0F0"/>
                </a:solidFill>
                <a:latin typeface="Poppins"/>
                <a:ea typeface="Poppins"/>
                <a:cs typeface="Poppins"/>
                <a:sym typeface="Poppins"/>
              </a:rPr>
              <a:t>13.1% </a:t>
            </a:r>
            <a:endParaRPr b="0" i="1" sz="2400" u="none" cap="none" strike="noStrike">
              <a:solidFill>
                <a:schemeClr val="lt1"/>
              </a:solidFill>
              <a:latin typeface="Poppins"/>
              <a:ea typeface="Poppins"/>
              <a:cs typeface="Poppins"/>
              <a:sym typeface="Poppins"/>
            </a:endParaRPr>
          </a:p>
        </p:txBody>
      </p:sp>
      <p:sp>
        <p:nvSpPr>
          <p:cNvPr id="719" name="Google Shape;719;p76"/>
          <p:cNvSpPr txBox="1"/>
          <p:nvPr/>
        </p:nvSpPr>
        <p:spPr>
          <a:xfrm>
            <a:off x="524575" y="813750"/>
            <a:ext cx="10877700" cy="892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s-CO" sz="2600" u="sng" cap="none" strike="noStrike">
                <a:solidFill>
                  <a:schemeClr val="lt1"/>
                </a:solidFill>
                <a:latin typeface="Poppins"/>
                <a:ea typeface="Poppins"/>
                <a:cs typeface="Poppins"/>
                <a:sym typeface="Poppins"/>
              </a:rPr>
              <a:t>La tasa global de identificación </a:t>
            </a:r>
            <a:r>
              <a:rPr b="0" i="0" lang="es-CO" sz="2600" u="none" cap="none" strike="noStrike">
                <a:solidFill>
                  <a:schemeClr val="lt1"/>
                </a:solidFill>
                <a:latin typeface="Poppins"/>
                <a:ea typeface="Poppins"/>
                <a:cs typeface="Poppins"/>
                <a:sym typeface="Poppins"/>
              </a:rPr>
              <a:t>del ganglio centinela (SLN) fue </a:t>
            </a:r>
            <a:r>
              <a:rPr b="1" i="0" lang="es-CO" sz="2600" u="none" cap="none" strike="noStrike">
                <a:solidFill>
                  <a:srgbClr val="FFFF00"/>
                </a:solidFill>
                <a:latin typeface="Poppins"/>
                <a:ea typeface="Poppins"/>
                <a:cs typeface="Poppins"/>
                <a:sym typeface="Poppins"/>
              </a:rPr>
              <a:t>99.3%. </a:t>
            </a:r>
            <a:endParaRPr sz="2000"/>
          </a:p>
        </p:txBody>
      </p:sp>
      <p:sp>
        <p:nvSpPr>
          <p:cNvPr id="720" name="Google Shape;720;p76"/>
          <p:cNvSpPr txBox="1"/>
          <p:nvPr/>
        </p:nvSpPr>
        <p:spPr>
          <a:xfrm>
            <a:off x="593575" y="4893275"/>
            <a:ext cx="10808700" cy="1062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s-CO" sz="2100" u="sng" cap="none" strike="noStrike">
                <a:solidFill>
                  <a:schemeClr val="lt1"/>
                </a:solidFill>
                <a:latin typeface="Poppins"/>
                <a:ea typeface="Poppins"/>
                <a:cs typeface="Poppins"/>
                <a:sym typeface="Poppins"/>
              </a:rPr>
              <a:t>Omisión de linfadenectomía axilar (ALND):</a:t>
            </a:r>
            <a:endParaRPr sz="1700"/>
          </a:p>
          <a:p>
            <a:pPr indent="0" lvl="0" marL="0" marR="0" rtl="0" algn="ctr">
              <a:lnSpc>
                <a:spcPct val="100000"/>
              </a:lnSpc>
              <a:spcBef>
                <a:spcPts val="0"/>
              </a:spcBef>
              <a:spcAft>
                <a:spcPts val="0"/>
              </a:spcAft>
              <a:buNone/>
            </a:pPr>
            <a:r>
              <a:rPr b="1" i="0" lang="es-CO" sz="2100" u="none" cap="none" strike="noStrike">
                <a:solidFill>
                  <a:srgbClr val="FFFF00"/>
                </a:solidFill>
                <a:latin typeface="Poppins"/>
                <a:ea typeface="Poppins"/>
                <a:cs typeface="Poppins"/>
                <a:sym typeface="Poppins"/>
              </a:rPr>
              <a:t>56%</a:t>
            </a:r>
            <a:r>
              <a:rPr b="0" i="0" lang="es-CO" sz="2100" u="none" cap="none" strike="noStrike">
                <a:solidFill>
                  <a:schemeClr val="lt1"/>
                </a:solidFill>
                <a:latin typeface="Poppins"/>
                <a:ea typeface="Poppins"/>
                <a:cs typeface="Poppins"/>
                <a:sym typeface="Poppins"/>
              </a:rPr>
              <a:t> pacientes </a:t>
            </a:r>
            <a:r>
              <a:rPr b="1" i="0" lang="es-CO" sz="2100" u="none" cap="none" strike="noStrike">
                <a:solidFill>
                  <a:srgbClr val="FFFF00"/>
                </a:solidFill>
                <a:latin typeface="Poppins"/>
                <a:ea typeface="Poppins"/>
                <a:cs typeface="Poppins"/>
                <a:sym typeface="Poppins"/>
              </a:rPr>
              <a:t>upfront SLNB </a:t>
            </a:r>
            <a:r>
              <a:rPr b="0" i="1" lang="es-CO" sz="2100" u="none" cap="none" strike="noStrike">
                <a:solidFill>
                  <a:srgbClr val="FFFF00"/>
                </a:solidFill>
                <a:latin typeface="Poppins"/>
                <a:ea typeface="Poppins"/>
                <a:cs typeface="Poppins"/>
                <a:sym typeface="Poppins"/>
              </a:rPr>
              <a:t>con ganglio positivo </a:t>
            </a:r>
            <a:endParaRPr sz="1700"/>
          </a:p>
          <a:p>
            <a:pPr indent="0" lvl="0" marL="0" marR="0" rtl="0" algn="ctr">
              <a:lnSpc>
                <a:spcPct val="100000"/>
              </a:lnSpc>
              <a:spcBef>
                <a:spcPts val="0"/>
              </a:spcBef>
              <a:spcAft>
                <a:spcPts val="0"/>
              </a:spcAft>
              <a:buNone/>
            </a:pPr>
            <a:r>
              <a:rPr b="1" i="0" lang="es-CO" sz="2100" u="none" cap="none" strike="noStrike">
                <a:solidFill>
                  <a:srgbClr val="00B0F0"/>
                </a:solidFill>
                <a:latin typeface="Poppins"/>
                <a:ea typeface="Poppins"/>
                <a:cs typeface="Poppins"/>
                <a:sym typeface="Poppins"/>
              </a:rPr>
              <a:t>86.8% </a:t>
            </a:r>
            <a:r>
              <a:rPr b="0" i="0" lang="es-CO" sz="2100" u="none" cap="none" strike="noStrike">
                <a:solidFill>
                  <a:schemeClr val="lt1"/>
                </a:solidFill>
                <a:latin typeface="Poppins"/>
                <a:ea typeface="Poppins"/>
                <a:cs typeface="Poppins"/>
                <a:sym typeface="Poppins"/>
              </a:rPr>
              <a:t>del grupo </a:t>
            </a:r>
            <a:r>
              <a:rPr b="1" i="0" lang="es-CO" sz="2100" u="none" cap="none" strike="noStrike">
                <a:solidFill>
                  <a:srgbClr val="00B0F0"/>
                </a:solidFill>
                <a:latin typeface="Poppins"/>
                <a:ea typeface="Poppins"/>
                <a:cs typeface="Poppins"/>
                <a:sym typeface="Poppins"/>
              </a:rPr>
              <a:t>post-NACT </a:t>
            </a:r>
            <a:r>
              <a:rPr b="0" i="1" lang="es-CO" sz="2100" u="none" cap="none" strike="noStrike">
                <a:solidFill>
                  <a:srgbClr val="00B0F0"/>
                </a:solidFill>
                <a:latin typeface="Poppins"/>
                <a:ea typeface="Poppins"/>
                <a:cs typeface="Poppins"/>
                <a:sym typeface="Poppins"/>
              </a:rPr>
              <a:t>con respuesta axilar completa (ypN0).</a:t>
            </a:r>
            <a:endParaRPr sz="1700"/>
          </a:p>
        </p:txBody>
      </p:sp>
      <p:sp>
        <p:nvSpPr>
          <p:cNvPr id="721" name="Google Shape;721;p76"/>
          <p:cNvSpPr txBox="1"/>
          <p:nvPr>
            <p:ph type="title"/>
          </p:nvPr>
        </p:nvSpPr>
        <p:spPr>
          <a:xfrm>
            <a:off x="467090" y="6"/>
            <a:ext cx="11257800" cy="6492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1"/>
              </a:buClr>
              <a:buSzPts val="4000"/>
              <a:buFont typeface="Poppins"/>
              <a:buNone/>
            </a:pPr>
            <a:r>
              <a:rPr lang="es-CO"/>
              <a:t>Conclusiones de los resultados </a:t>
            </a:r>
            <a:endParaRPr/>
          </a:p>
        </p:txBody>
      </p:sp>
      <p:sp>
        <p:nvSpPr>
          <p:cNvPr id="722" name="Google Shape;722;p76"/>
          <p:cNvSpPr txBox="1"/>
          <p:nvPr/>
        </p:nvSpPr>
        <p:spPr>
          <a:xfrm>
            <a:off x="362250" y="2866644"/>
            <a:ext cx="11467500" cy="1539300"/>
          </a:xfrm>
          <a:prstGeom prst="rect">
            <a:avLst/>
          </a:prstGeom>
          <a:noFill/>
          <a:ln>
            <a:noFill/>
          </a:ln>
        </p:spPr>
        <p:txBody>
          <a:bodyPr anchorCtr="0" anchor="t" bIns="91425" lIns="91425" spcFirstLastPara="1" rIns="91425" wrap="square" tIns="91425">
            <a:spAutoFit/>
          </a:bodyPr>
          <a:lstStyle/>
          <a:p>
            <a:pPr indent="0" lvl="0" marL="0" rtl="0" algn="just">
              <a:lnSpc>
                <a:spcPct val="100000"/>
              </a:lnSpc>
              <a:spcBef>
                <a:spcPts val="0"/>
              </a:spcBef>
              <a:spcAft>
                <a:spcPts val="0"/>
              </a:spcAft>
              <a:buNone/>
            </a:pPr>
            <a:r>
              <a:rPr lang="es-CO" sz="2200">
                <a:solidFill>
                  <a:schemeClr val="lt1"/>
                </a:solidFill>
                <a:latin typeface="Raleway"/>
                <a:ea typeface="Raleway"/>
                <a:cs typeface="Raleway"/>
                <a:sym typeface="Raleway"/>
              </a:rPr>
              <a:t>Factores asociados a Positividad del SLN</a:t>
            </a:r>
            <a:endParaRPr sz="2200">
              <a:solidFill>
                <a:schemeClr val="lt1"/>
              </a:solidFill>
              <a:latin typeface="Raleway"/>
              <a:ea typeface="Raleway"/>
              <a:cs typeface="Raleway"/>
              <a:sym typeface="Raleway"/>
            </a:endParaRPr>
          </a:p>
          <a:p>
            <a:pPr indent="-368300" lvl="0" marL="457200" rtl="0" algn="just">
              <a:lnSpc>
                <a:spcPct val="100000"/>
              </a:lnSpc>
              <a:spcBef>
                <a:spcPts val="0"/>
              </a:spcBef>
              <a:spcAft>
                <a:spcPts val="0"/>
              </a:spcAft>
              <a:buSzPts val="2200"/>
              <a:buFont typeface="Raleway"/>
              <a:buChar char="●"/>
            </a:pPr>
            <a:r>
              <a:rPr b="1" lang="es-CO" sz="2200">
                <a:solidFill>
                  <a:srgbClr val="FFFF00"/>
                </a:solidFill>
                <a:latin typeface="Raleway"/>
                <a:ea typeface="Raleway"/>
                <a:cs typeface="Raleway"/>
                <a:sym typeface="Raleway"/>
              </a:rPr>
              <a:t>Invasión linfovascular (LVI) </a:t>
            </a:r>
            <a:r>
              <a:rPr b="1" lang="es-CO" sz="2200">
                <a:solidFill>
                  <a:schemeClr val="lt1"/>
                </a:solidFill>
                <a:latin typeface="Raleway"/>
                <a:ea typeface="Raleway"/>
                <a:cs typeface="Raleway"/>
                <a:sym typeface="Raleway"/>
              </a:rPr>
              <a:t>(OR = 5.33)</a:t>
            </a:r>
            <a:endParaRPr sz="2200">
              <a:solidFill>
                <a:schemeClr val="lt1"/>
              </a:solidFill>
              <a:latin typeface="Raleway"/>
              <a:ea typeface="Raleway"/>
              <a:cs typeface="Raleway"/>
              <a:sym typeface="Raleway"/>
            </a:endParaRPr>
          </a:p>
          <a:p>
            <a:pPr indent="-368300" lvl="0" marL="457200" rtl="0" algn="just">
              <a:lnSpc>
                <a:spcPct val="100000"/>
              </a:lnSpc>
              <a:spcBef>
                <a:spcPts val="0"/>
              </a:spcBef>
              <a:spcAft>
                <a:spcPts val="0"/>
              </a:spcAft>
              <a:buSzPts val="2200"/>
              <a:buFont typeface="Raleway"/>
              <a:buChar char="●"/>
            </a:pPr>
            <a:r>
              <a:rPr b="1" lang="es-CO" sz="2200">
                <a:solidFill>
                  <a:srgbClr val="FFFF00"/>
                </a:solidFill>
                <a:latin typeface="Raleway"/>
                <a:ea typeface="Raleway"/>
                <a:cs typeface="Raleway"/>
                <a:sym typeface="Raleway"/>
              </a:rPr>
              <a:t>Histología lobulillar infiltrante </a:t>
            </a:r>
            <a:r>
              <a:rPr b="1" lang="es-CO" sz="2200">
                <a:solidFill>
                  <a:schemeClr val="lt1"/>
                </a:solidFill>
                <a:latin typeface="Raleway"/>
                <a:ea typeface="Raleway"/>
                <a:cs typeface="Raleway"/>
                <a:sym typeface="Raleway"/>
              </a:rPr>
              <a:t>(OR = 3.83)</a:t>
            </a:r>
            <a:endParaRPr b="1" sz="2200">
              <a:solidFill>
                <a:schemeClr val="lt1"/>
              </a:solidFill>
              <a:latin typeface="Raleway"/>
              <a:ea typeface="Raleway"/>
              <a:cs typeface="Raleway"/>
              <a:sym typeface="Raleway"/>
            </a:endParaRPr>
          </a:p>
          <a:p>
            <a:pPr indent="-368300" lvl="0" marL="457200" rtl="0" algn="just">
              <a:lnSpc>
                <a:spcPct val="100000"/>
              </a:lnSpc>
              <a:spcBef>
                <a:spcPts val="0"/>
              </a:spcBef>
              <a:spcAft>
                <a:spcPts val="0"/>
              </a:spcAft>
              <a:buSzPts val="2200"/>
              <a:buFont typeface="Raleway"/>
              <a:buChar char="●"/>
            </a:pPr>
            <a:r>
              <a:rPr b="1" lang="es-CO" sz="2200">
                <a:solidFill>
                  <a:srgbClr val="FFFF00"/>
                </a:solidFill>
                <a:latin typeface="Raleway"/>
                <a:ea typeface="Raleway"/>
                <a:cs typeface="Raleway"/>
                <a:sym typeface="Raleway"/>
              </a:rPr>
              <a:t>Tumores clínicos ≥2 cm (estadios IIB–IIIA)</a:t>
            </a:r>
            <a:r>
              <a:rPr b="1" lang="es-CO" sz="2200">
                <a:solidFill>
                  <a:schemeClr val="lt1"/>
                </a:solidFill>
                <a:latin typeface="Raleway"/>
                <a:ea typeface="Raleway"/>
                <a:cs typeface="Raleway"/>
                <a:sym typeface="Raleway"/>
              </a:rPr>
              <a:t>; OR = 2.61).</a:t>
            </a:r>
            <a:r>
              <a:rPr i="1" lang="es-CO" sz="2200">
                <a:solidFill>
                  <a:schemeClr val="lt1"/>
                </a:solidFill>
                <a:latin typeface="Raleway"/>
                <a:ea typeface="Raleway"/>
                <a:cs typeface="Raleway"/>
                <a:sym typeface="Raleway"/>
              </a:rPr>
              <a:t>   </a:t>
            </a:r>
            <a:endParaRPr i="1" sz="2500">
              <a:solidFill>
                <a:schemeClr val="lt1"/>
              </a:solidFill>
              <a:latin typeface="Raleway"/>
              <a:ea typeface="Raleway"/>
              <a:cs typeface="Raleway"/>
              <a:sym typeface="Raleway"/>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pSp>
        <p:nvGrpSpPr>
          <p:cNvPr id="159" name="Google Shape;159;p32"/>
          <p:cNvGrpSpPr/>
          <p:nvPr/>
        </p:nvGrpSpPr>
        <p:grpSpPr>
          <a:xfrm>
            <a:off x="918610" y="3756879"/>
            <a:ext cx="10372781" cy="371649"/>
            <a:chOff x="395536" y="3097535"/>
            <a:chExt cx="8208912" cy="371649"/>
          </a:xfrm>
        </p:grpSpPr>
        <p:sp>
          <p:nvSpPr>
            <p:cNvPr id="160" name="Google Shape;160;p32"/>
            <p:cNvSpPr/>
            <p:nvPr/>
          </p:nvSpPr>
          <p:spPr>
            <a:xfrm>
              <a:off x="395536" y="3212976"/>
              <a:ext cx="1368512" cy="256208"/>
            </a:xfrm>
            <a:custGeom>
              <a:rect b="b" l="l" r="r" t="t"/>
              <a:pathLst>
                <a:path extrusionOk="0" h="256208" w="1008112">
                  <a:moveTo>
                    <a:pt x="0" y="0"/>
                  </a:moveTo>
                  <a:lnTo>
                    <a:pt x="1008112" y="0"/>
                  </a:lnTo>
                  <a:lnTo>
                    <a:pt x="1008112" y="144016"/>
                  </a:lnTo>
                  <a:lnTo>
                    <a:pt x="569127" y="144016"/>
                  </a:lnTo>
                  <a:lnTo>
                    <a:pt x="504055" y="256208"/>
                  </a:lnTo>
                  <a:lnTo>
                    <a:pt x="438984" y="144016"/>
                  </a:lnTo>
                  <a:lnTo>
                    <a:pt x="0" y="144016"/>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161" name="Google Shape;161;p32"/>
            <p:cNvSpPr/>
            <p:nvPr/>
          </p:nvSpPr>
          <p:spPr>
            <a:xfrm rot="10800000">
              <a:off x="1763328" y="3097535"/>
              <a:ext cx="1368512" cy="256208"/>
            </a:xfrm>
            <a:custGeom>
              <a:rect b="b" l="l" r="r" t="t"/>
              <a:pathLst>
                <a:path extrusionOk="0" h="256208" w="1008112">
                  <a:moveTo>
                    <a:pt x="0" y="0"/>
                  </a:moveTo>
                  <a:lnTo>
                    <a:pt x="1008112" y="0"/>
                  </a:lnTo>
                  <a:lnTo>
                    <a:pt x="1008112" y="144016"/>
                  </a:lnTo>
                  <a:lnTo>
                    <a:pt x="569127" y="144016"/>
                  </a:lnTo>
                  <a:lnTo>
                    <a:pt x="504055" y="256208"/>
                  </a:lnTo>
                  <a:lnTo>
                    <a:pt x="438984" y="144016"/>
                  </a:lnTo>
                  <a:lnTo>
                    <a:pt x="0" y="144016"/>
                  </a:lnTo>
                  <a:close/>
                </a:path>
              </a:pathLst>
            </a:cu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accent1"/>
                </a:solidFill>
                <a:latin typeface="Raleway"/>
                <a:ea typeface="Raleway"/>
                <a:cs typeface="Raleway"/>
                <a:sym typeface="Raleway"/>
              </a:endParaRPr>
            </a:p>
          </p:txBody>
        </p:sp>
        <p:sp>
          <p:nvSpPr>
            <p:cNvPr id="162" name="Google Shape;162;p32"/>
            <p:cNvSpPr/>
            <p:nvPr/>
          </p:nvSpPr>
          <p:spPr>
            <a:xfrm>
              <a:off x="3131840" y="3212976"/>
              <a:ext cx="1368512" cy="256208"/>
            </a:xfrm>
            <a:custGeom>
              <a:rect b="b" l="l" r="r" t="t"/>
              <a:pathLst>
                <a:path extrusionOk="0" h="256208" w="1008112">
                  <a:moveTo>
                    <a:pt x="0" y="0"/>
                  </a:moveTo>
                  <a:lnTo>
                    <a:pt x="1008112" y="0"/>
                  </a:lnTo>
                  <a:lnTo>
                    <a:pt x="1008112" y="144016"/>
                  </a:lnTo>
                  <a:lnTo>
                    <a:pt x="569127" y="144016"/>
                  </a:lnTo>
                  <a:lnTo>
                    <a:pt x="504055" y="256208"/>
                  </a:lnTo>
                  <a:lnTo>
                    <a:pt x="438984" y="144016"/>
                  </a:lnTo>
                  <a:lnTo>
                    <a:pt x="0" y="144016"/>
                  </a:lnTo>
                  <a:close/>
                </a:path>
              </a:pathLst>
            </a:cu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163" name="Google Shape;163;p32"/>
            <p:cNvSpPr/>
            <p:nvPr/>
          </p:nvSpPr>
          <p:spPr>
            <a:xfrm rot="10800000">
              <a:off x="4499632" y="3097535"/>
              <a:ext cx="1368512" cy="256208"/>
            </a:xfrm>
            <a:custGeom>
              <a:rect b="b" l="l" r="r" t="t"/>
              <a:pathLst>
                <a:path extrusionOk="0" h="256208" w="1008112">
                  <a:moveTo>
                    <a:pt x="0" y="0"/>
                  </a:moveTo>
                  <a:lnTo>
                    <a:pt x="1008112" y="0"/>
                  </a:lnTo>
                  <a:lnTo>
                    <a:pt x="1008112" y="144016"/>
                  </a:lnTo>
                  <a:lnTo>
                    <a:pt x="569127" y="144016"/>
                  </a:lnTo>
                  <a:lnTo>
                    <a:pt x="504055" y="256208"/>
                  </a:lnTo>
                  <a:lnTo>
                    <a:pt x="438984" y="144016"/>
                  </a:lnTo>
                  <a:lnTo>
                    <a:pt x="0" y="14401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164" name="Google Shape;164;p32"/>
            <p:cNvSpPr/>
            <p:nvPr/>
          </p:nvSpPr>
          <p:spPr>
            <a:xfrm>
              <a:off x="5868144" y="3212976"/>
              <a:ext cx="1368512" cy="256208"/>
            </a:xfrm>
            <a:custGeom>
              <a:rect b="b" l="l" r="r" t="t"/>
              <a:pathLst>
                <a:path extrusionOk="0" h="256208" w="1008112">
                  <a:moveTo>
                    <a:pt x="0" y="0"/>
                  </a:moveTo>
                  <a:lnTo>
                    <a:pt x="1008112" y="0"/>
                  </a:lnTo>
                  <a:lnTo>
                    <a:pt x="1008112" y="144016"/>
                  </a:lnTo>
                  <a:lnTo>
                    <a:pt x="569127" y="144016"/>
                  </a:lnTo>
                  <a:lnTo>
                    <a:pt x="504055" y="256208"/>
                  </a:lnTo>
                  <a:lnTo>
                    <a:pt x="438984" y="144016"/>
                  </a:lnTo>
                  <a:lnTo>
                    <a:pt x="0" y="144016"/>
                  </a:lnTo>
                  <a:close/>
                </a:path>
              </a:pathLst>
            </a:cu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165" name="Google Shape;165;p32"/>
            <p:cNvSpPr/>
            <p:nvPr/>
          </p:nvSpPr>
          <p:spPr>
            <a:xfrm rot="10800000">
              <a:off x="7235936" y="3097535"/>
              <a:ext cx="1368512" cy="256208"/>
            </a:xfrm>
            <a:custGeom>
              <a:rect b="b" l="l" r="r" t="t"/>
              <a:pathLst>
                <a:path extrusionOk="0" h="256208" w="1008112">
                  <a:moveTo>
                    <a:pt x="0" y="0"/>
                  </a:moveTo>
                  <a:lnTo>
                    <a:pt x="1008112" y="0"/>
                  </a:lnTo>
                  <a:lnTo>
                    <a:pt x="1008112" y="144016"/>
                  </a:lnTo>
                  <a:lnTo>
                    <a:pt x="569127" y="144016"/>
                  </a:lnTo>
                  <a:lnTo>
                    <a:pt x="504055" y="256208"/>
                  </a:lnTo>
                  <a:lnTo>
                    <a:pt x="438984" y="144016"/>
                  </a:lnTo>
                  <a:lnTo>
                    <a:pt x="0" y="144016"/>
                  </a:lnTo>
                  <a:close/>
                </a:path>
              </a:pathLst>
            </a:cu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grpSp>
      <p:sp>
        <p:nvSpPr>
          <p:cNvPr id="166" name="Google Shape;166;p32"/>
          <p:cNvSpPr txBox="1"/>
          <p:nvPr/>
        </p:nvSpPr>
        <p:spPr>
          <a:xfrm>
            <a:off x="1783236" y="4114549"/>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200</a:t>
            </a:r>
            <a:r>
              <a:rPr lang="es-CO" sz="2400">
                <a:solidFill>
                  <a:srgbClr val="7F7F7F"/>
                </a:solidFill>
                <a:latin typeface="Raleway"/>
                <a:ea typeface="Raleway"/>
                <a:cs typeface="Raleway"/>
                <a:sym typeface="Raleway"/>
              </a:rPr>
              <a:t>6</a:t>
            </a:r>
            <a:endParaRPr b="0" i="0" sz="2400" u="none" cap="none" strike="noStrike">
              <a:solidFill>
                <a:srgbClr val="7F7F7F"/>
              </a:solidFill>
              <a:latin typeface="Raleway"/>
              <a:ea typeface="Raleway"/>
              <a:cs typeface="Raleway"/>
              <a:sym typeface="Raleway"/>
            </a:endParaRPr>
          </a:p>
        </p:txBody>
      </p:sp>
      <p:sp>
        <p:nvSpPr>
          <p:cNvPr id="167" name="Google Shape;167;p32"/>
          <p:cNvSpPr txBox="1"/>
          <p:nvPr/>
        </p:nvSpPr>
        <p:spPr>
          <a:xfrm>
            <a:off x="1408421" y="4486481"/>
            <a:ext cx="2124000" cy="163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rgbClr val="1363DA"/>
                </a:solidFill>
                <a:latin typeface="Raleway"/>
                <a:ea typeface="Raleway"/>
                <a:cs typeface="Raleway"/>
                <a:sym typeface="Raleway"/>
              </a:rPr>
              <a:t>ALMANAC</a:t>
            </a:r>
            <a:endParaRPr b="0" i="0" sz="1100" u="none" cap="none" strike="noStrike">
              <a:solidFill>
                <a:srgbClr val="000000"/>
              </a:solidFill>
              <a:latin typeface="Raleway"/>
              <a:ea typeface="Raleway"/>
              <a:cs typeface="Raleway"/>
              <a:sym typeface="Raleway"/>
            </a:endParaRPr>
          </a:p>
          <a:p>
            <a:pPr indent="0" lvl="0" marL="0" marR="0" rtl="0" algn="ctr">
              <a:lnSpc>
                <a:spcPct val="100000"/>
              </a:lnSpc>
              <a:spcBef>
                <a:spcPts val="0"/>
              </a:spcBef>
              <a:spcAft>
                <a:spcPts val="0"/>
              </a:spcAft>
              <a:buNone/>
            </a:pPr>
            <a:r>
              <a:rPr b="0" i="0" lang="es-CO" sz="1100" u="none" cap="none" strike="noStrike">
                <a:solidFill>
                  <a:srgbClr val="000000"/>
                </a:solidFill>
                <a:latin typeface="Raleway"/>
                <a:ea typeface="Raleway"/>
                <a:cs typeface="Raleway"/>
                <a:sym typeface="Raleway"/>
              </a:rPr>
              <a:t>SLNB menor riesgo de linfedema</a:t>
            </a:r>
            <a:endParaRPr b="0" i="0" sz="1100" u="none" cap="none" strike="noStrike">
              <a:solidFill>
                <a:srgbClr val="000000"/>
              </a:solidFill>
              <a:latin typeface="Raleway"/>
              <a:ea typeface="Raleway"/>
              <a:cs typeface="Raleway"/>
              <a:sym typeface="Raleway"/>
            </a:endParaRPr>
          </a:p>
          <a:p>
            <a:pPr indent="0" lvl="0" marL="0" marR="0" rtl="0" algn="ctr">
              <a:lnSpc>
                <a:spcPct val="100000"/>
              </a:lnSpc>
              <a:spcBef>
                <a:spcPts val="0"/>
              </a:spcBef>
              <a:spcAft>
                <a:spcPts val="0"/>
              </a:spcAft>
              <a:buNone/>
            </a:pPr>
            <a:r>
              <a:rPr b="0" i="0" lang="es-CO" sz="1100" u="none" cap="none" strike="noStrike">
                <a:solidFill>
                  <a:srgbClr val="000000"/>
                </a:solidFill>
                <a:latin typeface="Raleway"/>
                <a:ea typeface="Raleway"/>
                <a:cs typeface="Raleway"/>
                <a:sym typeface="Raleway"/>
              </a:rPr>
              <a:t> (RR=0.37, IC 95%: 0.23-0.60) </a:t>
            </a:r>
            <a:endParaRPr/>
          </a:p>
          <a:p>
            <a:pPr indent="0" lvl="0" marL="0" marR="0" rtl="0" algn="ctr">
              <a:lnSpc>
                <a:spcPct val="100000"/>
              </a:lnSpc>
              <a:spcBef>
                <a:spcPts val="0"/>
              </a:spcBef>
              <a:spcAft>
                <a:spcPts val="0"/>
              </a:spcAft>
              <a:buNone/>
            </a:pPr>
            <a:r>
              <a:rPr b="0" i="0" lang="es-CO" sz="1100" u="none" cap="none" strike="noStrike">
                <a:solidFill>
                  <a:srgbClr val="000000"/>
                </a:solidFill>
                <a:latin typeface="Raleway"/>
                <a:ea typeface="Raleway"/>
                <a:cs typeface="Raleway"/>
                <a:sym typeface="Raleway"/>
              </a:rPr>
              <a:t>(5% vs 13%), </a:t>
            </a:r>
            <a:endParaRPr b="0" i="0" sz="1100" u="none" cap="none" strike="noStrike">
              <a:solidFill>
                <a:srgbClr val="000000"/>
              </a:solidFill>
              <a:latin typeface="Raleway"/>
              <a:ea typeface="Raleway"/>
              <a:cs typeface="Raleway"/>
              <a:sym typeface="Raleway"/>
            </a:endParaRPr>
          </a:p>
          <a:p>
            <a:pPr indent="0" lvl="0" marL="0" marR="0" rtl="0" algn="ctr">
              <a:lnSpc>
                <a:spcPct val="100000"/>
              </a:lnSpc>
              <a:spcBef>
                <a:spcPts val="0"/>
              </a:spcBef>
              <a:spcAft>
                <a:spcPts val="0"/>
              </a:spcAft>
              <a:buNone/>
            </a:pPr>
            <a:r>
              <a:rPr b="0" i="0" lang="es-CO" sz="1100" u="none" cap="none" strike="noStrike">
                <a:solidFill>
                  <a:srgbClr val="000000"/>
                </a:solidFill>
                <a:latin typeface="Raleway"/>
                <a:ea typeface="Raleway"/>
                <a:cs typeface="Raleway"/>
                <a:sym typeface="Raleway"/>
              </a:rPr>
              <a:t>menor pérdida sensorial (RR=0.37, IC 95%: 0.27-0.50) </a:t>
            </a:r>
            <a:endParaRPr/>
          </a:p>
          <a:p>
            <a:pPr indent="0" lvl="0" marL="0" marR="0" rtl="0" algn="ctr">
              <a:lnSpc>
                <a:spcPct val="100000"/>
              </a:lnSpc>
              <a:spcBef>
                <a:spcPts val="0"/>
              </a:spcBef>
              <a:spcAft>
                <a:spcPts val="0"/>
              </a:spcAft>
              <a:buNone/>
            </a:pPr>
            <a:r>
              <a:rPr b="0" i="0" lang="es-CO" sz="1100" u="none" cap="none" strike="noStrike">
                <a:solidFill>
                  <a:srgbClr val="000000"/>
                </a:solidFill>
                <a:latin typeface="Raleway"/>
                <a:ea typeface="Raleway"/>
                <a:cs typeface="Raleway"/>
                <a:sym typeface="Raleway"/>
              </a:rPr>
              <a:t>(11% vs 3</a:t>
            </a:r>
            <a:r>
              <a:rPr lang="es-CO" sz="1100">
                <a:latin typeface="Raleway"/>
                <a:ea typeface="Raleway"/>
                <a:cs typeface="Raleway"/>
                <a:sym typeface="Raleway"/>
              </a:rPr>
              <a:t>0</a:t>
            </a:r>
            <a:r>
              <a:rPr b="0" i="0" lang="es-CO" sz="1100" u="none" cap="none" strike="noStrike">
                <a:solidFill>
                  <a:srgbClr val="000000"/>
                </a:solidFill>
                <a:latin typeface="Raleway"/>
                <a:ea typeface="Raleway"/>
                <a:cs typeface="Raleway"/>
                <a:sym typeface="Raleway"/>
              </a:rPr>
              <a:t>%) </a:t>
            </a:r>
            <a:endParaRPr/>
          </a:p>
          <a:p>
            <a:pPr indent="0" lvl="0" marL="0" marR="0" rtl="0" algn="ctr">
              <a:lnSpc>
                <a:spcPct val="100000"/>
              </a:lnSpc>
              <a:spcBef>
                <a:spcPts val="0"/>
              </a:spcBef>
              <a:spcAft>
                <a:spcPts val="0"/>
              </a:spcAft>
              <a:buNone/>
            </a:pPr>
            <a:r>
              <a:rPr b="0" i="0" lang="es-CO" sz="1100" u="none" cap="none" strike="noStrike">
                <a:solidFill>
                  <a:srgbClr val="000000"/>
                </a:solidFill>
                <a:latin typeface="Raleway"/>
                <a:ea typeface="Raleway"/>
                <a:cs typeface="Raleway"/>
                <a:sym typeface="Raleway"/>
              </a:rPr>
              <a:t>mejor</a:t>
            </a:r>
            <a:r>
              <a:rPr b="1" i="1" lang="es-CO" sz="1100" u="none" cap="none" strike="noStrike">
                <a:solidFill>
                  <a:srgbClr val="000000"/>
                </a:solidFill>
                <a:latin typeface="Raleway"/>
                <a:ea typeface="Raleway"/>
                <a:cs typeface="Raleway"/>
                <a:sym typeface="Raleway"/>
              </a:rPr>
              <a:t> calidad de vida</a:t>
            </a:r>
            <a:endParaRPr b="1" i="1" sz="1100" u="none" cap="none" strike="noStrike">
              <a:solidFill>
                <a:srgbClr val="000000"/>
              </a:solidFill>
              <a:latin typeface="Raleway"/>
              <a:ea typeface="Raleway"/>
              <a:cs typeface="Raleway"/>
              <a:sym typeface="Raleway"/>
            </a:endParaRPr>
          </a:p>
        </p:txBody>
      </p:sp>
      <p:sp>
        <p:nvSpPr>
          <p:cNvPr id="168" name="Google Shape;168;p32"/>
          <p:cNvSpPr txBox="1"/>
          <p:nvPr/>
        </p:nvSpPr>
        <p:spPr>
          <a:xfrm>
            <a:off x="2782622" y="1799412"/>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a:t>
            </a:r>
            <a:r>
              <a:rPr lang="es-CO" sz="2400">
                <a:solidFill>
                  <a:srgbClr val="7F7F7F"/>
                </a:solidFill>
                <a:latin typeface="Raleway"/>
                <a:ea typeface="Raleway"/>
                <a:cs typeface="Raleway"/>
                <a:sym typeface="Raleway"/>
              </a:rPr>
              <a:t>10</a:t>
            </a:r>
            <a:endParaRPr b="0" i="0" sz="2400" u="none" cap="none" strike="noStrike">
              <a:solidFill>
                <a:srgbClr val="7F7F7F"/>
              </a:solidFill>
              <a:latin typeface="Raleway"/>
              <a:ea typeface="Raleway"/>
              <a:cs typeface="Raleway"/>
              <a:sym typeface="Raleway"/>
            </a:endParaRPr>
          </a:p>
        </p:txBody>
      </p:sp>
      <p:sp>
        <p:nvSpPr>
          <p:cNvPr id="169" name="Google Shape;169;p32"/>
          <p:cNvSpPr txBox="1"/>
          <p:nvPr/>
        </p:nvSpPr>
        <p:spPr>
          <a:xfrm>
            <a:off x="4963561" y="4059825"/>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201</a:t>
            </a:r>
            <a:r>
              <a:rPr lang="es-CO" sz="2400">
                <a:solidFill>
                  <a:srgbClr val="7F7F7F"/>
                </a:solidFill>
                <a:latin typeface="Raleway"/>
                <a:ea typeface="Raleway"/>
                <a:cs typeface="Raleway"/>
                <a:sym typeface="Raleway"/>
              </a:rPr>
              <a:t>1</a:t>
            </a:r>
            <a:endParaRPr b="0" i="0" sz="2400" u="none" cap="none" strike="noStrike">
              <a:solidFill>
                <a:srgbClr val="7F7F7F"/>
              </a:solidFill>
              <a:latin typeface="Raleway"/>
              <a:ea typeface="Raleway"/>
              <a:cs typeface="Raleway"/>
              <a:sym typeface="Raleway"/>
            </a:endParaRPr>
          </a:p>
        </p:txBody>
      </p:sp>
      <p:sp>
        <p:nvSpPr>
          <p:cNvPr id="170" name="Google Shape;170;p32"/>
          <p:cNvSpPr txBox="1"/>
          <p:nvPr/>
        </p:nvSpPr>
        <p:spPr>
          <a:xfrm>
            <a:off x="8143887" y="4123561"/>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a:t>
            </a:r>
            <a:r>
              <a:rPr lang="es-CO" sz="2400">
                <a:solidFill>
                  <a:srgbClr val="7F7F7F"/>
                </a:solidFill>
                <a:latin typeface="Raleway"/>
                <a:ea typeface="Raleway"/>
                <a:cs typeface="Raleway"/>
                <a:sym typeface="Raleway"/>
              </a:rPr>
              <a:t>1</a:t>
            </a:r>
            <a:r>
              <a:rPr b="0" i="0" lang="es-CO" sz="2400" u="none" cap="none" strike="noStrike">
                <a:solidFill>
                  <a:srgbClr val="7F7F7F"/>
                </a:solidFill>
                <a:latin typeface="Raleway"/>
                <a:ea typeface="Raleway"/>
                <a:cs typeface="Raleway"/>
                <a:sym typeface="Raleway"/>
              </a:rPr>
              <a:t>4</a:t>
            </a:r>
            <a:endParaRPr b="0" i="0" sz="2400" u="none" cap="none" strike="noStrike">
              <a:solidFill>
                <a:srgbClr val="7F7F7F"/>
              </a:solidFill>
              <a:latin typeface="Raleway"/>
              <a:ea typeface="Raleway"/>
              <a:cs typeface="Raleway"/>
              <a:sym typeface="Raleway"/>
            </a:endParaRPr>
          </a:p>
        </p:txBody>
      </p:sp>
      <p:sp>
        <p:nvSpPr>
          <p:cNvPr id="171" name="Google Shape;171;p32"/>
          <p:cNvSpPr txBox="1"/>
          <p:nvPr/>
        </p:nvSpPr>
        <p:spPr>
          <a:xfrm>
            <a:off x="5617037" y="1799395"/>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2013</a:t>
            </a:r>
            <a:endParaRPr b="0" i="0" sz="2400" u="none" cap="none" strike="noStrike">
              <a:solidFill>
                <a:srgbClr val="7F7F7F"/>
              </a:solidFill>
              <a:latin typeface="Raleway"/>
              <a:ea typeface="Raleway"/>
              <a:cs typeface="Raleway"/>
              <a:sym typeface="Raleway"/>
            </a:endParaRPr>
          </a:p>
        </p:txBody>
      </p:sp>
      <p:sp>
        <p:nvSpPr>
          <p:cNvPr id="172" name="Google Shape;172;p32"/>
          <p:cNvSpPr txBox="1"/>
          <p:nvPr/>
        </p:nvSpPr>
        <p:spPr>
          <a:xfrm>
            <a:off x="10079617" y="1799412"/>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rgbClr val="2D85EE"/>
                </a:solidFill>
                <a:latin typeface="Raleway"/>
                <a:ea typeface="Raleway"/>
                <a:cs typeface="Raleway"/>
                <a:sym typeface="Raleway"/>
              </a:rPr>
              <a:t>2023</a:t>
            </a:r>
            <a:endParaRPr b="1" i="0" sz="2400" u="none" cap="none" strike="noStrike">
              <a:solidFill>
                <a:srgbClr val="2D85EE"/>
              </a:solidFill>
              <a:latin typeface="Raleway"/>
              <a:ea typeface="Raleway"/>
              <a:cs typeface="Raleway"/>
              <a:sym typeface="Raleway"/>
            </a:endParaRPr>
          </a:p>
        </p:txBody>
      </p:sp>
      <p:sp>
        <p:nvSpPr>
          <p:cNvPr id="173" name="Google Shape;173;p32"/>
          <p:cNvSpPr txBox="1"/>
          <p:nvPr/>
        </p:nvSpPr>
        <p:spPr>
          <a:xfrm>
            <a:off x="2391350" y="2185475"/>
            <a:ext cx="2223300" cy="1416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1" i="0" lang="es-CO" sz="1000" u="none" cap="none" strike="noStrike">
                <a:solidFill>
                  <a:srgbClr val="1363DA"/>
                </a:solidFill>
                <a:latin typeface="Raleway"/>
                <a:ea typeface="Raleway"/>
                <a:cs typeface="Raleway"/>
                <a:sym typeface="Raleway"/>
              </a:rPr>
              <a:t>NSABP-32</a:t>
            </a:r>
            <a:endParaRPr b="0" i="0" sz="1000" u="none" cap="none" strike="noStrike">
              <a:solidFill>
                <a:srgbClr val="000000"/>
              </a:solidFill>
              <a:latin typeface="Raleway"/>
              <a:ea typeface="Raleway"/>
              <a:cs typeface="Raleway"/>
              <a:sym typeface="Raleway"/>
            </a:endParaRPr>
          </a:p>
          <a:p>
            <a:pPr indent="0" lvl="0" marL="0" rtl="0" algn="ctr">
              <a:spcBef>
                <a:spcPts val="0"/>
              </a:spcBef>
              <a:spcAft>
                <a:spcPts val="0"/>
              </a:spcAft>
              <a:buNone/>
            </a:pPr>
            <a:r>
              <a:rPr lang="es-CO" sz="1300">
                <a:latin typeface="Raleway"/>
                <a:ea typeface="Raleway"/>
                <a:cs typeface="Raleway"/>
                <a:sym typeface="Raleway"/>
              </a:rPr>
              <a:t>TFN 9.9%</a:t>
            </a:r>
            <a:endParaRPr sz="1300">
              <a:latin typeface="Raleway"/>
              <a:ea typeface="Raleway"/>
              <a:cs typeface="Raleway"/>
              <a:sym typeface="Raleway"/>
            </a:endParaRPr>
          </a:p>
          <a:p>
            <a:pPr indent="0" lvl="0" marL="0" rtl="0" algn="ctr">
              <a:spcBef>
                <a:spcPts val="0"/>
              </a:spcBef>
              <a:spcAft>
                <a:spcPts val="0"/>
              </a:spcAft>
              <a:buNone/>
            </a:pPr>
            <a:r>
              <a:rPr lang="es-CO" sz="1300">
                <a:latin typeface="Raleway"/>
                <a:ea typeface="Raleway"/>
                <a:cs typeface="Raleway"/>
                <a:sym typeface="Raleway"/>
              </a:rPr>
              <a:t>SG: 90.8% vs. 90.3%</a:t>
            </a:r>
            <a:endParaRPr sz="1300">
              <a:latin typeface="Raleway"/>
              <a:ea typeface="Raleway"/>
              <a:cs typeface="Raleway"/>
              <a:sym typeface="Raleway"/>
            </a:endParaRPr>
          </a:p>
          <a:p>
            <a:pPr indent="0" lvl="0" marL="0" rtl="0" algn="ctr">
              <a:spcBef>
                <a:spcPts val="0"/>
              </a:spcBef>
              <a:spcAft>
                <a:spcPts val="0"/>
              </a:spcAft>
              <a:buNone/>
            </a:pPr>
            <a:r>
              <a:rPr lang="es-CO" sz="1300">
                <a:latin typeface="Raleway"/>
                <a:ea typeface="Raleway"/>
                <a:cs typeface="Raleway"/>
                <a:sym typeface="Raleway"/>
              </a:rPr>
              <a:t>SLE 82.4% vs. 81.5%</a:t>
            </a:r>
            <a:endParaRPr sz="1300">
              <a:latin typeface="Raleway"/>
              <a:ea typeface="Raleway"/>
              <a:cs typeface="Raleway"/>
              <a:sym typeface="Raleway"/>
            </a:endParaRPr>
          </a:p>
          <a:p>
            <a:pPr indent="0" lvl="0" marL="0" rtl="0" algn="ctr">
              <a:spcBef>
                <a:spcPts val="0"/>
              </a:spcBef>
              <a:spcAft>
                <a:spcPts val="0"/>
              </a:spcAft>
              <a:buNone/>
            </a:pPr>
            <a:r>
              <a:rPr lang="es-CO" sz="1300">
                <a:latin typeface="Raleway"/>
                <a:ea typeface="Raleway"/>
                <a:cs typeface="Raleway"/>
                <a:sym typeface="Raleway"/>
              </a:rPr>
              <a:t>(8 años)</a:t>
            </a:r>
            <a:endParaRPr sz="1500">
              <a:latin typeface="Raleway"/>
              <a:ea typeface="Raleway"/>
              <a:cs typeface="Raleway"/>
              <a:sym typeface="Raleway"/>
            </a:endParaRPr>
          </a:p>
          <a:p>
            <a:pPr indent="0" lvl="0" marL="0" marR="0" rtl="0" algn="ctr">
              <a:lnSpc>
                <a:spcPct val="100000"/>
              </a:lnSpc>
              <a:spcBef>
                <a:spcPts val="0"/>
              </a:spcBef>
              <a:spcAft>
                <a:spcPts val="0"/>
              </a:spcAft>
              <a:buNone/>
            </a:pPr>
            <a:r>
              <a:rPr i="0" lang="es-CO" sz="1200" u="none" cap="none" strike="noStrike">
                <a:latin typeface="Raleway"/>
                <a:ea typeface="Raleway"/>
                <a:cs typeface="Raleway"/>
                <a:sym typeface="Raleway"/>
              </a:rPr>
              <a:t>T1 y T2 con axila clínicamente negativa (cN0)) </a:t>
            </a:r>
            <a:endParaRPr sz="1500">
              <a:latin typeface="Raleway"/>
              <a:ea typeface="Raleway"/>
              <a:cs typeface="Raleway"/>
              <a:sym typeface="Raleway"/>
            </a:endParaRPr>
          </a:p>
        </p:txBody>
      </p:sp>
      <p:sp>
        <p:nvSpPr>
          <p:cNvPr id="174" name="Google Shape;174;p32"/>
          <p:cNvSpPr txBox="1"/>
          <p:nvPr/>
        </p:nvSpPr>
        <p:spPr>
          <a:xfrm>
            <a:off x="4614625" y="4521525"/>
            <a:ext cx="3561900" cy="2170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s-CO" sz="1300" u="none" cap="none" strike="noStrike">
                <a:solidFill>
                  <a:srgbClr val="1363DA"/>
                </a:solidFill>
                <a:latin typeface="Raleway"/>
                <a:ea typeface="Raleway"/>
                <a:cs typeface="Raleway"/>
                <a:sym typeface="Raleway"/>
              </a:rPr>
              <a:t>ACOSOG Z011</a:t>
            </a:r>
            <a:endParaRPr b="0" i="0" sz="15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s-CO" sz="1200" u="none" cap="none" strike="noStrike">
                <a:latin typeface="Raleway"/>
                <a:ea typeface="Raleway"/>
                <a:cs typeface="Raleway"/>
                <a:sym typeface="Raleway"/>
              </a:rPr>
              <a:t>N = 891 T1-T2 N0</a:t>
            </a:r>
            <a:r>
              <a:rPr lang="es-CO"/>
              <a:t> </a:t>
            </a:r>
            <a:r>
              <a:rPr b="0" i="0" lang="es-CO" sz="1200" u="none" cap="none" strike="noStrike">
                <a:latin typeface="Raleway"/>
                <a:ea typeface="Raleway"/>
                <a:cs typeface="Raleway"/>
                <a:sym typeface="Raleway"/>
              </a:rPr>
              <a:t>&lt; 2 pSLN +</a:t>
            </a:r>
            <a:endParaRPr/>
          </a:p>
          <a:p>
            <a:pPr indent="0" lvl="0" marL="0" marR="0" rtl="0" algn="ctr">
              <a:lnSpc>
                <a:spcPct val="100000"/>
              </a:lnSpc>
              <a:spcBef>
                <a:spcPts val="0"/>
              </a:spcBef>
              <a:spcAft>
                <a:spcPts val="0"/>
              </a:spcAft>
              <a:buClr>
                <a:srgbClr val="000000"/>
              </a:buClr>
              <a:buSzPts val="1200"/>
              <a:buFont typeface="Arial"/>
              <a:buNone/>
            </a:pPr>
            <a:r>
              <a:rPr b="0" i="0" lang="es-CO" sz="1100" u="none" cap="none" strike="noStrike">
                <a:latin typeface="Raleway"/>
                <a:ea typeface="Raleway"/>
                <a:cs typeface="Raleway"/>
                <a:sym typeface="Raleway"/>
              </a:rPr>
              <a:t>Micro o </a:t>
            </a:r>
            <a:r>
              <a:rPr lang="es-CO" sz="1100">
                <a:latin typeface="Raleway"/>
                <a:ea typeface="Raleway"/>
                <a:cs typeface="Raleway"/>
                <a:sym typeface="Raleway"/>
              </a:rPr>
              <a:t>micrometástasis</a:t>
            </a:r>
            <a:endParaRPr b="0" i="0" sz="1100" u="none" cap="none" strike="noStrike">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b="0" i="0" lang="es-CO" sz="1100" u="none" cap="none" strike="noStrike">
                <a:latin typeface="Raleway"/>
                <a:ea typeface="Raleway"/>
                <a:cs typeface="Raleway"/>
                <a:sym typeface="Raleway"/>
              </a:rPr>
              <a:t>Sin gross extranodal </a:t>
            </a:r>
            <a:r>
              <a:rPr lang="es-CO" sz="1100">
                <a:latin typeface="Raleway"/>
                <a:ea typeface="Raleway"/>
                <a:cs typeface="Raleway"/>
                <a:sym typeface="Raleway"/>
              </a:rPr>
              <a:t>extension</a:t>
            </a:r>
            <a:r>
              <a:rPr b="0" i="0" lang="es-CO" sz="1100" u="none" cap="none" strike="noStrike">
                <a:latin typeface="Raleway"/>
                <a:ea typeface="Raleway"/>
                <a:cs typeface="Raleway"/>
                <a:sym typeface="Raleway"/>
              </a:rPr>
              <a:t> or matted nodes </a:t>
            </a:r>
            <a:endParaRPr sz="1300"/>
          </a:p>
          <a:p>
            <a:pPr indent="0" lvl="0" marL="0" marR="0" rtl="0" algn="ctr">
              <a:lnSpc>
                <a:spcPct val="100000"/>
              </a:lnSpc>
              <a:spcBef>
                <a:spcPts val="0"/>
              </a:spcBef>
              <a:spcAft>
                <a:spcPts val="0"/>
              </a:spcAft>
              <a:buClr>
                <a:srgbClr val="000000"/>
              </a:buClr>
              <a:buSzPts val="1200"/>
              <a:buFont typeface="Arial"/>
              <a:buNone/>
            </a:pPr>
            <a:r>
              <a:rPr b="0" i="0" lang="es-CO" sz="1100" u="none" cap="none" strike="noStrike">
                <a:latin typeface="Raleway"/>
                <a:ea typeface="Raleway"/>
                <a:cs typeface="Raleway"/>
                <a:sym typeface="Raleway"/>
              </a:rPr>
              <a:t>BCS y WBRT campos tangenciales altos</a:t>
            </a:r>
            <a:endParaRPr sz="1300"/>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TFN 9.9%</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SG: 90.8% vs. 90.3%</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SLE 82.4% vs. 81.5%</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(8 años)</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400"/>
              <a:buFont typeface="Arial"/>
              <a:buNone/>
            </a:pPr>
            <a:r>
              <a:t/>
            </a:r>
            <a:endParaRPr b="0" i="0" sz="1500" u="none" cap="none" strike="noStrike">
              <a:latin typeface="Arial"/>
              <a:ea typeface="Arial"/>
              <a:cs typeface="Arial"/>
              <a:sym typeface="Arial"/>
            </a:endParaRPr>
          </a:p>
        </p:txBody>
      </p:sp>
      <p:sp>
        <p:nvSpPr>
          <p:cNvPr id="175" name="Google Shape;175;p32"/>
          <p:cNvSpPr txBox="1"/>
          <p:nvPr/>
        </p:nvSpPr>
        <p:spPr>
          <a:xfrm>
            <a:off x="5301050" y="2420925"/>
            <a:ext cx="1906500" cy="1416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lang="es-CO" sz="1200">
                <a:solidFill>
                  <a:srgbClr val="1363DA"/>
                </a:solidFill>
                <a:latin typeface="Raleway"/>
                <a:ea typeface="Raleway"/>
                <a:cs typeface="Raleway"/>
                <a:sym typeface="Raleway"/>
              </a:rPr>
              <a:t>IBCSG</a:t>
            </a:r>
            <a:r>
              <a:rPr b="1" i="0" lang="es-CO" sz="1200" u="none" cap="none" strike="noStrike">
                <a:solidFill>
                  <a:srgbClr val="1363DA"/>
                </a:solidFill>
                <a:latin typeface="Raleway"/>
                <a:ea typeface="Raleway"/>
                <a:cs typeface="Raleway"/>
                <a:sym typeface="Raleway"/>
              </a:rPr>
              <a:t> 23-01</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es-CO" sz="1200" u="none" cap="none" strike="noStrike">
                <a:latin typeface="Raleway"/>
                <a:ea typeface="Raleway"/>
                <a:cs typeface="Raleway"/>
                <a:sym typeface="Raleway"/>
              </a:rPr>
              <a:t>Solo</a:t>
            </a:r>
            <a:r>
              <a:rPr lang="es-CO" sz="1200">
                <a:latin typeface="Raleway"/>
                <a:ea typeface="Raleway"/>
                <a:cs typeface="Raleway"/>
                <a:sym typeface="Raleway"/>
              </a:rPr>
              <a:t> </a:t>
            </a:r>
            <a:r>
              <a:rPr lang="es-CO" sz="1200">
                <a:latin typeface="Raleway"/>
                <a:ea typeface="Raleway"/>
                <a:cs typeface="Raleway"/>
                <a:sym typeface="Raleway"/>
              </a:rPr>
              <a:t>micrometástasis</a:t>
            </a:r>
            <a:endParaRPr b="0" i="0" sz="1200" u="none" cap="none" strike="noStrike">
              <a:latin typeface="Raleway"/>
              <a:ea typeface="Raleway"/>
              <a:cs typeface="Raleway"/>
              <a:sym typeface="Raleway"/>
            </a:endParaRPr>
          </a:p>
          <a:p>
            <a:pPr indent="0" lvl="0" marL="0" marR="0" rtl="0" algn="ctr">
              <a:lnSpc>
                <a:spcPct val="100000"/>
              </a:lnSpc>
              <a:spcBef>
                <a:spcPts val="0"/>
              </a:spcBef>
              <a:spcAft>
                <a:spcPts val="0"/>
              </a:spcAft>
              <a:buNone/>
            </a:pPr>
            <a:r>
              <a:rPr lang="es-CO" sz="1200">
                <a:latin typeface="Raleway"/>
                <a:ea typeface="Raleway"/>
                <a:cs typeface="Raleway"/>
                <a:sym typeface="Raleway"/>
              </a:rPr>
              <a:t>Linfedema 4% vs. 13%</a:t>
            </a:r>
            <a:endParaRPr sz="1200">
              <a:latin typeface="Raleway"/>
              <a:ea typeface="Raleway"/>
              <a:cs typeface="Raleway"/>
              <a:sym typeface="Raleway"/>
            </a:endParaRPr>
          </a:p>
          <a:p>
            <a:pPr indent="0" lvl="0" marL="0" marR="0" rtl="0" algn="ctr">
              <a:lnSpc>
                <a:spcPct val="100000"/>
              </a:lnSpc>
              <a:spcBef>
                <a:spcPts val="0"/>
              </a:spcBef>
              <a:spcAft>
                <a:spcPts val="0"/>
              </a:spcAft>
              <a:buNone/>
            </a:pPr>
            <a:r>
              <a:rPr lang="es-CO" sz="1200">
                <a:latin typeface="Raleway"/>
                <a:ea typeface="Raleway"/>
                <a:cs typeface="Raleway"/>
                <a:sym typeface="Raleway"/>
              </a:rPr>
              <a:t>SLE 74% vs. 76%</a:t>
            </a:r>
            <a:endParaRPr sz="1200">
              <a:latin typeface="Raleway"/>
              <a:ea typeface="Raleway"/>
              <a:cs typeface="Raleway"/>
              <a:sym typeface="Raleway"/>
            </a:endParaRPr>
          </a:p>
          <a:p>
            <a:pPr indent="0" lvl="0" marL="0" marR="0" rtl="0" algn="ctr">
              <a:lnSpc>
                <a:spcPct val="100000"/>
              </a:lnSpc>
              <a:spcBef>
                <a:spcPts val="0"/>
              </a:spcBef>
              <a:spcAft>
                <a:spcPts val="0"/>
              </a:spcAft>
              <a:buNone/>
            </a:pPr>
            <a:r>
              <a:rPr lang="es-CO" sz="1200">
                <a:latin typeface="Raleway"/>
                <a:ea typeface="Raleway"/>
                <a:cs typeface="Raleway"/>
                <a:sym typeface="Raleway"/>
              </a:rPr>
              <a:t>SG 90%vs. 88%</a:t>
            </a:r>
            <a:endParaRPr sz="1200">
              <a:latin typeface="Raleway"/>
              <a:ea typeface="Raleway"/>
              <a:cs typeface="Raleway"/>
              <a:sym typeface="Raleway"/>
            </a:endParaRPr>
          </a:p>
          <a:p>
            <a:pPr indent="0" lvl="0" marL="0" marR="0" rtl="0" algn="ctr">
              <a:lnSpc>
                <a:spcPct val="100000"/>
              </a:lnSpc>
              <a:spcBef>
                <a:spcPts val="0"/>
              </a:spcBef>
              <a:spcAft>
                <a:spcPts val="0"/>
              </a:spcAft>
              <a:buNone/>
            </a:pPr>
            <a:r>
              <a:rPr lang="es-CO" sz="1200">
                <a:latin typeface="Raleway"/>
                <a:ea typeface="Raleway"/>
                <a:cs typeface="Raleway"/>
                <a:sym typeface="Raleway"/>
              </a:rPr>
              <a:t>(10 años)</a:t>
            </a:r>
            <a:endParaRPr sz="1200">
              <a:latin typeface="Raleway"/>
              <a:ea typeface="Raleway"/>
              <a:cs typeface="Raleway"/>
              <a:sym typeface="Raleway"/>
            </a:endParaRPr>
          </a:p>
          <a:p>
            <a:pPr indent="0" lvl="0" marL="0" marR="0" rtl="0" algn="l">
              <a:lnSpc>
                <a:spcPct val="100000"/>
              </a:lnSpc>
              <a:spcBef>
                <a:spcPts val="0"/>
              </a:spcBef>
              <a:spcAft>
                <a:spcPts val="0"/>
              </a:spcAft>
              <a:buNone/>
            </a:pPr>
            <a:r>
              <a:t/>
            </a:r>
            <a:endParaRPr/>
          </a:p>
        </p:txBody>
      </p:sp>
      <p:sp>
        <p:nvSpPr>
          <p:cNvPr id="176" name="Google Shape;176;p32"/>
          <p:cNvSpPr txBox="1"/>
          <p:nvPr/>
        </p:nvSpPr>
        <p:spPr>
          <a:xfrm>
            <a:off x="8840073" y="4558613"/>
            <a:ext cx="1760100" cy="1600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s-CO" sz="1400" u="none" cap="none" strike="noStrike">
                <a:solidFill>
                  <a:srgbClr val="1363DA"/>
                </a:solidFill>
                <a:latin typeface="Raleway"/>
                <a:ea typeface="Raleway"/>
                <a:cs typeface="Raleway"/>
                <a:sym typeface="Raleway"/>
              </a:rPr>
              <a:t>AMAROS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lang="es-CO" sz="1200">
                <a:solidFill>
                  <a:schemeClr val="dk1"/>
                </a:solidFill>
                <a:latin typeface="Raleway"/>
                <a:ea typeface="Raleway"/>
                <a:cs typeface="Raleway"/>
                <a:sym typeface="Raleway"/>
              </a:rPr>
              <a:t>RT vs ALND en SLN+</a:t>
            </a:r>
            <a:endParaRPr sz="1200">
              <a:solidFill>
                <a:schemeClr val="dk1"/>
              </a:solidFill>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solidFill>
                  <a:schemeClr val="dk1"/>
                </a:solidFill>
                <a:latin typeface="Raleway"/>
                <a:ea typeface="Raleway"/>
                <a:cs typeface="Raleway"/>
                <a:sym typeface="Raleway"/>
              </a:rPr>
              <a:t> Rec axilar </a:t>
            </a:r>
            <a:endParaRPr sz="1200">
              <a:solidFill>
                <a:schemeClr val="dk1"/>
              </a:solidFill>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solidFill>
                  <a:schemeClr val="dk1"/>
                </a:solidFill>
                <a:latin typeface="Raleway"/>
                <a:ea typeface="Raleway"/>
                <a:cs typeface="Raleway"/>
                <a:sym typeface="Raleway"/>
              </a:rPr>
              <a:t>0.43% vs. 1.19%</a:t>
            </a:r>
            <a:endParaRPr sz="1200">
              <a:solidFill>
                <a:schemeClr val="dk1"/>
              </a:solidFill>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solidFill>
                  <a:schemeClr val="dk1"/>
                </a:solidFill>
                <a:latin typeface="Raleway"/>
                <a:ea typeface="Raleway"/>
                <a:cs typeface="Raleway"/>
                <a:sym typeface="Raleway"/>
              </a:rPr>
              <a:t>SLE 86.9% vs. 82.7%</a:t>
            </a:r>
            <a:endParaRPr sz="1200">
              <a:solidFill>
                <a:schemeClr val="dk1"/>
              </a:solidFill>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solidFill>
                  <a:schemeClr val="dk1"/>
                </a:solidFill>
                <a:latin typeface="Raleway"/>
                <a:ea typeface="Raleway"/>
                <a:cs typeface="Raleway"/>
                <a:sym typeface="Raleway"/>
              </a:rPr>
              <a:t>SG 93.3% vs. 92.5%</a:t>
            </a:r>
            <a:endParaRPr sz="1200">
              <a:solidFill>
                <a:schemeClr val="dk1"/>
              </a:solidFill>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solidFill>
                  <a:schemeClr val="dk1"/>
                </a:solidFill>
                <a:latin typeface="Raleway"/>
                <a:ea typeface="Raleway"/>
                <a:cs typeface="Raleway"/>
                <a:sym typeface="Raleway"/>
              </a:rPr>
              <a:t>(5 años)</a:t>
            </a:r>
            <a:endParaRPr sz="1200">
              <a:solidFill>
                <a:schemeClr val="dk1"/>
              </a:solidFill>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b="0" i="0" lang="es-CO" sz="1200" u="none" cap="none" strike="noStrike">
                <a:solidFill>
                  <a:schemeClr val="dk1"/>
                </a:solidFill>
                <a:latin typeface="Raleway"/>
                <a:ea typeface="Raleway"/>
                <a:cs typeface="Raleway"/>
                <a:sym typeface="Raleway"/>
              </a:rPr>
              <a:t>.</a:t>
            </a:r>
            <a:endParaRPr b="0" i="0" sz="1400" u="none" cap="none" strike="noStrike">
              <a:solidFill>
                <a:schemeClr val="dk1"/>
              </a:solidFill>
              <a:latin typeface="Arial"/>
              <a:ea typeface="Arial"/>
              <a:cs typeface="Arial"/>
              <a:sym typeface="Arial"/>
            </a:endParaRPr>
          </a:p>
        </p:txBody>
      </p:sp>
      <p:sp>
        <p:nvSpPr>
          <p:cNvPr id="177" name="Google Shape;177;p32"/>
          <p:cNvSpPr txBox="1"/>
          <p:nvPr/>
        </p:nvSpPr>
        <p:spPr>
          <a:xfrm>
            <a:off x="9932448" y="2293331"/>
            <a:ext cx="2116200" cy="1569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rgbClr val="1363DA"/>
                </a:solidFill>
                <a:latin typeface="Raleway"/>
                <a:ea typeface="Raleway"/>
                <a:cs typeface="Raleway"/>
                <a:sym typeface="Raleway"/>
              </a:rPr>
              <a:t>SENOMAC</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T1-T3, cN0</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Mastectomia</a:t>
            </a:r>
            <a:r>
              <a:rPr b="0" i="0" lang="es-CO" sz="1200" u="none" cap="none" strike="noStrike">
                <a:latin typeface="Raleway"/>
                <a:ea typeface="Raleway"/>
                <a:cs typeface="Raleway"/>
                <a:sym typeface="Raleway"/>
              </a:rPr>
              <a:t> (36%)</a:t>
            </a:r>
            <a:endParaRPr/>
          </a:p>
          <a:p>
            <a:pPr indent="0" lvl="0" marL="0" marR="0" rtl="0" algn="ctr">
              <a:lnSpc>
                <a:spcPct val="100000"/>
              </a:lnSpc>
              <a:spcBef>
                <a:spcPts val="0"/>
              </a:spcBef>
              <a:spcAft>
                <a:spcPts val="0"/>
              </a:spcAft>
              <a:buClr>
                <a:srgbClr val="000000"/>
              </a:buClr>
              <a:buSzPts val="1200"/>
              <a:buFont typeface="Arial"/>
              <a:buNone/>
            </a:pPr>
            <a:r>
              <a:rPr b="0" i="0" lang="es-CO" sz="1200" u="none" cap="none" strike="noStrike">
                <a:latin typeface="Raleway"/>
                <a:ea typeface="Raleway"/>
                <a:cs typeface="Raleway"/>
                <a:sym typeface="Raleway"/>
              </a:rPr>
              <a:t>Hasta 2 SLN+ con </a:t>
            </a:r>
            <a:r>
              <a:rPr lang="es-CO" sz="1200">
                <a:latin typeface="Raleway"/>
                <a:ea typeface="Raleway"/>
                <a:cs typeface="Raleway"/>
                <a:sym typeface="Raleway"/>
              </a:rPr>
              <a:t>Macrometástasis</a:t>
            </a:r>
            <a:r>
              <a:rPr b="0" i="0" lang="es-CO" sz="1200" u="none" cap="none" strike="noStrike">
                <a:latin typeface="Raleway"/>
                <a:ea typeface="Raleway"/>
                <a:cs typeface="Raleway"/>
                <a:sym typeface="Raleway"/>
              </a:rPr>
              <a:t> </a:t>
            </a:r>
            <a:endParaRPr/>
          </a:p>
          <a:p>
            <a:pPr indent="0" lvl="0" marL="0" marR="0" rtl="0" algn="ctr">
              <a:lnSpc>
                <a:spcPct val="100000"/>
              </a:lnSpc>
              <a:spcBef>
                <a:spcPts val="0"/>
              </a:spcBef>
              <a:spcAft>
                <a:spcPts val="0"/>
              </a:spcAft>
              <a:buNone/>
            </a:pPr>
            <a:r>
              <a:rPr lang="es-CO" sz="1200">
                <a:latin typeface="Raleway"/>
                <a:ea typeface="Raleway"/>
                <a:cs typeface="Raleway"/>
                <a:sym typeface="Raleway"/>
              </a:rPr>
              <a:t>DFS  89.7%vs. 88.7%</a:t>
            </a:r>
            <a:endParaRPr sz="1200">
              <a:latin typeface="Raleway"/>
              <a:ea typeface="Raleway"/>
              <a:cs typeface="Raleway"/>
              <a:sym typeface="Raleway"/>
            </a:endParaRPr>
          </a:p>
          <a:p>
            <a:pPr indent="0" lvl="0" marL="0" marR="0" rtl="0" algn="ctr">
              <a:lnSpc>
                <a:spcPct val="100000"/>
              </a:lnSpc>
              <a:spcBef>
                <a:spcPts val="0"/>
              </a:spcBef>
              <a:spcAft>
                <a:spcPts val="0"/>
              </a:spcAft>
              <a:buNone/>
            </a:pPr>
            <a:r>
              <a:rPr lang="es-CO" sz="1200">
                <a:latin typeface="Raleway"/>
                <a:ea typeface="Raleway"/>
                <a:cs typeface="Raleway"/>
                <a:sym typeface="Raleway"/>
              </a:rPr>
              <a:t>OS: 92.9% vs. 92.0%</a:t>
            </a:r>
            <a:endParaRPr sz="1200">
              <a:latin typeface="Raleway"/>
              <a:ea typeface="Raleway"/>
              <a:cs typeface="Raleway"/>
              <a:sym typeface="Raleway"/>
            </a:endParaRPr>
          </a:p>
          <a:p>
            <a:pPr indent="0" lvl="0" marL="0" marR="0" rtl="0" algn="ctr">
              <a:lnSpc>
                <a:spcPct val="100000"/>
              </a:lnSpc>
              <a:spcBef>
                <a:spcPts val="0"/>
              </a:spcBef>
              <a:spcAft>
                <a:spcPts val="0"/>
              </a:spcAft>
              <a:buNone/>
            </a:pPr>
            <a:r>
              <a:t/>
            </a:r>
            <a:endParaRPr sz="1200">
              <a:solidFill>
                <a:srgbClr val="7F7F7F"/>
              </a:solidFill>
              <a:latin typeface="Raleway"/>
              <a:ea typeface="Raleway"/>
              <a:cs typeface="Raleway"/>
              <a:sym typeface="Raleway"/>
            </a:endParaRPr>
          </a:p>
        </p:txBody>
      </p:sp>
      <p:sp>
        <p:nvSpPr>
          <p:cNvPr id="178" name="Google Shape;178;p32"/>
          <p:cNvSpPr txBox="1"/>
          <p:nvPr/>
        </p:nvSpPr>
        <p:spPr>
          <a:xfrm>
            <a:off x="291019" y="846846"/>
            <a:ext cx="3216403" cy="72870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2800"/>
              <a:buFont typeface="Arial"/>
              <a:buNone/>
            </a:pPr>
            <a:r>
              <a:rPr b="1" i="0" lang="es-CO" sz="2400" u="none" cap="none" strike="noStrike">
                <a:solidFill>
                  <a:schemeClr val="dk2"/>
                </a:solidFill>
                <a:latin typeface="Raleway"/>
                <a:ea typeface="Raleway"/>
                <a:cs typeface="Raleway"/>
                <a:sym typeface="Raleway"/>
              </a:rPr>
              <a:t>Validación de </a:t>
            </a:r>
            <a:br>
              <a:rPr b="1" i="0" lang="es-CO" sz="2400" u="none" cap="none" strike="noStrike">
                <a:solidFill>
                  <a:schemeClr val="dk2"/>
                </a:solidFill>
                <a:latin typeface="Raleway"/>
                <a:ea typeface="Raleway"/>
                <a:cs typeface="Raleway"/>
                <a:sym typeface="Raleway"/>
              </a:rPr>
            </a:br>
            <a:r>
              <a:rPr b="1" i="0" lang="es-CO" sz="2400" u="none" cap="none" strike="noStrike">
                <a:solidFill>
                  <a:schemeClr val="dk2"/>
                </a:solidFill>
                <a:latin typeface="Raleway"/>
                <a:ea typeface="Raleway"/>
                <a:cs typeface="Raleway"/>
                <a:sym typeface="Raleway"/>
              </a:rPr>
              <a:t>SLNB upfront (cN0)</a:t>
            </a:r>
            <a:endParaRPr b="1" i="0" sz="2400" u="none" cap="none" strike="noStrike">
              <a:solidFill>
                <a:schemeClr val="dk2"/>
              </a:solidFill>
              <a:latin typeface="Raleway"/>
              <a:ea typeface="Raleway"/>
              <a:cs typeface="Raleway"/>
              <a:sym typeface="Raleway"/>
            </a:endParaRPr>
          </a:p>
        </p:txBody>
      </p:sp>
      <p:sp>
        <p:nvSpPr>
          <p:cNvPr id="179" name="Google Shape;179;p32"/>
          <p:cNvSpPr txBox="1"/>
          <p:nvPr/>
        </p:nvSpPr>
        <p:spPr>
          <a:xfrm>
            <a:off x="4614614" y="833356"/>
            <a:ext cx="7810252" cy="764573"/>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2800"/>
              <a:buFont typeface="Arial"/>
              <a:buNone/>
            </a:pPr>
            <a:r>
              <a:rPr b="1" i="0" lang="es-CO" sz="2400" u="none" cap="none" strike="noStrike">
                <a:solidFill>
                  <a:schemeClr val="dk2"/>
                </a:solidFill>
                <a:latin typeface="Raleway"/>
                <a:ea typeface="Raleway"/>
                <a:cs typeface="Raleway"/>
                <a:sym typeface="Raleway"/>
              </a:rPr>
              <a:t>Omisión de ALND T1-2, cN0, con baja carga axilar </a:t>
            </a:r>
            <a:endParaRPr/>
          </a:p>
          <a:p>
            <a:pPr indent="0" lvl="0" marL="0" marR="0" rtl="0" algn="ctr">
              <a:lnSpc>
                <a:spcPct val="90000"/>
              </a:lnSpc>
              <a:spcBef>
                <a:spcPts val="0"/>
              </a:spcBef>
              <a:spcAft>
                <a:spcPts val="0"/>
              </a:spcAft>
              <a:buClr>
                <a:schemeClr val="dk2"/>
              </a:buClr>
              <a:buSzPts val="2800"/>
              <a:buFont typeface="Arial"/>
              <a:buNone/>
            </a:pPr>
            <a:r>
              <a:rPr b="1" i="0" lang="es-CO" sz="2400" u="none" cap="none" strike="noStrike">
                <a:solidFill>
                  <a:schemeClr val="dk2"/>
                </a:solidFill>
                <a:latin typeface="Raleway"/>
                <a:ea typeface="Raleway"/>
                <a:cs typeface="Raleway"/>
                <a:sym typeface="Raleway"/>
              </a:rPr>
              <a:t>(&lt; 2 pSLN+) </a:t>
            </a:r>
            <a:endParaRPr/>
          </a:p>
        </p:txBody>
      </p:sp>
      <p:cxnSp>
        <p:nvCxnSpPr>
          <p:cNvPr id="180" name="Google Shape;180;p32"/>
          <p:cNvCxnSpPr/>
          <p:nvPr/>
        </p:nvCxnSpPr>
        <p:spPr>
          <a:xfrm>
            <a:off x="4614614" y="1376255"/>
            <a:ext cx="0" cy="4992129"/>
          </a:xfrm>
          <a:prstGeom prst="straightConnector1">
            <a:avLst/>
          </a:prstGeom>
          <a:noFill/>
          <a:ln cap="flat" cmpd="sng" w="9525">
            <a:solidFill>
              <a:srgbClr val="062554"/>
            </a:solidFill>
            <a:prstDash val="solid"/>
            <a:round/>
            <a:headEnd len="sm" w="sm" type="none"/>
            <a:tailEnd len="sm" w="sm" type="none"/>
          </a:ln>
        </p:spPr>
      </p:cxnSp>
      <p:sp>
        <p:nvSpPr>
          <p:cNvPr id="181" name="Google Shape;181;p32"/>
          <p:cNvSpPr txBox="1"/>
          <p:nvPr/>
        </p:nvSpPr>
        <p:spPr>
          <a:xfrm>
            <a:off x="7961191" y="1667587"/>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a:t>
            </a:r>
            <a:r>
              <a:rPr lang="es-CO" sz="2400">
                <a:solidFill>
                  <a:srgbClr val="7F7F7F"/>
                </a:solidFill>
                <a:latin typeface="Raleway"/>
                <a:ea typeface="Raleway"/>
                <a:cs typeface="Raleway"/>
                <a:sym typeface="Raleway"/>
              </a:rPr>
              <a:t>17</a:t>
            </a:r>
            <a:endParaRPr b="0" i="0" sz="2400" u="none" cap="none" strike="noStrike">
              <a:solidFill>
                <a:srgbClr val="7F7F7F"/>
              </a:solidFill>
              <a:latin typeface="Raleway"/>
              <a:ea typeface="Raleway"/>
              <a:cs typeface="Raleway"/>
              <a:sym typeface="Raleway"/>
            </a:endParaRPr>
          </a:p>
        </p:txBody>
      </p:sp>
      <p:sp>
        <p:nvSpPr>
          <p:cNvPr id="182" name="Google Shape;182;p32"/>
          <p:cNvSpPr txBox="1"/>
          <p:nvPr/>
        </p:nvSpPr>
        <p:spPr>
          <a:xfrm>
            <a:off x="7574361" y="2198925"/>
            <a:ext cx="2223300" cy="1600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s-CO" sz="1400" u="none" cap="none" strike="noStrike">
                <a:solidFill>
                  <a:srgbClr val="1363DA"/>
                </a:solidFill>
                <a:latin typeface="Raleway"/>
                <a:ea typeface="Raleway"/>
                <a:cs typeface="Raleway"/>
                <a:sym typeface="Raleway"/>
              </a:rPr>
              <a:t>OTOASOR</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RNI vs. cALND en pacientes con ganglio centinela positivo- Recurrencia axilar: </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2.0% vs. 1.7% </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 OS 77.9% vs. 84.8% </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 DFS 72.1% vs. 77.4% -</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 FN: 38.5%</a:t>
            </a:r>
            <a:endParaRPr sz="1200">
              <a:latin typeface="Raleway"/>
              <a:ea typeface="Raleway"/>
              <a:cs typeface="Raleway"/>
              <a:sym typeface="Raleway"/>
            </a:endParaRPr>
          </a:p>
        </p:txBody>
      </p:sp>
      <p:sp>
        <p:nvSpPr>
          <p:cNvPr id="183" name="Google Shape;183;p32"/>
          <p:cNvSpPr txBox="1"/>
          <p:nvPr/>
        </p:nvSpPr>
        <p:spPr>
          <a:xfrm>
            <a:off x="528150" y="2016624"/>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200</a:t>
            </a:r>
            <a:r>
              <a:rPr lang="es-CO" sz="2400">
                <a:solidFill>
                  <a:srgbClr val="7F7F7F"/>
                </a:solidFill>
                <a:latin typeface="Raleway"/>
                <a:ea typeface="Raleway"/>
                <a:cs typeface="Raleway"/>
                <a:sym typeface="Raleway"/>
              </a:rPr>
              <a:t>3</a:t>
            </a:r>
            <a:endParaRPr b="0" i="0" sz="2400" u="none" cap="none" strike="noStrike">
              <a:solidFill>
                <a:srgbClr val="7F7F7F"/>
              </a:solidFill>
              <a:latin typeface="Raleway"/>
              <a:ea typeface="Raleway"/>
              <a:cs typeface="Raleway"/>
              <a:sym typeface="Raleway"/>
            </a:endParaRPr>
          </a:p>
        </p:txBody>
      </p:sp>
      <p:sp>
        <p:nvSpPr>
          <p:cNvPr id="184" name="Google Shape;184;p32"/>
          <p:cNvSpPr txBox="1"/>
          <p:nvPr/>
        </p:nvSpPr>
        <p:spPr>
          <a:xfrm>
            <a:off x="141294" y="2469253"/>
            <a:ext cx="2223300" cy="81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lang="es-CO" sz="1200">
                <a:solidFill>
                  <a:srgbClr val="1363DA"/>
                </a:solidFill>
                <a:latin typeface="Raleway"/>
                <a:ea typeface="Raleway"/>
                <a:cs typeface="Raleway"/>
                <a:sym typeface="Raleway"/>
              </a:rPr>
              <a:t>VERONESI</a:t>
            </a:r>
            <a:endParaRPr b="0" i="0" sz="1100" u="none" cap="none" strike="noStrike">
              <a:solidFill>
                <a:srgbClr val="000000"/>
              </a:solidFill>
              <a:latin typeface="Raleway"/>
              <a:ea typeface="Raleway"/>
              <a:cs typeface="Raleway"/>
              <a:sym typeface="Raleway"/>
            </a:endParaRPr>
          </a:p>
          <a:p>
            <a:pPr indent="0" lvl="0" marL="0" rtl="0" algn="ctr">
              <a:lnSpc>
                <a:spcPct val="115000"/>
              </a:lnSpc>
              <a:spcBef>
                <a:spcPts val="0"/>
              </a:spcBef>
              <a:spcAft>
                <a:spcPts val="0"/>
              </a:spcAft>
              <a:buNone/>
            </a:pPr>
            <a:r>
              <a:rPr lang="es-CO" sz="800">
                <a:latin typeface="Raleway"/>
                <a:ea typeface="Raleway"/>
                <a:cs typeface="Raleway"/>
                <a:sym typeface="Raleway"/>
              </a:rPr>
              <a:t> </a:t>
            </a:r>
            <a:r>
              <a:rPr lang="es-CO" sz="1100">
                <a:latin typeface="Raleway"/>
                <a:ea typeface="Raleway"/>
                <a:cs typeface="Raleway"/>
                <a:sym typeface="Raleway"/>
              </a:rPr>
              <a:t>Precisión 96.9%</a:t>
            </a:r>
            <a:endParaRPr sz="1100">
              <a:latin typeface="Raleway"/>
              <a:ea typeface="Raleway"/>
              <a:cs typeface="Raleway"/>
              <a:sym typeface="Raleway"/>
            </a:endParaRPr>
          </a:p>
          <a:p>
            <a:pPr indent="0" lvl="0" marL="0" rtl="0" algn="ctr">
              <a:spcBef>
                <a:spcPts val="0"/>
              </a:spcBef>
              <a:spcAft>
                <a:spcPts val="0"/>
              </a:spcAft>
              <a:buClr>
                <a:srgbClr val="000000"/>
              </a:buClr>
              <a:buFont typeface="Arial"/>
              <a:buNone/>
            </a:pPr>
            <a:r>
              <a:rPr lang="es-CO" sz="1100">
                <a:latin typeface="Raleway"/>
                <a:ea typeface="Raleway"/>
                <a:cs typeface="Raleway"/>
                <a:sym typeface="Raleway"/>
              </a:rPr>
              <a:t>TFN 8.8%</a:t>
            </a:r>
            <a:endParaRPr sz="1100">
              <a:latin typeface="Raleway"/>
              <a:ea typeface="Raleway"/>
              <a:cs typeface="Raleway"/>
              <a:sym typeface="Raleway"/>
            </a:endParaRPr>
          </a:p>
          <a:p>
            <a:pPr indent="0" lvl="0" marL="0" rtl="0" algn="ctr">
              <a:spcBef>
                <a:spcPts val="0"/>
              </a:spcBef>
              <a:spcAft>
                <a:spcPts val="0"/>
              </a:spcAft>
              <a:buClr>
                <a:srgbClr val="000000"/>
              </a:buClr>
              <a:buFont typeface="Arial"/>
              <a:buNone/>
            </a:pPr>
            <a:r>
              <a:rPr lang="es-CO" sz="1100">
                <a:latin typeface="Raleway"/>
                <a:ea typeface="Raleway"/>
                <a:cs typeface="Raleway"/>
                <a:sym typeface="Raleway"/>
              </a:rPr>
              <a:t>SG a 5 años: 98%</a:t>
            </a:r>
            <a:endParaRPr sz="800">
              <a:latin typeface="Raleway"/>
              <a:ea typeface="Raleway"/>
              <a:cs typeface="Raleway"/>
              <a:sym typeface="Raleway"/>
            </a:endParaRPr>
          </a:p>
        </p:txBody>
      </p:sp>
      <p:sp>
        <p:nvSpPr>
          <p:cNvPr id="185" name="Google Shape;185;p32"/>
          <p:cNvSpPr txBox="1"/>
          <p:nvPr/>
        </p:nvSpPr>
        <p:spPr>
          <a:xfrm>
            <a:off x="9629" y="6189813"/>
            <a:ext cx="4485900" cy="646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s-CO" sz="1200" u="none" cap="none" strike="noStrike">
                <a:solidFill>
                  <a:srgbClr val="000000"/>
                </a:solidFill>
                <a:latin typeface="Arial"/>
                <a:ea typeface="Arial"/>
                <a:cs typeface="Arial"/>
                <a:sym typeface="Arial"/>
              </a:rPr>
              <a:t>ANTES </a:t>
            </a:r>
            <a:r>
              <a:rPr b="0" i="0" lang="es-CO" sz="1200" u="none" cap="none" strike="noStrike">
                <a:solidFill>
                  <a:srgbClr val="000000"/>
                </a:solidFill>
                <a:latin typeface="Arial"/>
                <a:ea typeface="Arial"/>
                <a:cs typeface="Arial"/>
                <a:sym typeface="Arial"/>
              </a:rPr>
              <a:t>se </a:t>
            </a:r>
            <a:r>
              <a:rPr lang="es-CO" sz="1200"/>
              <a:t>hacía</a:t>
            </a:r>
            <a:r>
              <a:rPr b="0" i="0" lang="es-CO" sz="1200" u="none" cap="none" strike="noStrike">
                <a:solidFill>
                  <a:srgbClr val="000000"/>
                </a:solidFill>
                <a:latin typeface="Arial"/>
                <a:ea typeface="Arial"/>
                <a:cs typeface="Arial"/>
                <a:sym typeface="Arial"/>
              </a:rPr>
              <a:t> Linfadenectomía </a:t>
            </a:r>
            <a:r>
              <a:rPr b="1" i="0" lang="es-CO" sz="1200" u="none" cap="none" strike="noStrike">
                <a:solidFill>
                  <a:srgbClr val="000000"/>
                </a:solidFill>
                <a:latin typeface="Arial"/>
                <a:ea typeface="Arial"/>
                <a:cs typeface="Arial"/>
                <a:sym typeface="Arial"/>
              </a:rPr>
              <a:t>Siempre</a:t>
            </a:r>
            <a:endParaRPr/>
          </a:p>
          <a:p>
            <a:pPr indent="0" lvl="0" marL="0" marR="0" rtl="0" algn="ctr">
              <a:lnSpc>
                <a:spcPct val="100000"/>
              </a:lnSpc>
              <a:spcBef>
                <a:spcPts val="0"/>
              </a:spcBef>
              <a:spcAft>
                <a:spcPts val="0"/>
              </a:spcAft>
              <a:buNone/>
            </a:pPr>
            <a:r>
              <a:rPr b="1" i="0" lang="es-CO" sz="1200" u="none" cap="none" strike="noStrike">
                <a:solidFill>
                  <a:srgbClr val="000000"/>
                </a:solidFill>
                <a:latin typeface="Arial"/>
                <a:ea typeface="Arial"/>
                <a:cs typeface="Arial"/>
                <a:sym typeface="Arial"/>
              </a:rPr>
              <a:t>LUEGO </a:t>
            </a:r>
            <a:r>
              <a:rPr b="0" i="0" lang="es-CO" sz="1200" u="none" cap="none" strike="noStrike">
                <a:solidFill>
                  <a:srgbClr val="000000"/>
                </a:solidFill>
                <a:latin typeface="Arial"/>
                <a:ea typeface="Arial"/>
                <a:cs typeface="Arial"/>
                <a:sym typeface="Arial"/>
              </a:rPr>
              <a:t>solo si tenían </a:t>
            </a:r>
            <a:r>
              <a:rPr b="1" i="0" lang="es-CO" sz="1200" u="none" cap="none" strike="noStrike">
                <a:solidFill>
                  <a:srgbClr val="000000"/>
                </a:solidFill>
                <a:latin typeface="Arial"/>
                <a:ea typeface="Arial"/>
                <a:cs typeface="Arial"/>
                <a:sym typeface="Arial"/>
              </a:rPr>
              <a:t>ganglios palpables positivos (&gt;N1) o SLNB era positivo</a:t>
            </a:r>
            <a:endParaRPr b="1" i="0" sz="1200" u="none" cap="none" strike="noStrike">
              <a:solidFill>
                <a:srgbClr val="000000"/>
              </a:solidFill>
              <a:latin typeface="Arial"/>
              <a:ea typeface="Arial"/>
              <a:cs typeface="Arial"/>
              <a:sym typeface="Arial"/>
            </a:endParaRPr>
          </a:p>
        </p:txBody>
      </p:sp>
      <p:sp>
        <p:nvSpPr>
          <p:cNvPr id="186" name="Google Shape;186;p32"/>
          <p:cNvSpPr txBox="1"/>
          <p:nvPr/>
        </p:nvSpPr>
        <p:spPr>
          <a:xfrm>
            <a:off x="5301056" y="6383303"/>
            <a:ext cx="674752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s-CO" sz="1200" u="none" cap="none" strike="noStrike">
                <a:solidFill>
                  <a:srgbClr val="000000"/>
                </a:solidFill>
                <a:latin typeface="Arial"/>
                <a:ea typeface="Arial"/>
                <a:cs typeface="Arial"/>
                <a:sym typeface="Arial"/>
              </a:rPr>
              <a:t>ANTES </a:t>
            </a:r>
            <a:r>
              <a:rPr b="0" i="0" lang="es-CO" sz="1200" u="none" cap="none" strike="noStrike">
                <a:solidFill>
                  <a:srgbClr val="000000"/>
                </a:solidFill>
                <a:latin typeface="Arial"/>
                <a:ea typeface="Arial"/>
                <a:cs typeface="Arial"/>
                <a:sym typeface="Arial"/>
              </a:rPr>
              <a:t>se </a:t>
            </a:r>
            <a:r>
              <a:rPr lang="es-CO" sz="1200"/>
              <a:t>hacía</a:t>
            </a:r>
            <a:r>
              <a:rPr b="0" i="0" lang="es-CO" sz="1200" u="none" cap="none" strike="noStrike">
                <a:solidFill>
                  <a:srgbClr val="000000"/>
                </a:solidFill>
                <a:latin typeface="Arial"/>
                <a:ea typeface="Arial"/>
                <a:cs typeface="Arial"/>
                <a:sym typeface="Arial"/>
              </a:rPr>
              <a:t> </a:t>
            </a:r>
            <a:r>
              <a:rPr b="1" lang="es-CO" sz="1200"/>
              <a:t>Linfadenectomía</a:t>
            </a:r>
            <a:r>
              <a:rPr b="1" i="0" lang="es-CO" sz="1200" u="none" cap="none" strike="noStrike">
                <a:solidFill>
                  <a:srgbClr val="000000"/>
                </a:solidFill>
                <a:latin typeface="Arial"/>
                <a:ea typeface="Arial"/>
                <a:cs typeface="Arial"/>
                <a:sym typeface="Arial"/>
              </a:rPr>
              <a:t> si el ganglio era positivo o cualquier SLN positivo</a:t>
            </a:r>
            <a:endParaRPr/>
          </a:p>
          <a:p>
            <a:pPr indent="0" lvl="0" marL="0" marR="0" rtl="0" algn="ctr">
              <a:lnSpc>
                <a:spcPct val="100000"/>
              </a:lnSpc>
              <a:spcBef>
                <a:spcPts val="0"/>
              </a:spcBef>
              <a:spcAft>
                <a:spcPts val="0"/>
              </a:spcAft>
              <a:buNone/>
            </a:pPr>
            <a:r>
              <a:rPr b="1" i="0" lang="es-CO" sz="1200" u="none" cap="none" strike="noStrike">
                <a:solidFill>
                  <a:srgbClr val="000000"/>
                </a:solidFill>
                <a:latin typeface="Arial"/>
                <a:ea typeface="Arial"/>
                <a:cs typeface="Arial"/>
                <a:sym typeface="Arial"/>
              </a:rPr>
              <a:t>LUEGO </a:t>
            </a:r>
            <a:r>
              <a:rPr b="0" i="0" lang="es-CO" sz="1200" u="none" cap="none" strike="noStrike">
                <a:solidFill>
                  <a:srgbClr val="000000"/>
                </a:solidFill>
                <a:latin typeface="Arial"/>
                <a:ea typeface="Arial"/>
                <a:cs typeface="Arial"/>
                <a:sym typeface="Arial"/>
              </a:rPr>
              <a:t>solo si tienen </a:t>
            </a:r>
            <a:r>
              <a:rPr b="1" i="0" lang="es-CO" sz="1200" u="none" cap="none" strike="noStrike">
                <a:solidFill>
                  <a:srgbClr val="000000"/>
                </a:solidFill>
                <a:latin typeface="Arial"/>
                <a:ea typeface="Arial"/>
                <a:cs typeface="Arial"/>
                <a:sym typeface="Arial"/>
              </a:rPr>
              <a:t>mas de 2 SLN Positivos</a:t>
            </a:r>
            <a:endParaRPr b="1" i="0" sz="1200" u="none" cap="none" strike="noStrike">
              <a:solidFill>
                <a:srgbClr val="000000"/>
              </a:solidFill>
              <a:latin typeface="Arial"/>
              <a:ea typeface="Arial"/>
              <a:cs typeface="Arial"/>
              <a:sym typeface="Arial"/>
            </a:endParaRPr>
          </a:p>
        </p:txBody>
      </p:sp>
      <p:sp>
        <p:nvSpPr>
          <p:cNvPr id="187" name="Google Shape;187;p32"/>
          <p:cNvSpPr txBox="1"/>
          <p:nvPr>
            <p:ph idx="1" type="body"/>
          </p:nvPr>
        </p:nvSpPr>
        <p:spPr>
          <a:xfrm>
            <a:off x="2150970" y="178603"/>
            <a:ext cx="9475200" cy="521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2"/>
              </a:buClr>
              <a:buSzPts val="2800"/>
              <a:buNone/>
            </a:pPr>
            <a:r>
              <a:rPr b="1" lang="es-CO" sz="4400"/>
              <a:t>Evidencia Ganglio Centinela </a:t>
            </a:r>
            <a:endParaRPr b="1" sz="440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6" name="Shape 726"/>
        <p:cNvGrpSpPr/>
        <p:nvPr/>
      </p:nvGrpSpPr>
      <p:grpSpPr>
        <a:xfrm>
          <a:off x="0" y="0"/>
          <a:ext cx="0" cy="0"/>
          <a:chOff x="0" y="0"/>
          <a:chExt cx="0" cy="0"/>
        </a:xfrm>
      </p:grpSpPr>
      <p:sp>
        <p:nvSpPr>
          <p:cNvPr id="727" name="Google Shape;727;p77"/>
          <p:cNvSpPr txBox="1"/>
          <p:nvPr/>
        </p:nvSpPr>
        <p:spPr>
          <a:xfrm>
            <a:off x="216900" y="4486500"/>
            <a:ext cx="11606400" cy="1754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s-CO" sz="2000" u="sng" cap="none" strike="noStrike">
                <a:solidFill>
                  <a:schemeClr val="lt1"/>
                </a:solidFill>
                <a:latin typeface="Poppins"/>
                <a:ea typeface="Poppins"/>
                <a:cs typeface="Poppins"/>
                <a:sym typeface="Poppins"/>
              </a:rPr>
              <a:t>Desenlaces a 60 meses de seguimiento:</a:t>
            </a:r>
            <a:endParaRPr sz="1800"/>
          </a:p>
          <a:p>
            <a:pPr indent="0" lvl="0" marL="0" marR="0" rtl="0" algn="l">
              <a:lnSpc>
                <a:spcPct val="100000"/>
              </a:lnSpc>
              <a:spcBef>
                <a:spcPts val="0"/>
              </a:spcBef>
              <a:spcAft>
                <a:spcPts val="0"/>
              </a:spcAft>
              <a:buNone/>
            </a:pPr>
            <a:r>
              <a:rPr b="1" i="0" lang="es-CO" sz="2000" u="none" cap="none" strike="noStrike">
                <a:solidFill>
                  <a:srgbClr val="92D050"/>
                </a:solidFill>
                <a:latin typeface="Poppins"/>
                <a:ea typeface="Poppins"/>
                <a:cs typeface="Poppins"/>
                <a:sym typeface="Poppins"/>
              </a:rPr>
              <a:t>91.4% </a:t>
            </a:r>
            <a:r>
              <a:rPr b="0" i="0" lang="es-CO" sz="2000" u="none" cap="none" strike="noStrike">
                <a:solidFill>
                  <a:schemeClr val="lt1"/>
                </a:solidFill>
                <a:latin typeface="Poppins"/>
                <a:ea typeface="Poppins"/>
                <a:cs typeface="Poppins"/>
                <a:sym typeface="Poppins"/>
              </a:rPr>
              <a:t>(IC 95%: 88.9–93.9) </a:t>
            </a:r>
            <a:r>
              <a:rPr b="0" i="0" lang="es-CO" sz="2000" u="none" cap="none" strike="noStrike">
                <a:solidFill>
                  <a:srgbClr val="92D050"/>
                </a:solidFill>
                <a:latin typeface="Poppins"/>
                <a:ea typeface="Poppins"/>
                <a:cs typeface="Poppins"/>
                <a:sym typeface="Poppins"/>
              </a:rPr>
              <a:t>libre de recaída (probabilidad libre de recaída (TR)) </a:t>
            </a:r>
            <a:endParaRPr b="0" i="0" sz="2000" u="none" cap="none" strike="noStrike">
              <a:solidFill>
                <a:srgbClr val="92D050"/>
              </a:solidFill>
              <a:latin typeface="Poppins"/>
              <a:ea typeface="Poppins"/>
              <a:cs typeface="Poppins"/>
              <a:sym typeface="Poppins"/>
            </a:endParaRPr>
          </a:p>
          <a:p>
            <a:pPr indent="0" lvl="0" marL="0" marR="0" rtl="0" algn="l">
              <a:lnSpc>
                <a:spcPct val="100000"/>
              </a:lnSpc>
              <a:spcBef>
                <a:spcPts val="0"/>
              </a:spcBef>
              <a:spcAft>
                <a:spcPts val="0"/>
              </a:spcAft>
              <a:buNone/>
            </a:pPr>
            <a:r>
              <a:rPr lang="es-CO" sz="1300">
                <a:solidFill>
                  <a:schemeClr val="lt1"/>
                </a:solidFill>
                <a:latin typeface="Poppins"/>
                <a:ea typeface="Poppins"/>
                <a:cs typeface="Poppins"/>
                <a:sym typeface="Poppins"/>
              </a:rPr>
              <a:t>93.0%  vs  90 % vs 92.8% </a:t>
            </a:r>
            <a:endParaRPr sz="1300">
              <a:solidFill>
                <a:schemeClr val="lt1"/>
              </a:solidFill>
              <a:latin typeface="Poppins"/>
              <a:ea typeface="Poppins"/>
              <a:cs typeface="Poppins"/>
              <a:sym typeface="Poppins"/>
            </a:endParaRPr>
          </a:p>
          <a:p>
            <a:pPr indent="0" lvl="0" marL="0" marR="0" rtl="0" algn="l">
              <a:lnSpc>
                <a:spcPct val="100000"/>
              </a:lnSpc>
              <a:spcBef>
                <a:spcPts val="0"/>
              </a:spcBef>
              <a:spcAft>
                <a:spcPts val="0"/>
              </a:spcAft>
              <a:buNone/>
            </a:pPr>
            <a:r>
              <a:rPr b="1" i="0" lang="es-CO" sz="2000" u="none" cap="none" strike="noStrike">
                <a:solidFill>
                  <a:srgbClr val="F39E26"/>
                </a:solidFill>
                <a:latin typeface="Poppins"/>
                <a:ea typeface="Poppins"/>
                <a:cs typeface="Poppins"/>
                <a:sym typeface="Poppins"/>
              </a:rPr>
              <a:t>96.1% </a:t>
            </a:r>
            <a:r>
              <a:rPr b="0" i="0" lang="es-CO" sz="2000" u="none" cap="none" strike="noStrike">
                <a:solidFill>
                  <a:schemeClr val="lt1"/>
                </a:solidFill>
                <a:latin typeface="Poppins"/>
                <a:ea typeface="Poppins"/>
                <a:cs typeface="Poppins"/>
                <a:sym typeface="Poppins"/>
              </a:rPr>
              <a:t>(IC 95%: 94.5–97.7), </a:t>
            </a:r>
            <a:r>
              <a:rPr b="0" i="0" lang="es-CO" sz="2000" u="none" cap="none" strike="noStrike">
                <a:solidFill>
                  <a:srgbClr val="F39E26"/>
                </a:solidFill>
                <a:latin typeface="Poppins"/>
                <a:ea typeface="Poppins"/>
                <a:cs typeface="Poppins"/>
                <a:sym typeface="Poppins"/>
              </a:rPr>
              <a:t>supervivencia global (SG) </a:t>
            </a:r>
            <a:endParaRPr b="0" i="0" sz="2000" u="none" cap="none" strike="noStrike">
              <a:solidFill>
                <a:srgbClr val="F39E26"/>
              </a:solidFill>
              <a:latin typeface="Poppins"/>
              <a:ea typeface="Poppins"/>
              <a:cs typeface="Poppins"/>
              <a:sym typeface="Poppins"/>
            </a:endParaRPr>
          </a:p>
          <a:p>
            <a:pPr indent="0" lvl="0" marL="0" marR="0" rtl="0" algn="l">
              <a:lnSpc>
                <a:spcPct val="100000"/>
              </a:lnSpc>
              <a:spcBef>
                <a:spcPts val="0"/>
              </a:spcBef>
              <a:spcAft>
                <a:spcPts val="0"/>
              </a:spcAft>
              <a:buNone/>
            </a:pPr>
            <a:r>
              <a:rPr lang="es-CO" sz="1500">
                <a:solidFill>
                  <a:schemeClr val="lt1"/>
                </a:solidFill>
                <a:latin typeface="Poppins"/>
                <a:ea typeface="Poppins"/>
                <a:cs typeface="Poppins"/>
                <a:sym typeface="Poppins"/>
              </a:rPr>
              <a:t>91.8% vs 96.2 % vs  94.0% </a:t>
            </a:r>
            <a:endParaRPr sz="2000">
              <a:solidFill>
                <a:srgbClr val="F39E26"/>
              </a:solidFill>
              <a:latin typeface="Poppins"/>
              <a:ea typeface="Poppins"/>
              <a:cs typeface="Poppins"/>
              <a:sym typeface="Poppins"/>
            </a:endParaRPr>
          </a:p>
          <a:p>
            <a:pPr indent="0" lvl="0" marL="0" marR="0" rtl="0" algn="l">
              <a:lnSpc>
                <a:spcPct val="100000"/>
              </a:lnSpc>
              <a:spcBef>
                <a:spcPts val="0"/>
              </a:spcBef>
              <a:spcAft>
                <a:spcPts val="0"/>
              </a:spcAft>
              <a:buNone/>
            </a:pPr>
            <a:r>
              <a:rPr b="0" i="1" lang="es-CO" sz="2000" u="none" cap="none" strike="noStrike">
                <a:solidFill>
                  <a:schemeClr val="lt1"/>
                </a:solidFill>
                <a:latin typeface="Poppins"/>
                <a:ea typeface="Poppins"/>
                <a:cs typeface="Poppins"/>
                <a:sym typeface="Poppins"/>
              </a:rPr>
              <a:t>sin diferencias según la estrategia quirúrgica axilar.</a:t>
            </a:r>
            <a:endParaRPr b="0" i="0" sz="2000" u="none" cap="none" strike="noStrike">
              <a:solidFill>
                <a:srgbClr val="000000"/>
              </a:solidFill>
              <a:latin typeface="Arial"/>
              <a:ea typeface="Arial"/>
              <a:cs typeface="Arial"/>
              <a:sym typeface="Arial"/>
            </a:endParaRPr>
          </a:p>
        </p:txBody>
      </p:sp>
      <p:sp>
        <p:nvSpPr>
          <p:cNvPr id="728" name="Google Shape;728;p77"/>
          <p:cNvSpPr txBox="1"/>
          <p:nvPr/>
        </p:nvSpPr>
        <p:spPr>
          <a:xfrm>
            <a:off x="216900" y="2337275"/>
            <a:ext cx="11758200" cy="1970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s-CO" sz="2000" u="sng" cap="none" strike="noStrike">
                <a:solidFill>
                  <a:schemeClr val="lt1"/>
                </a:solidFill>
                <a:latin typeface="Poppins"/>
                <a:ea typeface="Poppins"/>
                <a:cs typeface="Poppins"/>
                <a:sym typeface="Poppins"/>
              </a:rPr>
              <a:t>Principales factores asociados con may</a:t>
            </a:r>
            <a:r>
              <a:rPr b="1" lang="es-CO" sz="2000" u="sng">
                <a:solidFill>
                  <a:schemeClr val="lt1"/>
                </a:solidFill>
                <a:latin typeface="Poppins"/>
                <a:ea typeface="Poppins"/>
                <a:cs typeface="Poppins"/>
                <a:sym typeface="Poppins"/>
              </a:rPr>
              <a:t>or probabilidad de </a:t>
            </a:r>
            <a:r>
              <a:rPr b="1" i="0" lang="es-CO" sz="2000" u="sng" cap="none" strike="noStrike">
                <a:solidFill>
                  <a:schemeClr val="lt1"/>
                </a:solidFill>
                <a:latin typeface="Poppins"/>
                <a:ea typeface="Poppins"/>
                <a:cs typeface="Poppins"/>
                <a:sym typeface="Poppins"/>
              </a:rPr>
              <a:t>recurrencia</a:t>
            </a:r>
            <a:r>
              <a:rPr b="1" lang="es-CO" sz="2000" u="sng">
                <a:solidFill>
                  <a:schemeClr val="lt1"/>
                </a:solidFill>
                <a:latin typeface="Poppins"/>
                <a:ea typeface="Poppins"/>
                <a:cs typeface="Poppins"/>
                <a:sym typeface="Poppins"/>
              </a:rPr>
              <a:t> </a:t>
            </a:r>
            <a:endParaRPr sz="2000">
              <a:solidFill>
                <a:schemeClr val="lt1"/>
              </a:solidFill>
              <a:latin typeface="Poppins"/>
              <a:ea typeface="Poppins"/>
              <a:cs typeface="Poppins"/>
              <a:sym typeface="Poppins"/>
            </a:endParaRPr>
          </a:p>
          <a:p>
            <a:pPr indent="0" lvl="0" marL="0" marR="0" rtl="0" algn="l">
              <a:lnSpc>
                <a:spcPct val="100000"/>
              </a:lnSpc>
              <a:spcBef>
                <a:spcPts val="0"/>
              </a:spcBef>
              <a:spcAft>
                <a:spcPts val="0"/>
              </a:spcAft>
              <a:buNone/>
            </a:pPr>
            <a:r>
              <a:rPr lang="es-CO" sz="2000">
                <a:solidFill>
                  <a:schemeClr val="lt1"/>
                </a:solidFill>
                <a:latin typeface="Poppins"/>
                <a:ea typeface="Poppins"/>
                <a:cs typeface="Poppins"/>
                <a:sym typeface="Poppins"/>
              </a:rPr>
              <a:t>T2: HR 3.12; Grado histológico 2: HR 4.30, Luminal B HER2 negativo: HR 2.90, Triple negativo: HR 5.90</a:t>
            </a:r>
            <a:endParaRPr sz="2000">
              <a:solidFill>
                <a:schemeClr val="lt1"/>
              </a:solidFill>
              <a:latin typeface="Poppins"/>
              <a:ea typeface="Poppins"/>
              <a:cs typeface="Poppins"/>
              <a:sym typeface="Poppins"/>
            </a:endParaRPr>
          </a:p>
          <a:p>
            <a:pPr indent="0" lvl="0" marL="0" marR="0" rtl="0" algn="l">
              <a:lnSpc>
                <a:spcPct val="100000"/>
              </a:lnSpc>
              <a:spcBef>
                <a:spcPts val="0"/>
              </a:spcBef>
              <a:spcAft>
                <a:spcPts val="0"/>
              </a:spcAft>
              <a:buNone/>
            </a:pPr>
            <a:r>
              <a:t/>
            </a:r>
            <a:endParaRPr sz="2000">
              <a:solidFill>
                <a:schemeClr val="lt1"/>
              </a:solidFill>
              <a:latin typeface="Poppins"/>
              <a:ea typeface="Poppins"/>
              <a:cs typeface="Poppins"/>
              <a:sym typeface="Poppins"/>
            </a:endParaRPr>
          </a:p>
          <a:p>
            <a:pPr indent="0" lvl="0" marL="0" marR="0" rtl="0" algn="l">
              <a:lnSpc>
                <a:spcPct val="100000"/>
              </a:lnSpc>
              <a:spcBef>
                <a:spcPts val="0"/>
              </a:spcBef>
              <a:spcAft>
                <a:spcPts val="0"/>
              </a:spcAft>
              <a:buNone/>
            </a:pPr>
            <a:r>
              <a:rPr b="1" lang="es-CO" sz="2000" u="sng">
                <a:solidFill>
                  <a:schemeClr val="lt1"/>
                </a:solidFill>
                <a:latin typeface="Poppins"/>
                <a:ea typeface="Poppins"/>
                <a:cs typeface="Poppins"/>
                <a:sym typeface="Poppins"/>
              </a:rPr>
              <a:t>Principales factores asociados con supervivencia global:</a:t>
            </a:r>
            <a:endParaRPr b="1" sz="2000" u="sng">
              <a:solidFill>
                <a:schemeClr val="lt1"/>
              </a:solidFill>
              <a:latin typeface="Poppins"/>
              <a:ea typeface="Poppins"/>
              <a:cs typeface="Poppins"/>
              <a:sym typeface="Poppins"/>
            </a:endParaRPr>
          </a:p>
          <a:p>
            <a:pPr indent="0" lvl="0" marL="0" rtl="0" algn="just">
              <a:spcBef>
                <a:spcPts val="0"/>
              </a:spcBef>
              <a:spcAft>
                <a:spcPts val="0"/>
              </a:spcAft>
              <a:buNone/>
            </a:pPr>
            <a:r>
              <a:rPr b="1" lang="es-CO" sz="2200">
                <a:solidFill>
                  <a:schemeClr val="lt1"/>
                </a:solidFill>
                <a:latin typeface="Raleway"/>
                <a:ea typeface="Raleway"/>
                <a:cs typeface="Raleway"/>
                <a:sym typeface="Raleway"/>
              </a:rPr>
              <a:t>Grado histológico 2: </a:t>
            </a:r>
            <a:r>
              <a:rPr lang="es-CO" sz="2200">
                <a:solidFill>
                  <a:schemeClr val="lt1"/>
                </a:solidFill>
                <a:latin typeface="Raleway"/>
                <a:ea typeface="Raleway"/>
                <a:cs typeface="Raleway"/>
                <a:sym typeface="Raleway"/>
              </a:rPr>
              <a:t>HR 3.14; </a:t>
            </a:r>
            <a:r>
              <a:rPr b="1" lang="es-CO" sz="2200">
                <a:solidFill>
                  <a:schemeClr val="lt1"/>
                </a:solidFill>
                <a:latin typeface="Raleway"/>
                <a:ea typeface="Raleway"/>
                <a:cs typeface="Raleway"/>
                <a:sym typeface="Raleway"/>
              </a:rPr>
              <a:t>triple negativo: </a:t>
            </a:r>
            <a:r>
              <a:rPr lang="es-CO" sz="2200">
                <a:solidFill>
                  <a:schemeClr val="lt1"/>
                </a:solidFill>
                <a:latin typeface="Raleway"/>
                <a:ea typeface="Raleway"/>
                <a:cs typeface="Raleway"/>
                <a:sym typeface="Raleway"/>
              </a:rPr>
              <a:t>HR 3.97 </a:t>
            </a:r>
            <a:r>
              <a:rPr b="1" lang="es-CO" sz="2200">
                <a:solidFill>
                  <a:schemeClr val="lt1"/>
                </a:solidFill>
                <a:latin typeface="Raleway"/>
                <a:ea typeface="Raleway"/>
                <a:cs typeface="Raleway"/>
                <a:sym typeface="Raleway"/>
              </a:rPr>
              <a:t>Mastectomía: </a:t>
            </a:r>
            <a:r>
              <a:rPr lang="es-CO" sz="2200">
                <a:solidFill>
                  <a:schemeClr val="lt1"/>
                </a:solidFill>
                <a:latin typeface="Raleway"/>
                <a:ea typeface="Raleway"/>
                <a:cs typeface="Raleway"/>
                <a:sym typeface="Raleway"/>
              </a:rPr>
              <a:t>HR 2.20</a:t>
            </a:r>
            <a:endParaRPr b="1" sz="2000" u="sng">
              <a:solidFill>
                <a:schemeClr val="lt1"/>
              </a:solidFill>
              <a:latin typeface="Poppins"/>
              <a:ea typeface="Poppins"/>
              <a:cs typeface="Poppins"/>
              <a:sym typeface="Poppins"/>
            </a:endParaRPr>
          </a:p>
        </p:txBody>
      </p:sp>
      <p:sp>
        <p:nvSpPr>
          <p:cNvPr id="729" name="Google Shape;729;p77"/>
          <p:cNvSpPr txBox="1"/>
          <p:nvPr>
            <p:ph type="title"/>
          </p:nvPr>
        </p:nvSpPr>
        <p:spPr>
          <a:xfrm>
            <a:off x="755953" y="56375"/>
            <a:ext cx="14674200" cy="649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Poppins"/>
              <a:buNone/>
            </a:pPr>
            <a:r>
              <a:rPr lang="es-CO"/>
              <a:t>       Conclusiones de los resultados</a:t>
            </a:r>
            <a:endParaRPr/>
          </a:p>
        </p:txBody>
      </p:sp>
      <p:sp>
        <p:nvSpPr>
          <p:cNvPr id="730" name="Google Shape;730;p77"/>
          <p:cNvSpPr txBox="1"/>
          <p:nvPr/>
        </p:nvSpPr>
        <p:spPr>
          <a:xfrm>
            <a:off x="362350" y="705575"/>
            <a:ext cx="10946700" cy="163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lang="es-CO" sz="2000" u="sng">
                <a:solidFill>
                  <a:schemeClr val="lt1"/>
                </a:solidFill>
                <a:latin typeface="Poppins"/>
                <a:ea typeface="Poppins"/>
                <a:cs typeface="Poppins"/>
                <a:sym typeface="Poppins"/>
              </a:rPr>
              <a:t>Tasa de </a:t>
            </a:r>
            <a:r>
              <a:rPr b="1" lang="es-CO" sz="2000" u="sng">
                <a:solidFill>
                  <a:schemeClr val="lt1"/>
                </a:solidFill>
                <a:latin typeface="Poppins"/>
                <a:ea typeface="Poppins"/>
                <a:cs typeface="Poppins"/>
                <a:sym typeface="Poppins"/>
              </a:rPr>
              <a:t>recaída</a:t>
            </a:r>
            <a:r>
              <a:rPr b="1" lang="es-CO" sz="2000" u="sng">
                <a:solidFill>
                  <a:schemeClr val="lt1"/>
                </a:solidFill>
                <a:latin typeface="Poppins"/>
                <a:ea typeface="Poppins"/>
                <a:cs typeface="Poppins"/>
                <a:sym typeface="Poppins"/>
              </a:rPr>
              <a:t> global: 7.62% (60 pacientes)</a:t>
            </a:r>
            <a:endParaRPr b="1" sz="2000" u="sng">
              <a:solidFill>
                <a:schemeClr val="lt1"/>
              </a:solidFill>
              <a:latin typeface="Poppins"/>
              <a:ea typeface="Poppins"/>
              <a:cs typeface="Poppins"/>
              <a:sym typeface="Poppins"/>
            </a:endParaRPr>
          </a:p>
          <a:p>
            <a:pPr indent="0" lvl="0" marL="0" marR="0" rtl="0" algn="ctr">
              <a:lnSpc>
                <a:spcPct val="100000"/>
              </a:lnSpc>
              <a:spcBef>
                <a:spcPts val="0"/>
              </a:spcBef>
              <a:spcAft>
                <a:spcPts val="0"/>
              </a:spcAft>
              <a:buNone/>
            </a:pPr>
            <a:r>
              <a:rPr b="1" i="0" lang="es-CO" sz="2000" u="sng" cap="none" strike="noStrike">
                <a:solidFill>
                  <a:schemeClr val="lt1"/>
                </a:solidFill>
                <a:latin typeface="Poppins"/>
                <a:ea typeface="Poppins"/>
                <a:cs typeface="Poppins"/>
                <a:sym typeface="Poppins"/>
              </a:rPr>
              <a:t>Tasas de recaída regional:</a:t>
            </a:r>
            <a:endParaRPr sz="1600">
              <a:solidFill>
                <a:schemeClr val="lt1"/>
              </a:solidFill>
            </a:endParaRPr>
          </a:p>
          <a:p>
            <a:pPr indent="0" lvl="0" marL="0" marR="0" rtl="0" algn="ctr">
              <a:lnSpc>
                <a:spcPct val="100000"/>
              </a:lnSpc>
              <a:spcBef>
                <a:spcPts val="0"/>
              </a:spcBef>
              <a:spcAft>
                <a:spcPts val="0"/>
              </a:spcAft>
              <a:buNone/>
            </a:pPr>
            <a:r>
              <a:rPr b="1" i="0" lang="es-CO" sz="2000" u="none" cap="none" strike="noStrike">
                <a:solidFill>
                  <a:srgbClr val="FFFF00"/>
                </a:solidFill>
                <a:latin typeface="Poppins"/>
                <a:ea typeface="Poppins"/>
                <a:cs typeface="Poppins"/>
                <a:sym typeface="Poppins"/>
              </a:rPr>
              <a:t>2.33% </a:t>
            </a:r>
            <a:r>
              <a:rPr b="0" i="0" lang="es-CO" sz="2000" u="none" cap="none" strike="noStrike">
                <a:solidFill>
                  <a:schemeClr val="lt1"/>
                </a:solidFill>
                <a:latin typeface="Poppins"/>
                <a:ea typeface="Poppins"/>
                <a:cs typeface="Poppins"/>
                <a:sym typeface="Poppins"/>
              </a:rPr>
              <a:t>en </a:t>
            </a:r>
            <a:r>
              <a:rPr b="1" i="0" lang="es-CO" sz="2000" u="none" cap="none" strike="noStrike">
                <a:solidFill>
                  <a:srgbClr val="FFFF00"/>
                </a:solidFill>
                <a:latin typeface="Poppins"/>
                <a:ea typeface="Poppins"/>
                <a:cs typeface="Poppins"/>
                <a:sym typeface="Poppins"/>
              </a:rPr>
              <a:t>Upfront SLNB </a:t>
            </a:r>
            <a:endParaRPr b="1" sz="2000">
              <a:solidFill>
                <a:srgbClr val="FFFF00"/>
              </a:solidFill>
              <a:latin typeface="Poppins"/>
              <a:ea typeface="Poppins"/>
              <a:cs typeface="Poppins"/>
              <a:sym typeface="Poppins"/>
            </a:endParaRPr>
          </a:p>
          <a:p>
            <a:pPr indent="0" lvl="0" marL="0" marR="0" rtl="0" algn="ctr">
              <a:lnSpc>
                <a:spcPct val="100000"/>
              </a:lnSpc>
              <a:spcBef>
                <a:spcPts val="0"/>
              </a:spcBef>
              <a:spcAft>
                <a:spcPts val="0"/>
              </a:spcAft>
              <a:buNone/>
            </a:pPr>
            <a:r>
              <a:rPr b="1" lang="es-CO" sz="2000">
                <a:solidFill>
                  <a:schemeClr val="lt1"/>
                </a:solidFill>
                <a:latin typeface="Poppins"/>
                <a:ea typeface="Poppins"/>
                <a:cs typeface="Poppins"/>
                <a:sym typeface="Poppins"/>
              </a:rPr>
              <a:t>2.38% en omisión de ALND en axila (3/126)</a:t>
            </a:r>
            <a:endParaRPr b="1" sz="2000">
              <a:solidFill>
                <a:srgbClr val="FFFF00"/>
              </a:solidFill>
              <a:latin typeface="Poppins"/>
              <a:ea typeface="Poppins"/>
              <a:cs typeface="Poppins"/>
              <a:sym typeface="Poppins"/>
            </a:endParaRPr>
          </a:p>
          <a:p>
            <a:pPr indent="0" lvl="0" marL="0" marR="0" rtl="0" algn="ctr">
              <a:lnSpc>
                <a:spcPct val="100000"/>
              </a:lnSpc>
              <a:spcBef>
                <a:spcPts val="0"/>
              </a:spcBef>
              <a:spcAft>
                <a:spcPts val="0"/>
              </a:spcAft>
              <a:buNone/>
            </a:pPr>
            <a:r>
              <a:rPr b="1" i="0" lang="es-CO" sz="2000" u="none" cap="none" strike="noStrike">
                <a:solidFill>
                  <a:srgbClr val="00B0F0"/>
                </a:solidFill>
                <a:latin typeface="Poppins"/>
                <a:ea typeface="Poppins"/>
                <a:cs typeface="Poppins"/>
                <a:sym typeface="Poppins"/>
              </a:rPr>
              <a:t>1.39% </a:t>
            </a:r>
            <a:r>
              <a:rPr b="0" i="0" lang="es-CO" sz="2000" u="none" cap="none" strike="noStrike">
                <a:solidFill>
                  <a:schemeClr val="lt1"/>
                </a:solidFill>
                <a:latin typeface="Poppins"/>
                <a:ea typeface="Poppins"/>
                <a:cs typeface="Poppins"/>
                <a:sym typeface="Poppins"/>
              </a:rPr>
              <a:t>en </a:t>
            </a:r>
            <a:r>
              <a:rPr b="1" i="0" lang="es-CO" sz="2000" u="none" cap="none" strike="noStrike">
                <a:solidFill>
                  <a:srgbClr val="00B0F0"/>
                </a:solidFill>
                <a:latin typeface="Poppins"/>
                <a:ea typeface="Poppins"/>
                <a:cs typeface="Poppins"/>
                <a:sym typeface="Poppins"/>
              </a:rPr>
              <a:t>post-NACT SLNB.</a:t>
            </a:r>
            <a:endParaRPr b="1" sz="2000">
              <a:solidFill>
                <a:schemeClr val="lt1"/>
              </a:solidFill>
              <a:latin typeface="Poppins"/>
              <a:ea typeface="Poppins"/>
              <a:cs typeface="Poppins"/>
              <a:sym typeface="Poppi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5" name="Shape 735"/>
        <p:cNvGrpSpPr/>
        <p:nvPr/>
      </p:nvGrpSpPr>
      <p:grpSpPr>
        <a:xfrm>
          <a:off x="0" y="0"/>
          <a:ext cx="0" cy="0"/>
          <a:chOff x="0" y="0"/>
          <a:chExt cx="0" cy="0"/>
        </a:xfrm>
      </p:grpSpPr>
      <p:sp>
        <p:nvSpPr>
          <p:cNvPr id="736" name="Google Shape;736;p78"/>
          <p:cNvSpPr txBox="1"/>
          <p:nvPr>
            <p:ph type="title"/>
          </p:nvPr>
        </p:nvSpPr>
        <p:spPr>
          <a:xfrm>
            <a:off x="351823" y="314150"/>
            <a:ext cx="9517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111111"/>
              <a:buNone/>
            </a:pPr>
            <a:r>
              <a:rPr lang="es-CO"/>
              <a:t>Fortalezas y Limitaciones </a:t>
            </a:r>
            <a:endParaRPr/>
          </a:p>
        </p:txBody>
      </p:sp>
      <p:sp>
        <p:nvSpPr>
          <p:cNvPr id="737" name="Google Shape;737;p78"/>
          <p:cNvSpPr txBox="1"/>
          <p:nvPr>
            <p:ph idx="1" type="body"/>
          </p:nvPr>
        </p:nvSpPr>
        <p:spPr>
          <a:xfrm>
            <a:off x="144125" y="2223175"/>
            <a:ext cx="5094600" cy="3056400"/>
          </a:xfrm>
          <a:prstGeom prst="rect">
            <a:avLst/>
          </a:prstGeom>
          <a:noFill/>
          <a:ln>
            <a:noFill/>
          </a:ln>
        </p:spPr>
        <p:txBody>
          <a:bodyPr anchorCtr="0" anchor="t" bIns="45700" lIns="91425" spcFirstLastPara="1" rIns="91425" wrap="square" tIns="45700">
            <a:noAutofit/>
          </a:bodyPr>
          <a:lstStyle/>
          <a:p>
            <a:pPr indent="0" lvl="0" marL="0" rtl="0" algn="just">
              <a:lnSpc>
                <a:spcPct val="90000"/>
              </a:lnSpc>
              <a:spcBef>
                <a:spcPts val="300"/>
              </a:spcBef>
              <a:spcAft>
                <a:spcPts val="0"/>
              </a:spcAft>
              <a:buSzPts val="1018"/>
              <a:buNone/>
            </a:pPr>
            <a:r>
              <a:t/>
            </a:r>
            <a:endParaRPr b="0" sz="2280">
              <a:solidFill>
                <a:srgbClr val="4472C4"/>
              </a:solidFill>
              <a:latin typeface="Poppins"/>
              <a:ea typeface="Poppins"/>
              <a:cs typeface="Poppins"/>
              <a:sym typeface="Poppins"/>
            </a:endParaRPr>
          </a:p>
          <a:p>
            <a:pPr indent="0" lvl="0" marL="0" rtl="0" algn="l">
              <a:lnSpc>
                <a:spcPct val="90000"/>
              </a:lnSpc>
              <a:spcBef>
                <a:spcPts val="300"/>
              </a:spcBef>
              <a:spcAft>
                <a:spcPts val="0"/>
              </a:spcAft>
              <a:buSzPts val="1018"/>
              <a:buNone/>
            </a:pPr>
            <a:r>
              <a:rPr lang="es-CO" sz="2280">
                <a:solidFill>
                  <a:srgbClr val="4472C4"/>
                </a:solidFill>
                <a:latin typeface="Poppins"/>
                <a:ea typeface="Poppins"/>
                <a:cs typeface="Poppins"/>
                <a:sym typeface="Poppins"/>
              </a:rPr>
              <a:t>*Número importante de pacientes</a:t>
            </a:r>
            <a:endParaRPr sz="2280">
              <a:solidFill>
                <a:srgbClr val="4472C4"/>
              </a:solidFill>
              <a:latin typeface="Poppins"/>
              <a:ea typeface="Poppins"/>
              <a:cs typeface="Poppins"/>
              <a:sym typeface="Poppins"/>
            </a:endParaRPr>
          </a:p>
          <a:p>
            <a:pPr indent="0" lvl="0" marL="0" rtl="0" algn="l">
              <a:lnSpc>
                <a:spcPct val="90000"/>
              </a:lnSpc>
              <a:spcBef>
                <a:spcPts val="300"/>
              </a:spcBef>
              <a:spcAft>
                <a:spcPts val="0"/>
              </a:spcAft>
              <a:buSzPts val="1018"/>
              <a:buNone/>
            </a:pPr>
            <a:r>
              <a:t/>
            </a:r>
            <a:endParaRPr sz="2280">
              <a:solidFill>
                <a:srgbClr val="4472C4"/>
              </a:solidFill>
              <a:latin typeface="Poppins"/>
              <a:ea typeface="Poppins"/>
              <a:cs typeface="Poppins"/>
              <a:sym typeface="Poppins"/>
            </a:endParaRPr>
          </a:p>
          <a:p>
            <a:pPr indent="0" lvl="0" marL="0" rtl="0" algn="l">
              <a:lnSpc>
                <a:spcPct val="90000"/>
              </a:lnSpc>
              <a:spcBef>
                <a:spcPts val="300"/>
              </a:spcBef>
              <a:spcAft>
                <a:spcPts val="0"/>
              </a:spcAft>
              <a:buSzPts val="1018"/>
              <a:buNone/>
            </a:pPr>
            <a:r>
              <a:rPr lang="es-CO" sz="2280">
                <a:solidFill>
                  <a:srgbClr val="4472C4"/>
                </a:solidFill>
                <a:latin typeface="Poppins"/>
                <a:ea typeface="Poppins"/>
                <a:cs typeface="Poppins"/>
                <a:sym typeface="Poppins"/>
              </a:rPr>
              <a:t>*Técnica quirúrgica depurada y estandarizada</a:t>
            </a:r>
            <a:r>
              <a:rPr b="0" lang="es-CO" sz="2280">
                <a:solidFill>
                  <a:srgbClr val="4472C4"/>
                </a:solidFill>
                <a:latin typeface="Poppins"/>
                <a:ea typeface="Poppins"/>
                <a:cs typeface="Poppins"/>
                <a:sym typeface="Poppins"/>
              </a:rPr>
              <a:t> que se refleja en las tasas de identificación del SLN y los desenlaces oncológicos encontrados.  </a:t>
            </a:r>
            <a:endParaRPr b="0" sz="2280">
              <a:solidFill>
                <a:srgbClr val="4472C4"/>
              </a:solidFill>
              <a:latin typeface="Poppins"/>
              <a:ea typeface="Poppins"/>
              <a:cs typeface="Poppins"/>
              <a:sym typeface="Poppins"/>
            </a:endParaRPr>
          </a:p>
          <a:p>
            <a:pPr indent="0" lvl="0" marL="0" rtl="0" algn="l">
              <a:lnSpc>
                <a:spcPct val="80000"/>
              </a:lnSpc>
              <a:spcBef>
                <a:spcPts val="1000"/>
              </a:spcBef>
              <a:spcAft>
                <a:spcPts val="0"/>
              </a:spcAft>
              <a:buSzPts val="1018"/>
              <a:buNone/>
            </a:pPr>
            <a:r>
              <a:t/>
            </a:r>
            <a:endParaRPr sz="3112">
              <a:solidFill>
                <a:srgbClr val="4472C4"/>
              </a:solidFill>
            </a:endParaRPr>
          </a:p>
        </p:txBody>
      </p:sp>
      <p:sp>
        <p:nvSpPr>
          <p:cNvPr id="738" name="Google Shape;738;p78"/>
          <p:cNvSpPr txBox="1"/>
          <p:nvPr/>
        </p:nvSpPr>
        <p:spPr>
          <a:xfrm>
            <a:off x="5153150" y="1799500"/>
            <a:ext cx="6941400" cy="49254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0000"/>
              </a:lnSpc>
              <a:spcBef>
                <a:spcPts val="0"/>
              </a:spcBef>
              <a:spcAft>
                <a:spcPts val="0"/>
              </a:spcAft>
              <a:buClr>
                <a:srgbClr val="660000"/>
              </a:buClr>
              <a:buSzPts val="2200"/>
              <a:buFont typeface="Poppins"/>
              <a:buChar char="●"/>
            </a:pPr>
            <a:r>
              <a:rPr b="1" lang="es-CO" sz="2200">
                <a:solidFill>
                  <a:srgbClr val="660000"/>
                </a:solidFill>
                <a:latin typeface="Poppins"/>
                <a:ea typeface="Poppins"/>
                <a:cs typeface="Poppins"/>
                <a:sym typeface="Poppins"/>
              </a:rPr>
              <a:t>D</a:t>
            </a:r>
            <a:r>
              <a:rPr b="1" i="0" lang="es-CO" sz="2200" u="none" cap="none" strike="noStrike">
                <a:solidFill>
                  <a:srgbClr val="660000"/>
                </a:solidFill>
                <a:latin typeface="Poppins"/>
                <a:ea typeface="Poppins"/>
                <a:cs typeface="Poppins"/>
                <a:sym typeface="Poppins"/>
              </a:rPr>
              <a:t>iseño retrospectivo</a:t>
            </a:r>
            <a:r>
              <a:rPr lang="es-CO" sz="2200">
                <a:solidFill>
                  <a:srgbClr val="660000"/>
                </a:solidFill>
                <a:latin typeface="Poppins"/>
                <a:ea typeface="Poppins"/>
                <a:cs typeface="Poppins"/>
                <a:sym typeface="Poppins"/>
              </a:rPr>
              <a:t>: </a:t>
            </a:r>
            <a:r>
              <a:rPr b="0" i="0" lang="es-CO" sz="2200" u="none" cap="none" strike="noStrike">
                <a:solidFill>
                  <a:srgbClr val="660000"/>
                </a:solidFill>
                <a:latin typeface="Poppins"/>
                <a:ea typeface="Poppins"/>
                <a:cs typeface="Poppins"/>
                <a:sym typeface="Poppins"/>
              </a:rPr>
              <a:t>limita el control de variables de confusión. </a:t>
            </a:r>
            <a:endParaRPr b="0" i="0" sz="2200" u="none" cap="none" strike="noStrike">
              <a:solidFill>
                <a:srgbClr val="660000"/>
              </a:solidFill>
              <a:latin typeface="Poppins"/>
              <a:ea typeface="Poppins"/>
              <a:cs typeface="Poppins"/>
              <a:sym typeface="Poppins"/>
            </a:endParaRPr>
          </a:p>
          <a:p>
            <a:pPr indent="-368300" lvl="0" marL="457200" marR="0" rtl="0" algn="l">
              <a:lnSpc>
                <a:spcPct val="100000"/>
              </a:lnSpc>
              <a:spcBef>
                <a:spcPts val="0"/>
              </a:spcBef>
              <a:spcAft>
                <a:spcPts val="0"/>
              </a:spcAft>
              <a:buClr>
                <a:srgbClr val="660000"/>
              </a:buClr>
              <a:buSzPts val="2200"/>
              <a:buFont typeface="Poppins"/>
              <a:buChar char="●"/>
            </a:pPr>
            <a:r>
              <a:rPr b="1" lang="es-CO" sz="2200">
                <a:solidFill>
                  <a:srgbClr val="660000"/>
                </a:solidFill>
                <a:latin typeface="Poppins"/>
                <a:ea typeface="Poppins"/>
                <a:cs typeface="Poppins"/>
                <a:sym typeface="Poppins"/>
              </a:rPr>
              <a:t>S</a:t>
            </a:r>
            <a:r>
              <a:rPr b="1" i="0" lang="es-CO" sz="2200" u="none" cap="none" strike="noStrike">
                <a:solidFill>
                  <a:srgbClr val="660000"/>
                </a:solidFill>
                <a:latin typeface="Poppins"/>
                <a:ea typeface="Poppins"/>
                <a:cs typeface="Poppins"/>
                <a:sym typeface="Poppins"/>
              </a:rPr>
              <a:t>eguimiento puede ser insuficiente</a:t>
            </a:r>
            <a:r>
              <a:rPr b="0" i="0" lang="es-CO" sz="2200" u="none" cap="none" strike="noStrike">
                <a:solidFill>
                  <a:srgbClr val="660000"/>
                </a:solidFill>
                <a:latin typeface="Poppins"/>
                <a:ea typeface="Poppins"/>
                <a:cs typeface="Poppins"/>
                <a:sym typeface="Poppins"/>
              </a:rPr>
              <a:t> para capturar recaídas tardías, particularmente en subtipos luminales. </a:t>
            </a:r>
            <a:endParaRPr b="0" i="0" sz="2200" u="none" cap="none" strike="noStrike">
              <a:solidFill>
                <a:srgbClr val="660000"/>
              </a:solidFill>
              <a:latin typeface="Poppins"/>
              <a:ea typeface="Poppins"/>
              <a:cs typeface="Poppins"/>
              <a:sym typeface="Poppins"/>
            </a:endParaRPr>
          </a:p>
          <a:p>
            <a:pPr indent="-368300" lvl="0" marL="457200" marR="0" rtl="0" algn="l">
              <a:lnSpc>
                <a:spcPct val="100000"/>
              </a:lnSpc>
              <a:spcBef>
                <a:spcPts val="0"/>
              </a:spcBef>
              <a:spcAft>
                <a:spcPts val="0"/>
              </a:spcAft>
              <a:buClr>
                <a:srgbClr val="660000"/>
              </a:buClr>
              <a:buSzPts val="2200"/>
              <a:buFont typeface="Poppins"/>
              <a:buChar char="●"/>
            </a:pPr>
            <a:r>
              <a:rPr b="1" lang="es-CO" sz="2200">
                <a:solidFill>
                  <a:srgbClr val="660000"/>
                </a:solidFill>
                <a:latin typeface="Poppins"/>
                <a:ea typeface="Poppins"/>
                <a:cs typeface="Poppins"/>
                <a:sym typeface="Poppins"/>
              </a:rPr>
              <a:t>A</a:t>
            </a:r>
            <a:r>
              <a:rPr b="1" i="0" lang="es-CO" sz="2200" u="none" cap="none" strike="noStrike">
                <a:solidFill>
                  <a:srgbClr val="660000"/>
                </a:solidFill>
                <a:latin typeface="Poppins"/>
                <a:ea typeface="Poppins"/>
                <a:cs typeface="Poppins"/>
                <a:sym typeface="Poppins"/>
              </a:rPr>
              <a:t>usencia de datos completos sobre morbilidad</a:t>
            </a:r>
            <a:r>
              <a:rPr b="0" i="0" lang="es-CO" sz="2200" u="none" cap="none" strike="noStrike">
                <a:solidFill>
                  <a:srgbClr val="660000"/>
                </a:solidFill>
                <a:latin typeface="Poppins"/>
                <a:ea typeface="Poppins"/>
                <a:cs typeface="Poppins"/>
                <a:sym typeface="Poppins"/>
              </a:rPr>
              <a:t> (linfedema, dolor neuropático) impide una evaluación completa de los beneficios funcionales del desescalamiento quirúrgico. </a:t>
            </a:r>
            <a:endParaRPr b="0" i="0" sz="2200" u="none" cap="none" strike="noStrike">
              <a:solidFill>
                <a:srgbClr val="660000"/>
              </a:solidFill>
              <a:latin typeface="Poppins"/>
              <a:ea typeface="Poppins"/>
              <a:cs typeface="Poppins"/>
              <a:sym typeface="Poppins"/>
            </a:endParaRPr>
          </a:p>
          <a:p>
            <a:pPr indent="-368300" lvl="0" marL="457200" marR="0" rtl="0" algn="l">
              <a:lnSpc>
                <a:spcPct val="100000"/>
              </a:lnSpc>
              <a:spcBef>
                <a:spcPts val="0"/>
              </a:spcBef>
              <a:spcAft>
                <a:spcPts val="0"/>
              </a:spcAft>
              <a:buClr>
                <a:srgbClr val="660000"/>
              </a:buClr>
              <a:buSzPts val="2200"/>
              <a:buFont typeface="Poppins"/>
              <a:buChar char="●"/>
            </a:pPr>
            <a:r>
              <a:rPr lang="es-CO" sz="2200">
                <a:solidFill>
                  <a:srgbClr val="660000"/>
                </a:solidFill>
                <a:latin typeface="Poppins"/>
                <a:ea typeface="Poppins"/>
                <a:cs typeface="Poppins"/>
                <a:sym typeface="Poppins"/>
              </a:rPr>
              <a:t>T</a:t>
            </a:r>
            <a:r>
              <a:rPr b="1" i="0" lang="es-CO" sz="2200" u="none" cap="none" strike="noStrike">
                <a:solidFill>
                  <a:srgbClr val="660000"/>
                </a:solidFill>
                <a:latin typeface="Poppins"/>
                <a:ea typeface="Poppins"/>
                <a:cs typeface="Poppins"/>
                <a:sym typeface="Poppins"/>
              </a:rPr>
              <a:t>amaño reducido en subgrupos</a:t>
            </a:r>
            <a:r>
              <a:rPr b="0" i="0" lang="es-CO" sz="2200" u="none" cap="none" strike="noStrike">
                <a:solidFill>
                  <a:srgbClr val="660000"/>
                </a:solidFill>
                <a:latin typeface="Poppins"/>
                <a:ea typeface="Poppins"/>
                <a:cs typeface="Poppins"/>
                <a:sym typeface="Poppins"/>
              </a:rPr>
              <a:t> como post-NACT SLNB + ALND (n = 19) </a:t>
            </a:r>
            <a:endParaRPr b="0" i="0" sz="2200" u="none" cap="none" strike="noStrike">
              <a:solidFill>
                <a:srgbClr val="660000"/>
              </a:solidFill>
              <a:latin typeface="Poppins"/>
              <a:ea typeface="Poppins"/>
              <a:cs typeface="Poppins"/>
              <a:sym typeface="Poppins"/>
            </a:endParaRPr>
          </a:p>
          <a:p>
            <a:pPr indent="0" lvl="0" marL="457200" marR="0" rtl="0" algn="l">
              <a:lnSpc>
                <a:spcPct val="100000"/>
              </a:lnSpc>
              <a:spcBef>
                <a:spcPts val="0"/>
              </a:spcBef>
              <a:spcAft>
                <a:spcPts val="0"/>
              </a:spcAft>
              <a:buNone/>
            </a:pPr>
            <a:r>
              <a:rPr b="0" i="0" lang="es-CO" sz="2200" u="none" cap="none" strike="noStrike">
                <a:solidFill>
                  <a:srgbClr val="660000"/>
                </a:solidFill>
                <a:latin typeface="Poppins"/>
                <a:ea typeface="Poppins"/>
                <a:cs typeface="Poppins"/>
                <a:sym typeface="Poppins"/>
              </a:rPr>
              <a:t>limita el poder estadístico para conclusiones en este escenario clínico. </a:t>
            </a:r>
            <a:endParaRPr b="0" i="0" sz="2200" u="none" cap="none" strike="noStrike">
              <a:solidFill>
                <a:srgbClr val="660000"/>
              </a:solidFill>
              <a:latin typeface="Poppins"/>
              <a:ea typeface="Poppins"/>
              <a:cs typeface="Poppins"/>
              <a:sym typeface="Poppins"/>
            </a:endParaRPr>
          </a:p>
        </p:txBody>
      </p:sp>
      <p:sp>
        <p:nvSpPr>
          <p:cNvPr id="739" name="Google Shape;739;p78"/>
          <p:cNvSpPr txBox="1"/>
          <p:nvPr/>
        </p:nvSpPr>
        <p:spPr>
          <a:xfrm>
            <a:off x="-91150" y="5748650"/>
            <a:ext cx="120075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300"/>
              </a:spcBef>
              <a:spcAft>
                <a:spcPts val="300"/>
              </a:spcAft>
              <a:buClr>
                <a:srgbClr val="000000"/>
              </a:buClr>
              <a:buSzPts val="2100"/>
              <a:buFont typeface="Arial"/>
              <a:buNone/>
            </a:pPr>
            <a:r>
              <a:t/>
            </a:r>
            <a:endParaRPr b="0" i="0" sz="1400" u="sng" cap="none" strike="noStrike">
              <a:solidFill>
                <a:srgbClr val="000000"/>
              </a:solidFill>
              <a:latin typeface="Arial"/>
              <a:ea typeface="Arial"/>
              <a:cs typeface="Arial"/>
              <a:sym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4" name="Shape 744"/>
        <p:cNvGrpSpPr/>
        <p:nvPr/>
      </p:nvGrpSpPr>
      <p:grpSpPr>
        <a:xfrm>
          <a:off x="0" y="0"/>
          <a:ext cx="0" cy="0"/>
          <a:chOff x="0" y="0"/>
          <a:chExt cx="0" cy="0"/>
        </a:xfrm>
      </p:grpSpPr>
      <p:sp>
        <p:nvSpPr>
          <p:cNvPr id="745" name="Google Shape;745;p79"/>
          <p:cNvSpPr txBox="1"/>
          <p:nvPr>
            <p:ph type="title"/>
          </p:nvPr>
        </p:nvSpPr>
        <p:spPr>
          <a:xfrm>
            <a:off x="141850" y="861325"/>
            <a:ext cx="6718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111111"/>
              <a:buNone/>
            </a:pPr>
            <a:r>
              <a:rPr lang="es-CO"/>
              <a:t>Conclusiones finales</a:t>
            </a:r>
            <a:endParaRPr/>
          </a:p>
        </p:txBody>
      </p:sp>
      <p:sp>
        <p:nvSpPr>
          <p:cNvPr id="746" name="Google Shape;746;p79"/>
          <p:cNvSpPr txBox="1"/>
          <p:nvPr>
            <p:ph idx="1" type="body"/>
          </p:nvPr>
        </p:nvSpPr>
        <p:spPr>
          <a:xfrm>
            <a:off x="2026575" y="2020475"/>
            <a:ext cx="10165500" cy="4471500"/>
          </a:xfrm>
          <a:prstGeom prst="rect">
            <a:avLst/>
          </a:prstGeom>
          <a:noFill/>
          <a:ln>
            <a:noFill/>
          </a:ln>
        </p:spPr>
        <p:txBody>
          <a:bodyPr anchorCtr="0" anchor="t" bIns="45700" lIns="91425" spcFirstLastPara="1" rIns="91425" wrap="square" tIns="45700">
            <a:noAutofit/>
          </a:bodyPr>
          <a:lstStyle/>
          <a:p>
            <a:pPr indent="-381000" lvl="0" marL="457200" rtl="0" algn="l">
              <a:lnSpc>
                <a:spcPct val="90000"/>
              </a:lnSpc>
              <a:spcBef>
                <a:spcPts val="1000"/>
              </a:spcBef>
              <a:spcAft>
                <a:spcPts val="0"/>
              </a:spcAft>
              <a:buSzPts val="2400"/>
              <a:buChar char="❏"/>
            </a:pPr>
            <a:r>
              <a:rPr b="0" lang="es-CO" sz="2400"/>
              <a:t>La realización de la biopsia de ganglio centinela, tanto en cirugía primaria (</a:t>
            </a:r>
            <a:r>
              <a:rPr lang="es-CO" sz="2400"/>
              <a:t>upfront SLNB</a:t>
            </a:r>
            <a:r>
              <a:rPr b="0" lang="es-CO" sz="2400"/>
              <a:t>)  y posterior a quimioterapia neoadyuvante (</a:t>
            </a:r>
            <a:r>
              <a:rPr lang="es-CO" sz="2400"/>
              <a:t>post-NACT SLNB</a:t>
            </a:r>
            <a:r>
              <a:rPr b="0" lang="es-CO" sz="2400"/>
              <a:t>), es un procedimiento </a:t>
            </a:r>
            <a:r>
              <a:rPr lang="es-CO" sz="2400"/>
              <a:t>seguro</a:t>
            </a:r>
            <a:r>
              <a:rPr b="0" lang="es-CO" sz="2400"/>
              <a:t> desde el punto de vista oncológico en pacientes con cáncer de mama en </a:t>
            </a:r>
            <a:r>
              <a:rPr lang="es-CO" sz="2400"/>
              <a:t>estadios tempranos y localmente avanzados</a:t>
            </a:r>
            <a:r>
              <a:rPr b="0" lang="es-CO" sz="2400"/>
              <a:t> con adecuada respuesta al tratamiento sistémico neoadyuvante. </a:t>
            </a:r>
            <a:endParaRPr b="0" sz="2400"/>
          </a:p>
          <a:p>
            <a:pPr indent="-381000" lvl="0" marL="457200" rtl="0" algn="l">
              <a:lnSpc>
                <a:spcPct val="90000"/>
              </a:lnSpc>
              <a:spcBef>
                <a:spcPts val="1000"/>
              </a:spcBef>
              <a:spcAft>
                <a:spcPts val="0"/>
              </a:spcAft>
              <a:buSzPts val="2400"/>
              <a:buChar char="❏"/>
            </a:pPr>
            <a:r>
              <a:rPr lang="es-CO" sz="2400"/>
              <a:t>E</a:t>
            </a:r>
            <a:r>
              <a:rPr lang="es-CO" sz="2400"/>
              <a:t>l estudio refuerza que la biología tumoral y no la extensión de la cirugía axilar define el pronóstico oncológico.</a:t>
            </a:r>
            <a:endParaRPr sz="2400"/>
          </a:p>
          <a:p>
            <a:pPr indent="-381000" lvl="0" marL="457200" rtl="0" algn="l">
              <a:lnSpc>
                <a:spcPct val="90000"/>
              </a:lnSpc>
              <a:spcBef>
                <a:spcPts val="1000"/>
              </a:spcBef>
              <a:spcAft>
                <a:spcPts val="0"/>
              </a:spcAft>
              <a:buSzPts val="2400"/>
              <a:buChar char="❏"/>
            </a:pPr>
            <a:r>
              <a:rPr b="0" lang="es-CO" sz="2400"/>
              <a:t>El </a:t>
            </a:r>
            <a:r>
              <a:rPr lang="es-CO" sz="2400"/>
              <a:t>tiempo hasta la recurrencia (TR) y la supervivencia global (SG) </a:t>
            </a:r>
            <a:r>
              <a:rPr b="0" lang="es-CO" sz="2400"/>
              <a:t>están más relacionados con los </a:t>
            </a:r>
            <a:r>
              <a:rPr lang="es-CO" sz="2400"/>
              <a:t>factores clínicos propios del tumor </a:t>
            </a:r>
            <a:r>
              <a:rPr b="0" lang="es-CO" sz="2400"/>
              <a:t>como el </a:t>
            </a:r>
            <a:r>
              <a:rPr lang="es-CO" sz="2400"/>
              <a:t>estadio clínico</a:t>
            </a:r>
            <a:r>
              <a:rPr b="0" lang="es-CO" sz="2400"/>
              <a:t> inicial, la </a:t>
            </a:r>
            <a:r>
              <a:rPr lang="es-CO" sz="2400"/>
              <a:t>carga tumoral </a:t>
            </a:r>
            <a:r>
              <a:rPr b="0" lang="es-CO" sz="2400"/>
              <a:t>y el </a:t>
            </a:r>
            <a:r>
              <a:rPr lang="es-CO" sz="2400"/>
              <a:t>subtipo molecular</a:t>
            </a:r>
            <a:r>
              <a:rPr b="0" lang="es-CO" sz="2400"/>
              <a:t>, y </a:t>
            </a:r>
            <a:r>
              <a:rPr b="0" i="1" lang="es-CO" sz="2400"/>
              <a:t>no por la extensión de la cirugía axilar. </a:t>
            </a:r>
            <a:endParaRPr b="0" i="1" sz="2400"/>
          </a:p>
        </p:txBody>
      </p:sp>
      <p:pic>
        <p:nvPicPr>
          <p:cNvPr id="747" name="Google Shape;747;p79"/>
          <p:cNvPicPr preferRelativeResize="0"/>
          <p:nvPr/>
        </p:nvPicPr>
        <p:blipFill rotWithShape="1">
          <a:blip r:embed="rId3">
            <a:alphaModFix/>
          </a:blip>
          <a:srcRect b="3519" l="30337" r="30220" t="4559"/>
          <a:stretch/>
        </p:blipFill>
        <p:spPr>
          <a:xfrm>
            <a:off x="101300" y="2142073"/>
            <a:ext cx="1925276" cy="3204899"/>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2" name="Shape 752"/>
        <p:cNvGrpSpPr/>
        <p:nvPr/>
      </p:nvGrpSpPr>
      <p:grpSpPr>
        <a:xfrm>
          <a:off x="0" y="0"/>
          <a:ext cx="0" cy="0"/>
          <a:chOff x="0" y="0"/>
          <a:chExt cx="0" cy="0"/>
        </a:xfrm>
      </p:grpSpPr>
      <p:sp>
        <p:nvSpPr>
          <p:cNvPr id="753" name="Google Shape;753;p80"/>
          <p:cNvSpPr txBox="1"/>
          <p:nvPr>
            <p:ph type="title"/>
          </p:nvPr>
        </p:nvSpPr>
        <p:spPr>
          <a:xfrm>
            <a:off x="293950" y="383400"/>
            <a:ext cx="118353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111111"/>
              <a:buNone/>
            </a:pPr>
            <a:r>
              <a:rPr lang="es-CO"/>
              <a:t>Agradecimientos y </a:t>
            </a:r>
            <a:endParaRPr/>
          </a:p>
          <a:p>
            <a:pPr indent="0" lvl="0" marL="0" rtl="0" algn="l">
              <a:lnSpc>
                <a:spcPct val="90000"/>
              </a:lnSpc>
              <a:spcBef>
                <a:spcPts val="0"/>
              </a:spcBef>
              <a:spcAft>
                <a:spcPts val="0"/>
              </a:spcAft>
              <a:buSzPct val="111111"/>
              <a:buNone/>
            </a:pPr>
            <a:r>
              <a:rPr lang="es-CO"/>
              <a:t>Declaraciones Finales  </a:t>
            </a:r>
            <a:endParaRPr/>
          </a:p>
        </p:txBody>
      </p:sp>
      <p:sp>
        <p:nvSpPr>
          <p:cNvPr id="754" name="Google Shape;754;p80"/>
          <p:cNvSpPr txBox="1"/>
          <p:nvPr>
            <p:ph idx="1" type="body"/>
          </p:nvPr>
        </p:nvSpPr>
        <p:spPr>
          <a:xfrm>
            <a:off x="-109500" y="2001600"/>
            <a:ext cx="12301500" cy="4856400"/>
          </a:xfrm>
          <a:prstGeom prst="rect">
            <a:avLst/>
          </a:prstGeom>
          <a:noFill/>
          <a:ln>
            <a:noFill/>
          </a:ln>
        </p:spPr>
        <p:txBody>
          <a:bodyPr anchorCtr="0" anchor="t" bIns="45700" lIns="91425" spcFirstLastPara="1" rIns="91425" wrap="square" tIns="45700">
            <a:noAutofit/>
          </a:bodyPr>
          <a:lstStyle/>
          <a:p>
            <a:pPr indent="0" lvl="0" marL="457200" rtl="0" algn="l">
              <a:lnSpc>
                <a:spcPct val="90000"/>
              </a:lnSpc>
              <a:spcBef>
                <a:spcPts val="1000"/>
              </a:spcBef>
              <a:spcAft>
                <a:spcPts val="0"/>
              </a:spcAft>
              <a:buSzPts val="2000"/>
              <a:buNone/>
            </a:pPr>
            <a:r>
              <a:rPr b="0" i="1" lang="es-CO" sz="2500"/>
              <a:t>Al </a:t>
            </a:r>
            <a:r>
              <a:rPr i="1" lang="es-CO" sz="2500"/>
              <a:t>grupo de docentes y personal de la Unidad Funcional de Seno y Tejidos blandos</a:t>
            </a:r>
            <a:r>
              <a:rPr b="0" i="1" lang="es-CO" sz="2500"/>
              <a:t> del Instituto Nacional de Cancerología,</a:t>
            </a:r>
            <a:endParaRPr b="0" i="1" sz="2500"/>
          </a:p>
          <a:p>
            <a:pPr indent="0" lvl="0" marL="457200" rtl="0" algn="l">
              <a:spcBef>
                <a:spcPts val="1000"/>
              </a:spcBef>
              <a:spcAft>
                <a:spcPts val="0"/>
              </a:spcAft>
              <a:buSzPts val="2000"/>
              <a:buNone/>
            </a:pPr>
            <a:r>
              <a:rPr b="0" i="1" lang="es-CO" sz="2500"/>
              <a:t>A </a:t>
            </a:r>
            <a:r>
              <a:rPr i="1" lang="es-CO" sz="2500"/>
              <a:t>Marcela Nuñez, </a:t>
            </a:r>
            <a:r>
              <a:rPr b="0" i="1" lang="es-CO" sz="2500"/>
              <a:t>Profesional Especializado Estadística del Grupo Apoyo y Seguimiento para la Investigación del INC.</a:t>
            </a:r>
            <a:endParaRPr b="0" i="1" sz="2500"/>
          </a:p>
          <a:p>
            <a:pPr indent="0" lvl="0" marL="457200" rtl="0" algn="l">
              <a:spcBef>
                <a:spcPts val="1000"/>
              </a:spcBef>
              <a:spcAft>
                <a:spcPts val="0"/>
              </a:spcAft>
              <a:buSzPts val="2000"/>
              <a:buNone/>
            </a:pPr>
            <a:r>
              <a:t/>
            </a:r>
            <a:endParaRPr b="0" i="1" sz="2200"/>
          </a:p>
          <a:p>
            <a:pPr indent="0" lvl="0" marL="457200" rtl="0" algn="l">
              <a:spcBef>
                <a:spcPts val="1000"/>
              </a:spcBef>
              <a:spcAft>
                <a:spcPts val="0"/>
              </a:spcAft>
              <a:buClr>
                <a:srgbClr val="000000"/>
              </a:buClr>
              <a:buSzPts val="2000"/>
              <a:buFont typeface="Arial"/>
              <a:buNone/>
            </a:pPr>
            <a:r>
              <a:rPr lang="es-CO" sz="2200"/>
              <a:t>DECLARACIÓN DE CONFLICTO DE INTERÉS </a:t>
            </a:r>
            <a:endParaRPr sz="2200"/>
          </a:p>
          <a:p>
            <a:pPr indent="0" lvl="0" marL="0" rtl="0" algn="l">
              <a:lnSpc>
                <a:spcPct val="90000"/>
              </a:lnSpc>
              <a:spcBef>
                <a:spcPts val="1000"/>
              </a:spcBef>
              <a:spcAft>
                <a:spcPts val="0"/>
              </a:spcAft>
              <a:buSzPts val="2000"/>
              <a:buNone/>
            </a:pPr>
            <a:r>
              <a:rPr b="0" i="1" lang="es-CO" sz="2200"/>
              <a:t>     </a:t>
            </a:r>
            <a:r>
              <a:rPr b="0" lang="es-CO" sz="2200"/>
              <a:t>Ninguno de los autores tiene conflictos de interés.</a:t>
            </a:r>
            <a:endParaRPr b="0" sz="2200"/>
          </a:p>
          <a:p>
            <a:pPr indent="0" lvl="0" marL="457200" rtl="0" algn="l">
              <a:lnSpc>
                <a:spcPct val="90000"/>
              </a:lnSpc>
              <a:spcBef>
                <a:spcPts val="1000"/>
              </a:spcBef>
              <a:spcAft>
                <a:spcPts val="0"/>
              </a:spcAft>
              <a:buSzPts val="2000"/>
              <a:buNone/>
            </a:pPr>
            <a:r>
              <a:rPr lang="es-CO" sz="2200"/>
              <a:t>DECLARACIÓN DE FINANCIACIÓN DEL PROYECTO </a:t>
            </a:r>
            <a:endParaRPr sz="2200"/>
          </a:p>
          <a:p>
            <a:pPr indent="0" lvl="0" marL="457200" rtl="0" algn="l">
              <a:lnSpc>
                <a:spcPct val="90000"/>
              </a:lnSpc>
              <a:spcBef>
                <a:spcPts val="1000"/>
              </a:spcBef>
              <a:spcAft>
                <a:spcPts val="0"/>
              </a:spcAft>
              <a:buSzPts val="2000"/>
              <a:buNone/>
            </a:pPr>
            <a:r>
              <a:rPr b="0" lang="es-CO" sz="2200"/>
              <a:t>Este estudio fue financiado íntegramente con recursos propios de los autores, y del Instituto Nacional de Cancerología, Bogotá, Colombia</a:t>
            </a:r>
            <a:endParaRPr b="0" sz="220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8" name="Shape 758"/>
        <p:cNvGrpSpPr/>
        <p:nvPr/>
      </p:nvGrpSpPr>
      <p:grpSpPr>
        <a:xfrm>
          <a:off x="0" y="0"/>
          <a:ext cx="0" cy="0"/>
          <a:chOff x="0" y="0"/>
          <a:chExt cx="0" cy="0"/>
        </a:xfrm>
      </p:grpSpPr>
      <p:sp>
        <p:nvSpPr>
          <p:cNvPr id="759" name="Google Shape;759;p81"/>
          <p:cNvSpPr txBox="1"/>
          <p:nvPr>
            <p:ph type="title"/>
          </p:nvPr>
        </p:nvSpPr>
        <p:spPr>
          <a:xfrm>
            <a:off x="782172" y="453975"/>
            <a:ext cx="11257800" cy="6492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Poppins"/>
              <a:buNone/>
            </a:pPr>
            <a:r>
              <a:rPr lang="es-CO"/>
              <a:t>Cronograma y </a:t>
            </a:r>
            <a:endParaRPr/>
          </a:p>
          <a:p>
            <a:pPr indent="0" lvl="0" marL="0" rtl="0" algn="l">
              <a:lnSpc>
                <a:spcPct val="90000"/>
              </a:lnSpc>
              <a:spcBef>
                <a:spcPts val="0"/>
              </a:spcBef>
              <a:spcAft>
                <a:spcPts val="0"/>
              </a:spcAft>
              <a:buClr>
                <a:schemeClr val="lt1"/>
              </a:buClr>
              <a:buSzPct val="100000"/>
              <a:buFont typeface="Poppins"/>
              <a:buNone/>
            </a:pPr>
            <a:r>
              <a:rPr lang="es-CO"/>
              <a:t>Compromisos</a:t>
            </a:r>
            <a:endParaRPr/>
          </a:p>
        </p:txBody>
      </p:sp>
      <p:pic>
        <p:nvPicPr>
          <p:cNvPr id="760" name="Google Shape;760;p81"/>
          <p:cNvPicPr preferRelativeResize="0"/>
          <p:nvPr/>
        </p:nvPicPr>
        <p:blipFill rotWithShape="1">
          <a:blip r:embed="rId3">
            <a:alphaModFix/>
          </a:blip>
          <a:srcRect b="0" l="0" r="0" t="0"/>
          <a:stretch/>
        </p:blipFill>
        <p:spPr>
          <a:xfrm>
            <a:off x="113800" y="1778425"/>
            <a:ext cx="6421426" cy="4677400"/>
          </a:xfrm>
          <a:prstGeom prst="rect">
            <a:avLst/>
          </a:prstGeom>
          <a:noFill/>
          <a:ln cap="flat" cmpd="sng" w="9525">
            <a:solidFill>
              <a:srgbClr val="000000"/>
            </a:solidFill>
            <a:prstDash val="solid"/>
            <a:round/>
            <a:headEnd len="sm" w="sm" type="none"/>
            <a:tailEnd len="sm" w="sm" type="none"/>
          </a:ln>
        </p:spPr>
      </p:pic>
      <p:pic>
        <p:nvPicPr>
          <p:cNvPr id="761" name="Google Shape;761;p81"/>
          <p:cNvPicPr preferRelativeResize="0"/>
          <p:nvPr/>
        </p:nvPicPr>
        <p:blipFill>
          <a:blip r:embed="rId4">
            <a:alphaModFix/>
          </a:blip>
          <a:stretch>
            <a:fillRect/>
          </a:stretch>
        </p:blipFill>
        <p:spPr>
          <a:xfrm>
            <a:off x="6872800" y="55013"/>
            <a:ext cx="5082512" cy="6747974"/>
          </a:xfrm>
          <a:prstGeom prst="rect">
            <a:avLst/>
          </a:prstGeom>
          <a:noFill/>
          <a:ln cap="flat" cmpd="sng" w="9525">
            <a:solidFill>
              <a:schemeClr val="dk2"/>
            </a:solidFill>
            <a:prstDash val="dash"/>
            <a:round/>
            <a:headEnd len="sm" w="sm" type="none"/>
            <a:tailEnd len="sm" w="sm" type="none"/>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5" name="Shape 765"/>
        <p:cNvGrpSpPr/>
        <p:nvPr/>
      </p:nvGrpSpPr>
      <p:grpSpPr>
        <a:xfrm>
          <a:off x="0" y="0"/>
          <a:ext cx="0" cy="0"/>
          <a:chOff x="0" y="0"/>
          <a:chExt cx="0" cy="0"/>
        </a:xfrm>
      </p:grpSpPr>
      <p:sp>
        <p:nvSpPr>
          <p:cNvPr id="766" name="Google Shape;766;p82"/>
          <p:cNvSpPr txBox="1"/>
          <p:nvPr>
            <p:ph type="title"/>
          </p:nvPr>
        </p:nvSpPr>
        <p:spPr>
          <a:xfrm>
            <a:off x="677325" y="162596"/>
            <a:ext cx="4869600" cy="10773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2"/>
              </a:buClr>
              <a:buSzPts val="5400"/>
              <a:buFont typeface="Poppins"/>
              <a:buNone/>
            </a:pPr>
            <a:r>
              <a:rPr lang="es-CO"/>
              <a:t>Bibliografía</a:t>
            </a:r>
            <a:endParaRPr/>
          </a:p>
        </p:txBody>
      </p:sp>
      <p:sp>
        <p:nvSpPr>
          <p:cNvPr id="767" name="Google Shape;767;p82"/>
          <p:cNvSpPr txBox="1"/>
          <p:nvPr/>
        </p:nvSpPr>
        <p:spPr>
          <a:xfrm>
            <a:off x="353900" y="1374800"/>
            <a:ext cx="11637300" cy="42990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1"/>
              </a:buClr>
              <a:buSzPts val="1800"/>
              <a:buFont typeface="Roboto"/>
              <a:buAutoNum type="arabicPeriod"/>
            </a:pPr>
            <a:r>
              <a:rPr b="0" i="0" lang="es-CO" sz="1700" u="none" cap="none" strike="noStrike">
                <a:solidFill>
                  <a:schemeClr val="lt1"/>
                </a:solidFill>
                <a:latin typeface="Roboto"/>
                <a:ea typeface="Roboto"/>
                <a:cs typeface="Roboto"/>
                <a:sym typeface="Roboto"/>
              </a:rPr>
              <a:t>International Agency for Research on Cancer. Colombia. Source: Globocan 2020. </a:t>
            </a:r>
            <a:r>
              <a:rPr b="0" i="0" lang="es-CO" sz="1700" u="sng" cap="none" strike="noStrike">
                <a:solidFill>
                  <a:schemeClr val="lt1"/>
                </a:solidFill>
                <a:latin typeface="Roboto"/>
                <a:ea typeface="Roboto"/>
                <a:cs typeface="Roboto"/>
                <a:sym typeface="Roboto"/>
              </a:rPr>
              <a:t>https://gco.iarc.fr/today/data/factsheets/populations/170-colombia-fact-sheets.pdf (2020) </a:t>
            </a:r>
            <a:endParaRPr b="0" i="0" sz="1700" u="sng"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Roboto"/>
              <a:ea typeface="Roboto"/>
              <a:cs typeface="Roboto"/>
              <a:sym typeface="Roboto"/>
            </a:endParaRPr>
          </a:p>
          <a:p>
            <a:pPr indent="-342900" lvl="0" marL="342900" marR="0" rtl="0" algn="l">
              <a:lnSpc>
                <a:spcPct val="100000"/>
              </a:lnSpc>
              <a:spcBef>
                <a:spcPts val="0"/>
              </a:spcBef>
              <a:spcAft>
                <a:spcPts val="0"/>
              </a:spcAft>
              <a:buClr>
                <a:schemeClr val="lt1"/>
              </a:buClr>
              <a:buSzPts val="1800"/>
              <a:buFont typeface="Roboto"/>
              <a:buAutoNum type="arabicPeriod"/>
            </a:pPr>
            <a:r>
              <a:rPr b="0" i="0" lang="es-CO" sz="1700" u="none" cap="none" strike="noStrike">
                <a:solidFill>
                  <a:schemeClr val="lt1"/>
                </a:solidFill>
                <a:latin typeface="Roboto"/>
                <a:ea typeface="Roboto"/>
                <a:cs typeface="Roboto"/>
                <a:sym typeface="Roboto"/>
              </a:rPr>
              <a:t>International Agency for Research on Cancer. Globocan. </a:t>
            </a:r>
            <a:r>
              <a:rPr b="0" i="0" lang="es-CO" sz="1700" u="sng" cap="none" strike="noStrike">
                <a:solidFill>
                  <a:schemeClr val="lt1"/>
                </a:solidFill>
                <a:latin typeface="Roboto"/>
                <a:ea typeface="Roboto"/>
                <a:cs typeface="Roboto"/>
                <a:sym typeface="Roboto"/>
              </a:rPr>
              <a:t>https://gco.iarc.fr/today/data/factsheets/populations/900-world-fact-sheets.pdf.(2020)</a:t>
            </a:r>
            <a:endParaRPr b="0" i="0" sz="1700" u="sng"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Roboto"/>
              <a:ea typeface="Roboto"/>
              <a:cs typeface="Roboto"/>
              <a:sym typeface="Roboto"/>
            </a:endParaRPr>
          </a:p>
          <a:p>
            <a:pPr indent="-336550" lvl="0" marL="342900" marR="0" rtl="0" algn="l">
              <a:lnSpc>
                <a:spcPct val="100000"/>
              </a:lnSpc>
              <a:spcBef>
                <a:spcPts val="0"/>
              </a:spcBef>
              <a:spcAft>
                <a:spcPts val="0"/>
              </a:spcAft>
              <a:buClr>
                <a:schemeClr val="lt1"/>
              </a:buClr>
              <a:buSzPts val="1700"/>
              <a:buFont typeface="Roboto"/>
              <a:buAutoNum type="arabicPeriod"/>
            </a:pPr>
            <a:r>
              <a:rPr b="1" i="0" lang="es-CO" sz="1700" u="none" cap="none" strike="noStrike">
                <a:solidFill>
                  <a:schemeClr val="lt1"/>
                </a:solidFill>
                <a:latin typeface="Roboto"/>
                <a:ea typeface="Roboto"/>
                <a:cs typeface="Roboto"/>
                <a:sym typeface="Roboto"/>
              </a:rPr>
              <a:t>Raúl Suárez-Rodríguez, Ximena Briceño-Morales</a:t>
            </a:r>
            <a:r>
              <a:rPr b="0" i="0" lang="es-CO" sz="1700" u="none" cap="none" strike="noStrike">
                <a:solidFill>
                  <a:schemeClr val="lt1"/>
                </a:solidFill>
                <a:latin typeface="Roboto"/>
                <a:ea typeface="Roboto"/>
                <a:cs typeface="Roboto"/>
                <a:sym typeface="Roboto"/>
              </a:rPr>
              <a:t>, </a:t>
            </a:r>
            <a:r>
              <a:rPr b="1" i="0" lang="es-CO" sz="1700" u="none" cap="none" strike="noStrike">
                <a:solidFill>
                  <a:schemeClr val="lt1"/>
                </a:solidFill>
                <a:latin typeface="Roboto"/>
                <a:ea typeface="Roboto"/>
                <a:cs typeface="Roboto"/>
                <a:sym typeface="Roboto"/>
              </a:rPr>
              <a:t>María Andrea Quintero-Ortíz, Patricia López-Correa, Luis Guzman-AbiSaab, Sergio Cervera-Bonilla, Javier Angel-Aristizabal, Carlos Lehmann-Mosquera, Mauricio García- Mora, Carlos Duarte-Torres, Sandra E. Díaz-Casas</a:t>
            </a:r>
            <a:r>
              <a:rPr b="0" i="0" lang="es-CO" sz="1700" u="none" cap="none" strike="noStrike">
                <a:solidFill>
                  <a:schemeClr val="lt1"/>
                </a:solidFill>
                <a:latin typeface="Roboto"/>
                <a:ea typeface="Roboto"/>
                <a:cs typeface="Roboto"/>
                <a:sym typeface="Roboto"/>
              </a:rPr>
              <a:t>. </a:t>
            </a:r>
            <a:r>
              <a:rPr b="1" i="0" lang="es-CO" sz="1700" u="none" cap="none" strike="noStrike">
                <a:solidFill>
                  <a:schemeClr val="lt1"/>
                </a:solidFill>
                <a:latin typeface="Roboto"/>
                <a:ea typeface="Roboto"/>
                <a:cs typeface="Roboto"/>
                <a:sym typeface="Roboto"/>
              </a:rPr>
              <a:t>Omission of axillary lymph node dissection in early-stage breast cancer with positive sentinel lymph node biopsy.</a:t>
            </a:r>
            <a:r>
              <a:rPr b="0" i="0" lang="es-CO" sz="1700" u="none" cap="none" strike="noStrike">
                <a:solidFill>
                  <a:schemeClr val="lt1"/>
                </a:solidFill>
                <a:latin typeface="Roboto"/>
                <a:ea typeface="Roboto"/>
                <a:cs typeface="Roboto"/>
                <a:sym typeface="Roboto"/>
              </a:rPr>
              <a:t> Revista Colombiana de Cancerología Publicación científica y oficial del Instituto Nacional de Cancerología. Rev Colomb Cancerol. Vol. 25 Sup. 1(2021) :123-129</a:t>
            </a:r>
            <a:r>
              <a:rPr b="0" i="0" lang="es-CO" sz="1700" u="sng" cap="none" strike="noStrike">
                <a:solidFill>
                  <a:schemeClr val="lt1"/>
                </a:solidFill>
                <a:latin typeface="Roboto"/>
                <a:ea typeface="Roboto"/>
                <a:cs typeface="Roboto"/>
                <a:sym typeface="Roboto"/>
              </a:rPr>
              <a:t> https://doi.org/10.35509/01239015.749</a:t>
            </a:r>
            <a:endParaRPr b="0" i="0" sz="1700" u="sng" cap="none" strike="noStrike">
              <a:solidFill>
                <a:schemeClr val="lt1"/>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Roboto"/>
              <a:ea typeface="Roboto"/>
              <a:cs typeface="Roboto"/>
              <a:sym typeface="Roboto"/>
            </a:endParaRPr>
          </a:p>
          <a:p>
            <a:pPr indent="-336550" lvl="0" marL="342900" marR="0" rtl="0" algn="l">
              <a:lnSpc>
                <a:spcPct val="100000"/>
              </a:lnSpc>
              <a:spcBef>
                <a:spcPts val="0"/>
              </a:spcBef>
              <a:spcAft>
                <a:spcPts val="0"/>
              </a:spcAft>
              <a:buClr>
                <a:schemeClr val="lt1"/>
              </a:buClr>
              <a:buSzPts val="1700"/>
              <a:buFont typeface="Roboto"/>
              <a:buAutoNum type="arabicPeriod"/>
            </a:pPr>
            <a:r>
              <a:rPr b="1" i="0" lang="es-CO" sz="1700" u="none" cap="none" strike="noStrike">
                <a:solidFill>
                  <a:schemeClr val="lt1"/>
                </a:solidFill>
                <a:latin typeface="Roboto"/>
                <a:ea typeface="Roboto"/>
                <a:cs typeface="Roboto"/>
                <a:sym typeface="Roboto"/>
              </a:rPr>
              <a:t>Leidy Juliana Puerto-Horta, Patricia Lopez-Correa, Sergio Cervera-Bonilla, Luis Guzman-Abisaab, Mauricio Garcia-Mora, Carlos Lehmann-Mosquera, Javier Angel-Aristizabal, Carlos Duarte-Torres, Aidee Zoraya Baez- Guzman, Edgar Iván Gonzalez-Rodriguez, Sandra Esperanza Díaz-Casas</a:t>
            </a:r>
            <a:r>
              <a:rPr b="0" i="0" lang="es-CO" sz="1700" u="none" cap="none" strike="noStrike">
                <a:solidFill>
                  <a:schemeClr val="lt1"/>
                </a:solidFill>
                <a:latin typeface="Roboto"/>
                <a:ea typeface="Roboto"/>
                <a:cs typeface="Roboto"/>
                <a:sym typeface="Roboto"/>
              </a:rPr>
              <a:t> </a:t>
            </a:r>
            <a:r>
              <a:rPr b="1" i="0" lang="es-CO" sz="1700" u="none" cap="none" strike="noStrike">
                <a:solidFill>
                  <a:schemeClr val="lt1"/>
                </a:solidFill>
                <a:latin typeface="Roboto"/>
                <a:ea typeface="Roboto"/>
                <a:cs typeface="Roboto"/>
                <a:sym typeface="Roboto"/>
              </a:rPr>
              <a:t>Post-neoadjuvant chemotherapy sentinel node in breast cancer: Therapeutic approach at the National Cancer Institute of Colombia. </a:t>
            </a:r>
            <a:r>
              <a:rPr b="0" i="0" lang="es-CO" sz="1700" u="none" cap="none" strike="noStrike">
                <a:solidFill>
                  <a:schemeClr val="lt1"/>
                </a:solidFill>
                <a:latin typeface="Roboto"/>
                <a:ea typeface="Roboto"/>
                <a:cs typeface="Roboto"/>
                <a:sym typeface="Roboto"/>
              </a:rPr>
              <a:t>Revista Colombiana de Cancerología Publicación científica y oficial del Instituto Nacional de Cancerología Enero -Marzo / 2021 Rev Colomb Cancerol. Vol. 25 Sup. 1(2021) :152-159 </a:t>
            </a:r>
            <a:r>
              <a:rPr b="0" i="0" lang="es-CO" sz="1700" u="sng" cap="none" strike="noStrike">
                <a:solidFill>
                  <a:schemeClr val="lt1"/>
                </a:solidFill>
                <a:latin typeface="Roboto"/>
                <a:ea typeface="Roboto"/>
                <a:cs typeface="Roboto"/>
                <a:sym typeface="Roboto"/>
              </a:rPr>
              <a:t>https://doi.org/10.35509/01239015.744</a:t>
            </a:r>
            <a:endParaRPr b="0" i="0" sz="3900" u="sng" cap="none" strike="noStrike">
              <a:solidFill>
                <a:schemeClr val="lt1"/>
              </a:solidFill>
              <a:latin typeface="Calibri"/>
              <a:ea typeface="Calibri"/>
              <a:cs typeface="Calibri"/>
              <a:sym typeface="Calibri"/>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1" name="Shape 771"/>
        <p:cNvGrpSpPr/>
        <p:nvPr/>
      </p:nvGrpSpPr>
      <p:grpSpPr>
        <a:xfrm>
          <a:off x="0" y="0"/>
          <a:ext cx="0" cy="0"/>
          <a:chOff x="0" y="0"/>
          <a:chExt cx="0" cy="0"/>
        </a:xfrm>
      </p:grpSpPr>
      <p:sp>
        <p:nvSpPr>
          <p:cNvPr id="772" name="Google Shape;772;p83"/>
          <p:cNvSpPr txBox="1"/>
          <p:nvPr>
            <p:ph type="title"/>
          </p:nvPr>
        </p:nvSpPr>
        <p:spPr>
          <a:xfrm>
            <a:off x="677325" y="162596"/>
            <a:ext cx="4869600" cy="10773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2"/>
              </a:buClr>
              <a:buSzPts val="5400"/>
              <a:buFont typeface="Poppins"/>
              <a:buNone/>
            </a:pPr>
            <a:r>
              <a:rPr lang="es-CO"/>
              <a:t>Bibliografía</a:t>
            </a:r>
            <a:endParaRPr/>
          </a:p>
        </p:txBody>
      </p:sp>
      <p:sp>
        <p:nvSpPr>
          <p:cNvPr id="773" name="Google Shape;773;p83"/>
          <p:cNvSpPr txBox="1"/>
          <p:nvPr/>
        </p:nvSpPr>
        <p:spPr>
          <a:xfrm>
            <a:off x="353900" y="1374800"/>
            <a:ext cx="11637300" cy="5019000"/>
          </a:xfrm>
          <a:prstGeom prst="rect">
            <a:avLst/>
          </a:prstGeom>
          <a:noFill/>
          <a:ln>
            <a:noFill/>
          </a:ln>
        </p:spPr>
        <p:txBody>
          <a:bodyPr anchorCtr="0" anchor="t" bIns="45700" lIns="91425" spcFirstLastPara="1" rIns="91425" wrap="square" tIns="45700">
            <a:noAutofit/>
          </a:bodyPr>
          <a:lstStyle/>
          <a:p>
            <a:pPr indent="0" lvl="0" marL="342900" marR="0" rtl="0" algn="l">
              <a:lnSpc>
                <a:spcPct val="100000"/>
              </a:lnSpc>
              <a:spcBef>
                <a:spcPts val="0"/>
              </a:spcBef>
              <a:spcAft>
                <a:spcPts val="0"/>
              </a:spcAft>
              <a:buClr>
                <a:srgbClr val="000000"/>
              </a:buClr>
              <a:buSzPts val="1700"/>
              <a:buFont typeface="Arial"/>
              <a:buNone/>
            </a:pPr>
            <a:r>
              <a:rPr b="0" i="0" lang="es-CO" sz="1700" u="none" cap="none" strike="noStrike">
                <a:solidFill>
                  <a:schemeClr val="lt1"/>
                </a:solidFill>
                <a:latin typeface="Roboto"/>
                <a:ea typeface="Roboto"/>
                <a:cs typeface="Roboto"/>
                <a:sym typeface="Roboto"/>
              </a:rPr>
              <a:t>5.  Krag DN, Anderson SJ, Julian TB, Brown AM, Harlow SP, Costantino JP, et al. Sentinel-lymph-node resection compared with conventional axillary-lymph-node dissection in clinically node-negative patients with breast cancer: Overall survival findings from the NSABP B-32 randomized phase 3 trial. Lancet Oncol. 2010;11(10):927–33. https://doi.org/10.1016/S1470-2045(10)70207-2</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rPr b="0" i="0" lang="es-CO" sz="1700" u="none" cap="none" strike="noStrike">
                <a:solidFill>
                  <a:schemeClr val="lt1"/>
                </a:solidFill>
                <a:latin typeface="Roboto"/>
                <a:ea typeface="Roboto"/>
                <a:cs typeface="Roboto"/>
                <a:sym typeface="Roboto"/>
              </a:rPr>
              <a:t>6. Mansel RE, Fallowfield L, Kissin M, Goyal A, Newcombe RG, Dixon JM, et al. Randomized multicenter trial of sentinel node biopsy vs. standard axillary treatment in operable breast cancer: The ALMANAC trial. J Natl Cancer Inst. 2006;98(9):599– 609. https://doi.org/10.1093/jnci/djj158</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rPr b="0" i="0" lang="es-CO" sz="1700" u="none" cap="none" strike="noStrike">
                <a:solidFill>
                  <a:schemeClr val="lt1"/>
                </a:solidFill>
                <a:latin typeface="Roboto"/>
                <a:ea typeface="Roboto"/>
                <a:cs typeface="Roboto"/>
                <a:sym typeface="Roboto"/>
              </a:rPr>
              <a:t>7. Giuliano AE, Hunt KK, Ballman K V., Beitsch PD, Whitworth PW, Blumencranz PW, et al. Axillary dissection vs. no axillary dissection in women with invasive breast cancer and sentinel node metastasis: A randomized clinical trial. JAMA - J Am Med Assoc. 2011;305(6):569–75. https://doi.org/10.1001/jama.2011.90</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rPr b="0" i="0" lang="es-CO" sz="1700" u="none" cap="none" strike="noStrike">
                <a:solidFill>
                  <a:schemeClr val="lt1"/>
                </a:solidFill>
                <a:latin typeface="Roboto"/>
                <a:ea typeface="Roboto"/>
                <a:cs typeface="Roboto"/>
                <a:sym typeface="Roboto"/>
              </a:rPr>
              <a:t>8. Galimberti V, Cole BF, Zurrida S, Viale G, Luini A, Veronesi P, et al. Axillary dissection vs. no axillary dissection in patients with sentinel-node micrometastases (IBCSG 23-01): A phase 3 randomized controlled trial. Lancet Oncol. 2013;14(4):297–305. https://doi.org/10.1016/S1470-2045(13)70035-4</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Roboto"/>
              <a:ea typeface="Roboto"/>
              <a:cs typeface="Roboto"/>
              <a:sym typeface="Roboto"/>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sp>
        <p:nvSpPr>
          <p:cNvPr id="778" name="Google Shape;778;p84"/>
          <p:cNvSpPr txBox="1"/>
          <p:nvPr>
            <p:ph type="title"/>
          </p:nvPr>
        </p:nvSpPr>
        <p:spPr>
          <a:xfrm>
            <a:off x="677325" y="162596"/>
            <a:ext cx="4869600" cy="10773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2"/>
              </a:buClr>
              <a:buSzPts val="5400"/>
              <a:buFont typeface="Poppins"/>
              <a:buNone/>
            </a:pPr>
            <a:r>
              <a:rPr lang="es-CO"/>
              <a:t>Bibliografía</a:t>
            </a:r>
            <a:endParaRPr/>
          </a:p>
        </p:txBody>
      </p:sp>
      <p:sp>
        <p:nvSpPr>
          <p:cNvPr id="779" name="Google Shape;779;p84"/>
          <p:cNvSpPr txBox="1"/>
          <p:nvPr/>
        </p:nvSpPr>
        <p:spPr>
          <a:xfrm>
            <a:off x="328825" y="1123950"/>
            <a:ext cx="11637300" cy="5357700"/>
          </a:xfrm>
          <a:prstGeom prst="rect">
            <a:avLst/>
          </a:prstGeom>
          <a:noFill/>
          <a:ln>
            <a:noFill/>
          </a:ln>
        </p:spPr>
        <p:txBody>
          <a:bodyPr anchorCtr="0" anchor="t" bIns="45700" lIns="91425" spcFirstLastPara="1" rIns="91425" wrap="square" tIns="45700">
            <a:noAutofit/>
          </a:bodyPr>
          <a:lstStyle/>
          <a:p>
            <a:pPr indent="0" lvl="0" marL="342900" marR="0" rtl="0" algn="l">
              <a:lnSpc>
                <a:spcPct val="100000"/>
              </a:lnSpc>
              <a:spcBef>
                <a:spcPts val="0"/>
              </a:spcBef>
              <a:spcAft>
                <a:spcPts val="0"/>
              </a:spcAft>
              <a:buClr>
                <a:srgbClr val="000000"/>
              </a:buClr>
              <a:buSzPts val="1700"/>
              <a:buFont typeface="Arial"/>
              <a:buNone/>
            </a:pPr>
            <a:r>
              <a:rPr b="0" i="0" lang="es-CO" sz="1700" u="none" cap="none" strike="noStrike">
                <a:solidFill>
                  <a:schemeClr val="lt1"/>
                </a:solidFill>
                <a:latin typeface="Roboto"/>
                <a:ea typeface="Roboto"/>
                <a:cs typeface="Roboto"/>
                <a:sym typeface="Roboto"/>
              </a:rPr>
              <a:t>9. Donker M, van Tienhoven G, Straver ME, Meijnen P, van de Velde CJH, Mansel RE, et al. Radiotherapy or surgery of the axilla after a positive sentinel node in breast cancer (EORTC 10981- 22023 AMAROS): A randomized, multicentre, open-label, phase 3 non-inferiority trial. Lancet Oncol. 2014;15(12):1303–10. https://doi.org/10.1016/S1470-2045(14)70460-7</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rPr b="0" i="0" lang="es-CO" sz="1700" u="none" cap="none" strike="noStrike">
                <a:solidFill>
                  <a:schemeClr val="lt1"/>
                </a:solidFill>
                <a:latin typeface="Roboto"/>
                <a:ea typeface="Roboto"/>
                <a:cs typeface="Roboto"/>
                <a:sym typeface="Roboto"/>
              </a:rPr>
              <a:t>10. Classe JM, Loaec C, Gimbergues P, Alran S, de Lara CT, Dupre PF, et al. Sentinel lymph node biopsy without axillary lymphadenectomy after neoadjuvant chemotherapy is accurate and safe for selected patients: the GANEA 2 study. Breast Cancer Res Treat [Internet]. 2019;173(2):343–52. Available from: http://dx.doi.org/10.1007/s10549-018-5004-7 </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rPr b="0" i="0" lang="es-CO" sz="1700" u="none" cap="none" strike="noStrike">
                <a:solidFill>
                  <a:schemeClr val="lt1"/>
                </a:solidFill>
                <a:latin typeface="Roboto"/>
                <a:ea typeface="Roboto"/>
                <a:cs typeface="Roboto"/>
                <a:sym typeface="Roboto"/>
              </a:rPr>
              <a:t>11. Kuehn T, Bauerfeind I, Fehm T, Fleige B, Hausschild M, Helms G, et al. Sentinel-lymph-node biopsy in patients with breast cancer before and after neoadjuvant chemotherapy (SENTINA): A prospective, multicentre cohort study. Lancet Oncol [Internet]. 2013;14(7):609–18. Available from: http://dx.doi. org/10.1016/S1470-2045(13)70166-9 </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rPr b="0" i="0" lang="es-CO" sz="1700" u="none" cap="none" strike="noStrike">
                <a:solidFill>
                  <a:schemeClr val="lt1"/>
                </a:solidFill>
                <a:latin typeface="Roboto"/>
                <a:ea typeface="Roboto"/>
                <a:cs typeface="Roboto"/>
                <a:sym typeface="Roboto"/>
              </a:rPr>
              <a:t>12. Boughey JC, Suman VJ, Mittendorf EA, Ahrendt GM, Wilke LG, Taback B, et al. Sentinel lymph node surgery after neoadjuvant chemotherapy in patients with node-positive breast cancer: The ACOSOG Z1071 (alliance) clinical trial. JAMA -J Am Med Assoc. 2013;310(14):1455–61. https://doi.org/10.1001/ jama.2013.278932</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Roboto"/>
              <a:ea typeface="Roboto"/>
              <a:cs typeface="Roboto"/>
              <a:sym typeface="Roboto"/>
            </a:endParaRPr>
          </a:p>
          <a:p>
            <a:pPr indent="0" lvl="0" marL="342900" marR="0" rtl="0" algn="l">
              <a:lnSpc>
                <a:spcPct val="100000"/>
              </a:lnSpc>
              <a:spcBef>
                <a:spcPts val="0"/>
              </a:spcBef>
              <a:spcAft>
                <a:spcPts val="0"/>
              </a:spcAft>
              <a:buClr>
                <a:srgbClr val="000000"/>
              </a:buClr>
              <a:buSzPts val="1700"/>
              <a:buFont typeface="Arial"/>
              <a:buNone/>
            </a:pPr>
            <a:r>
              <a:rPr b="0" i="0" lang="es-CO" sz="1700" u="none" cap="none" strike="noStrike">
                <a:solidFill>
                  <a:schemeClr val="lt1"/>
                </a:solidFill>
                <a:latin typeface="Roboto"/>
                <a:ea typeface="Roboto"/>
                <a:cs typeface="Roboto"/>
                <a:sym typeface="Roboto"/>
              </a:rPr>
              <a:t>13. Boileau JF, Poirier B, Basik M, Holloway CMB, Gaboury L, Sideris L, et al. Sentinel node biopsy after neoadjuvant chemotherapy in biopsy-proven node-positive breast cancer: The SN FNAC study. J Clin Oncol. 2015;33(3):258–63.</a:t>
            </a:r>
            <a:endParaRPr b="0" i="0" sz="1700" u="none" cap="none" strike="noStrike">
              <a:solidFill>
                <a:schemeClr val="lt1"/>
              </a:solidFill>
              <a:latin typeface="Roboto"/>
              <a:ea typeface="Roboto"/>
              <a:cs typeface="Roboto"/>
              <a:sym typeface="Roboto"/>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783" name="Shape 783"/>
        <p:cNvGrpSpPr/>
        <p:nvPr/>
      </p:nvGrpSpPr>
      <p:grpSpPr>
        <a:xfrm>
          <a:off x="0" y="0"/>
          <a:ext cx="0" cy="0"/>
          <a:chOff x="0" y="0"/>
          <a:chExt cx="0" cy="0"/>
        </a:xfrm>
      </p:grpSpPr>
      <p:sp>
        <p:nvSpPr>
          <p:cNvPr id="784" name="Google Shape;784;p85"/>
          <p:cNvSpPr txBox="1"/>
          <p:nvPr>
            <p:ph type="title"/>
          </p:nvPr>
        </p:nvSpPr>
        <p:spPr>
          <a:xfrm>
            <a:off x="286225" y="2330400"/>
            <a:ext cx="11411400" cy="2197200"/>
          </a:xfrm>
          <a:prstGeom prst="rect">
            <a:avLst/>
          </a:prstGeom>
          <a:noFill/>
          <a:ln>
            <a:noFill/>
          </a:ln>
        </p:spPr>
        <p:txBody>
          <a:bodyPr anchorCtr="0" anchor="ctr" bIns="45700" lIns="91425" spcFirstLastPara="1" rIns="91425" wrap="square" tIns="45700">
            <a:noAutofit/>
          </a:bodyPr>
          <a:lstStyle/>
          <a:p>
            <a:pPr indent="0" lvl="0" marL="0" rtl="0" algn="r">
              <a:lnSpc>
                <a:spcPct val="90000"/>
              </a:lnSpc>
              <a:spcBef>
                <a:spcPts val="0"/>
              </a:spcBef>
              <a:spcAft>
                <a:spcPts val="0"/>
              </a:spcAft>
              <a:buClr>
                <a:schemeClr val="lt1"/>
              </a:buClr>
              <a:buSzPts val="4320"/>
              <a:buFont typeface="Poppins"/>
              <a:buNone/>
            </a:pPr>
            <a:r>
              <a:rPr lang="es-CO" sz="3620"/>
              <a:t>Desenlaces oncológicos del desescalamiento de la cirugía axilar en pacientes con cáncer de mama, en un centro oncológico de referencia en Colombia.</a:t>
            </a:r>
            <a:endParaRPr sz="3320"/>
          </a:p>
        </p:txBody>
      </p:sp>
      <p:sp>
        <p:nvSpPr>
          <p:cNvPr id="785" name="Google Shape;785;p85"/>
          <p:cNvSpPr txBox="1"/>
          <p:nvPr>
            <p:ph idx="1" type="body"/>
          </p:nvPr>
        </p:nvSpPr>
        <p:spPr>
          <a:xfrm>
            <a:off x="913600" y="4661775"/>
            <a:ext cx="11148600" cy="2035500"/>
          </a:xfrm>
          <a:prstGeom prst="rect">
            <a:avLst/>
          </a:prstGeom>
          <a:noFill/>
          <a:ln>
            <a:noFill/>
          </a:ln>
        </p:spPr>
        <p:txBody>
          <a:bodyPr anchorCtr="0" anchor="t" bIns="45700" lIns="91425" spcFirstLastPara="1" rIns="91425" wrap="square" tIns="45700">
            <a:noAutofit/>
          </a:bodyPr>
          <a:lstStyle/>
          <a:p>
            <a:pPr indent="0" lvl="1" marL="0" rtl="0" algn="r">
              <a:lnSpc>
                <a:spcPct val="70000"/>
              </a:lnSpc>
              <a:spcBef>
                <a:spcPts val="0"/>
              </a:spcBef>
              <a:spcAft>
                <a:spcPts val="0"/>
              </a:spcAft>
              <a:buClr>
                <a:schemeClr val="lt2"/>
              </a:buClr>
              <a:buSzPts val="800"/>
              <a:buNone/>
            </a:pPr>
            <a:r>
              <a:rPr lang="es-CO" sz="1400"/>
              <a:t>Investigador Principal: </a:t>
            </a:r>
            <a:endParaRPr sz="1400"/>
          </a:p>
          <a:p>
            <a:pPr indent="0" lvl="1" marL="0" rtl="0" algn="r">
              <a:lnSpc>
                <a:spcPct val="70000"/>
              </a:lnSpc>
              <a:spcBef>
                <a:spcPts val="0"/>
              </a:spcBef>
              <a:spcAft>
                <a:spcPts val="0"/>
              </a:spcAft>
              <a:buClr>
                <a:schemeClr val="lt2"/>
              </a:buClr>
              <a:buSzPts val="800"/>
              <a:buNone/>
            </a:pPr>
            <a:r>
              <a:rPr b="1" lang="es-CO" sz="1400">
                <a:solidFill>
                  <a:schemeClr val="lt1"/>
                </a:solidFill>
                <a:latin typeface="Raleway"/>
                <a:ea typeface="Raleway"/>
                <a:cs typeface="Raleway"/>
                <a:sym typeface="Raleway"/>
              </a:rPr>
              <a:t>Dra. Sandra Esperanza Diaz-Casas</a:t>
            </a:r>
            <a:endParaRPr b="1" sz="1400">
              <a:solidFill>
                <a:schemeClr val="lt1"/>
              </a:solidFill>
              <a:latin typeface="Raleway"/>
              <a:ea typeface="Raleway"/>
              <a:cs typeface="Raleway"/>
              <a:sym typeface="Raleway"/>
            </a:endParaRPr>
          </a:p>
          <a:p>
            <a:pPr indent="0" lvl="1" marL="0" rtl="0" algn="r">
              <a:lnSpc>
                <a:spcPct val="70000"/>
              </a:lnSpc>
              <a:spcBef>
                <a:spcPts val="0"/>
              </a:spcBef>
              <a:spcAft>
                <a:spcPts val="0"/>
              </a:spcAft>
              <a:buClr>
                <a:schemeClr val="lt2"/>
              </a:buClr>
              <a:buSzPts val="800"/>
              <a:buNone/>
            </a:pPr>
            <a:r>
              <a:rPr lang="es-CO" sz="1400"/>
              <a:t>Jefe de la Unidad Funcional de Mama y Tejidos Blandos del Instituto Nacional de Cancerología</a:t>
            </a:r>
            <a:endParaRPr sz="1400"/>
          </a:p>
          <a:p>
            <a:pPr indent="0" lvl="1" marL="0" rtl="0" algn="r">
              <a:lnSpc>
                <a:spcPct val="70000"/>
              </a:lnSpc>
              <a:spcBef>
                <a:spcPts val="0"/>
              </a:spcBef>
              <a:spcAft>
                <a:spcPts val="0"/>
              </a:spcAft>
              <a:buClr>
                <a:schemeClr val="lt2"/>
              </a:buClr>
              <a:buSzPts val="800"/>
              <a:buNone/>
            </a:pPr>
            <a:r>
              <a:t/>
            </a:r>
            <a:endParaRPr sz="1400"/>
          </a:p>
          <a:p>
            <a:pPr indent="0" lvl="1" marL="0" rtl="0" algn="r">
              <a:lnSpc>
                <a:spcPct val="70000"/>
              </a:lnSpc>
              <a:spcBef>
                <a:spcPts val="0"/>
              </a:spcBef>
              <a:spcAft>
                <a:spcPts val="0"/>
              </a:spcAft>
              <a:buClr>
                <a:schemeClr val="lt2"/>
              </a:buClr>
              <a:buSzPts val="800"/>
              <a:buNone/>
            </a:pPr>
            <a:r>
              <a:rPr lang="es-CO" sz="1400"/>
              <a:t>Docente Co-Investigador: </a:t>
            </a:r>
            <a:endParaRPr sz="1400"/>
          </a:p>
          <a:p>
            <a:pPr indent="0" lvl="1" marL="0" rtl="0" algn="r">
              <a:lnSpc>
                <a:spcPct val="70000"/>
              </a:lnSpc>
              <a:spcBef>
                <a:spcPts val="0"/>
              </a:spcBef>
              <a:spcAft>
                <a:spcPts val="0"/>
              </a:spcAft>
              <a:buClr>
                <a:schemeClr val="lt2"/>
              </a:buClr>
              <a:buSzPts val="800"/>
              <a:buNone/>
            </a:pPr>
            <a:r>
              <a:rPr b="1" lang="es-CO" sz="1400">
                <a:solidFill>
                  <a:schemeClr val="lt1"/>
                </a:solidFill>
                <a:latin typeface="Raleway"/>
                <a:ea typeface="Raleway"/>
                <a:cs typeface="Raleway"/>
                <a:sym typeface="Raleway"/>
              </a:rPr>
              <a:t>Dr. Luis Hernan Guzman Abi-saab</a:t>
            </a:r>
            <a:endParaRPr b="1" sz="1400">
              <a:solidFill>
                <a:schemeClr val="lt1"/>
              </a:solidFill>
              <a:latin typeface="Raleway"/>
              <a:ea typeface="Raleway"/>
              <a:cs typeface="Raleway"/>
              <a:sym typeface="Raleway"/>
            </a:endParaRPr>
          </a:p>
          <a:p>
            <a:pPr indent="0" lvl="1" marL="0" rtl="0" algn="r">
              <a:lnSpc>
                <a:spcPct val="70000"/>
              </a:lnSpc>
              <a:spcBef>
                <a:spcPts val="0"/>
              </a:spcBef>
              <a:spcAft>
                <a:spcPts val="0"/>
              </a:spcAft>
              <a:buClr>
                <a:schemeClr val="lt2"/>
              </a:buClr>
              <a:buSzPts val="800"/>
              <a:buNone/>
            </a:pPr>
            <a:r>
              <a:rPr lang="es-CO" sz="1400"/>
              <a:t>Mastologo/Docente del Instituto Nacional de Cancerología</a:t>
            </a:r>
            <a:endParaRPr sz="1400"/>
          </a:p>
          <a:p>
            <a:pPr indent="0" lvl="1" marL="0" rtl="0" algn="r">
              <a:lnSpc>
                <a:spcPct val="70000"/>
              </a:lnSpc>
              <a:spcBef>
                <a:spcPts val="0"/>
              </a:spcBef>
              <a:spcAft>
                <a:spcPts val="0"/>
              </a:spcAft>
              <a:buClr>
                <a:schemeClr val="lt2"/>
              </a:buClr>
              <a:buSzPts val="800"/>
              <a:buNone/>
            </a:pPr>
            <a:r>
              <a:t/>
            </a:r>
            <a:endParaRPr sz="1400"/>
          </a:p>
          <a:p>
            <a:pPr indent="0" lvl="1" marL="0" rtl="0" algn="r">
              <a:lnSpc>
                <a:spcPct val="70000"/>
              </a:lnSpc>
              <a:spcBef>
                <a:spcPts val="0"/>
              </a:spcBef>
              <a:spcAft>
                <a:spcPts val="0"/>
              </a:spcAft>
              <a:buClr>
                <a:schemeClr val="lt2"/>
              </a:buClr>
              <a:buSzPts val="800"/>
              <a:buNone/>
            </a:pPr>
            <a:r>
              <a:rPr lang="es-CO" sz="1400"/>
              <a:t>Co-Investigadores: </a:t>
            </a:r>
            <a:endParaRPr sz="1400"/>
          </a:p>
          <a:p>
            <a:pPr indent="0" lvl="1" marL="0" rtl="0" algn="r">
              <a:lnSpc>
                <a:spcPct val="70000"/>
              </a:lnSpc>
              <a:spcBef>
                <a:spcPts val="0"/>
              </a:spcBef>
              <a:spcAft>
                <a:spcPts val="0"/>
              </a:spcAft>
              <a:buClr>
                <a:schemeClr val="lt2"/>
              </a:buClr>
              <a:buSzPts val="800"/>
              <a:buNone/>
            </a:pPr>
            <a:r>
              <a:rPr b="1" lang="es-CO" sz="1400">
                <a:solidFill>
                  <a:schemeClr val="lt1"/>
                </a:solidFill>
                <a:latin typeface="Raleway"/>
                <a:ea typeface="Raleway"/>
                <a:cs typeface="Raleway"/>
                <a:sym typeface="Raleway"/>
              </a:rPr>
              <a:t>Andres Augusto Reyes-Agudelo</a:t>
            </a:r>
            <a:endParaRPr b="1" sz="1400">
              <a:solidFill>
                <a:schemeClr val="lt1"/>
              </a:solidFill>
              <a:latin typeface="Raleway"/>
              <a:ea typeface="Raleway"/>
              <a:cs typeface="Raleway"/>
              <a:sym typeface="Raleway"/>
            </a:endParaRPr>
          </a:p>
          <a:p>
            <a:pPr indent="0" lvl="1" marL="0" rtl="0" algn="r">
              <a:lnSpc>
                <a:spcPct val="70000"/>
              </a:lnSpc>
              <a:spcBef>
                <a:spcPts val="0"/>
              </a:spcBef>
              <a:spcAft>
                <a:spcPts val="0"/>
              </a:spcAft>
              <a:buClr>
                <a:schemeClr val="lt2"/>
              </a:buClr>
              <a:buSzPts val="800"/>
              <a:buNone/>
            </a:pPr>
            <a:r>
              <a:rPr b="1" lang="es-CO" sz="1400">
                <a:solidFill>
                  <a:schemeClr val="lt1"/>
                </a:solidFill>
                <a:latin typeface="Raleway"/>
                <a:ea typeface="Raleway"/>
                <a:cs typeface="Raleway"/>
                <a:sym typeface="Raleway"/>
              </a:rPr>
              <a:t>Oscar Alberto Vergara-Gamarra</a:t>
            </a:r>
            <a:r>
              <a:rPr lang="es-CO" sz="1400">
                <a:solidFill>
                  <a:schemeClr val="lt1"/>
                </a:solidFill>
              </a:rPr>
              <a:t>  </a:t>
            </a:r>
            <a:endParaRPr sz="1400">
              <a:solidFill>
                <a:schemeClr val="lt1"/>
              </a:solidFill>
            </a:endParaRPr>
          </a:p>
          <a:p>
            <a:pPr indent="0" lvl="1" marL="0" rtl="0" algn="r">
              <a:lnSpc>
                <a:spcPct val="70000"/>
              </a:lnSpc>
              <a:spcBef>
                <a:spcPts val="0"/>
              </a:spcBef>
              <a:spcAft>
                <a:spcPts val="0"/>
              </a:spcAft>
              <a:buClr>
                <a:schemeClr val="lt2"/>
              </a:buClr>
              <a:buSzPts val="800"/>
              <a:buNone/>
            </a:pPr>
            <a:r>
              <a:rPr lang="es-CO" sz="1400"/>
              <a:t>Especialistas en Formación en Mastología, </a:t>
            </a:r>
            <a:endParaRPr sz="1400"/>
          </a:p>
          <a:p>
            <a:pPr indent="0" lvl="1" marL="0" rtl="0" algn="r">
              <a:lnSpc>
                <a:spcPct val="70000"/>
              </a:lnSpc>
              <a:spcBef>
                <a:spcPts val="0"/>
              </a:spcBef>
              <a:spcAft>
                <a:spcPts val="0"/>
              </a:spcAft>
              <a:buClr>
                <a:schemeClr val="lt2"/>
              </a:buClr>
              <a:buSzPts val="800"/>
              <a:buNone/>
            </a:pPr>
            <a:r>
              <a:rPr lang="es-CO" sz="1400"/>
              <a:t>Fundación Universitaria de Ciencias de la Salud en convenio con el Instituto Nacional de Cancerología, Bogotá, Colombia.</a:t>
            </a:r>
            <a:endParaRPr b="1" sz="1400">
              <a:latin typeface="Raleway"/>
              <a:ea typeface="Raleway"/>
              <a:cs typeface="Raleway"/>
              <a:sym typeface="Raleway"/>
            </a:endParaRPr>
          </a:p>
        </p:txBody>
      </p:sp>
      <p:pic>
        <p:nvPicPr>
          <p:cNvPr id="786" name="Google Shape;786;p85"/>
          <p:cNvPicPr preferRelativeResize="0"/>
          <p:nvPr/>
        </p:nvPicPr>
        <p:blipFill rotWithShape="1">
          <a:blip r:embed="rId3">
            <a:alphaModFix/>
          </a:blip>
          <a:srcRect b="0" l="0" r="0" t="0"/>
          <a:stretch/>
        </p:blipFill>
        <p:spPr>
          <a:xfrm>
            <a:off x="8903475" y="282025"/>
            <a:ext cx="2498950" cy="19741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33"/>
          <p:cNvSpPr txBox="1"/>
          <p:nvPr>
            <p:ph idx="1" type="body"/>
          </p:nvPr>
        </p:nvSpPr>
        <p:spPr>
          <a:xfrm>
            <a:off x="2150970" y="178603"/>
            <a:ext cx="9475200" cy="521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2"/>
              </a:buClr>
              <a:buSzPts val="2800"/>
              <a:buNone/>
            </a:pPr>
            <a:r>
              <a:rPr b="1" lang="es-CO" sz="4400"/>
              <a:t>Evidencia</a:t>
            </a:r>
            <a:r>
              <a:rPr b="1" lang="es-CO" sz="4400"/>
              <a:t> Ganglio Centinela </a:t>
            </a:r>
            <a:endParaRPr b="1" sz="4400"/>
          </a:p>
        </p:txBody>
      </p:sp>
      <p:grpSp>
        <p:nvGrpSpPr>
          <p:cNvPr id="193" name="Google Shape;193;p33"/>
          <p:cNvGrpSpPr/>
          <p:nvPr/>
        </p:nvGrpSpPr>
        <p:grpSpPr>
          <a:xfrm>
            <a:off x="918610" y="3756879"/>
            <a:ext cx="10372781" cy="371649"/>
            <a:chOff x="395536" y="3097535"/>
            <a:chExt cx="8208912" cy="371649"/>
          </a:xfrm>
        </p:grpSpPr>
        <p:sp>
          <p:nvSpPr>
            <p:cNvPr id="194" name="Google Shape;194;p33"/>
            <p:cNvSpPr/>
            <p:nvPr/>
          </p:nvSpPr>
          <p:spPr>
            <a:xfrm>
              <a:off x="395536" y="3212976"/>
              <a:ext cx="1368512" cy="256208"/>
            </a:xfrm>
            <a:custGeom>
              <a:rect b="b" l="l" r="r" t="t"/>
              <a:pathLst>
                <a:path extrusionOk="0" h="256208" w="1008112">
                  <a:moveTo>
                    <a:pt x="0" y="0"/>
                  </a:moveTo>
                  <a:lnTo>
                    <a:pt x="1008112" y="0"/>
                  </a:lnTo>
                  <a:lnTo>
                    <a:pt x="1008112" y="144016"/>
                  </a:lnTo>
                  <a:lnTo>
                    <a:pt x="569127" y="144016"/>
                  </a:lnTo>
                  <a:lnTo>
                    <a:pt x="504055" y="256208"/>
                  </a:lnTo>
                  <a:lnTo>
                    <a:pt x="438984" y="144016"/>
                  </a:lnTo>
                  <a:lnTo>
                    <a:pt x="0" y="144016"/>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195" name="Google Shape;195;p33"/>
            <p:cNvSpPr/>
            <p:nvPr/>
          </p:nvSpPr>
          <p:spPr>
            <a:xfrm rot="10800000">
              <a:off x="1763328" y="3097535"/>
              <a:ext cx="1368512" cy="256208"/>
            </a:xfrm>
            <a:custGeom>
              <a:rect b="b" l="l" r="r" t="t"/>
              <a:pathLst>
                <a:path extrusionOk="0" h="256208" w="1008112">
                  <a:moveTo>
                    <a:pt x="0" y="0"/>
                  </a:moveTo>
                  <a:lnTo>
                    <a:pt x="1008112" y="0"/>
                  </a:lnTo>
                  <a:lnTo>
                    <a:pt x="1008112" y="144016"/>
                  </a:lnTo>
                  <a:lnTo>
                    <a:pt x="569127" y="144016"/>
                  </a:lnTo>
                  <a:lnTo>
                    <a:pt x="504055" y="256208"/>
                  </a:lnTo>
                  <a:lnTo>
                    <a:pt x="438984" y="144016"/>
                  </a:lnTo>
                  <a:lnTo>
                    <a:pt x="0" y="144016"/>
                  </a:lnTo>
                  <a:close/>
                </a:path>
              </a:pathLst>
            </a:cu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accent1"/>
                </a:solidFill>
                <a:latin typeface="Raleway"/>
                <a:ea typeface="Raleway"/>
                <a:cs typeface="Raleway"/>
                <a:sym typeface="Raleway"/>
              </a:endParaRPr>
            </a:p>
          </p:txBody>
        </p:sp>
        <p:sp>
          <p:nvSpPr>
            <p:cNvPr id="196" name="Google Shape;196;p33"/>
            <p:cNvSpPr/>
            <p:nvPr/>
          </p:nvSpPr>
          <p:spPr>
            <a:xfrm>
              <a:off x="3131840" y="3212976"/>
              <a:ext cx="1368512" cy="256208"/>
            </a:xfrm>
            <a:custGeom>
              <a:rect b="b" l="l" r="r" t="t"/>
              <a:pathLst>
                <a:path extrusionOk="0" h="256208" w="1008112">
                  <a:moveTo>
                    <a:pt x="0" y="0"/>
                  </a:moveTo>
                  <a:lnTo>
                    <a:pt x="1008112" y="0"/>
                  </a:lnTo>
                  <a:lnTo>
                    <a:pt x="1008112" y="144016"/>
                  </a:lnTo>
                  <a:lnTo>
                    <a:pt x="569127" y="144016"/>
                  </a:lnTo>
                  <a:lnTo>
                    <a:pt x="504055" y="256208"/>
                  </a:lnTo>
                  <a:lnTo>
                    <a:pt x="438984" y="144016"/>
                  </a:lnTo>
                  <a:lnTo>
                    <a:pt x="0" y="144016"/>
                  </a:lnTo>
                  <a:close/>
                </a:path>
              </a:pathLst>
            </a:cu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197" name="Google Shape;197;p33"/>
            <p:cNvSpPr/>
            <p:nvPr/>
          </p:nvSpPr>
          <p:spPr>
            <a:xfrm rot="10800000">
              <a:off x="4499632" y="3097535"/>
              <a:ext cx="1368512" cy="256208"/>
            </a:xfrm>
            <a:custGeom>
              <a:rect b="b" l="l" r="r" t="t"/>
              <a:pathLst>
                <a:path extrusionOk="0" h="256208" w="1008112">
                  <a:moveTo>
                    <a:pt x="0" y="0"/>
                  </a:moveTo>
                  <a:lnTo>
                    <a:pt x="1008112" y="0"/>
                  </a:lnTo>
                  <a:lnTo>
                    <a:pt x="1008112" y="144016"/>
                  </a:lnTo>
                  <a:lnTo>
                    <a:pt x="569127" y="144016"/>
                  </a:lnTo>
                  <a:lnTo>
                    <a:pt x="504055" y="256208"/>
                  </a:lnTo>
                  <a:lnTo>
                    <a:pt x="438984" y="144016"/>
                  </a:lnTo>
                  <a:lnTo>
                    <a:pt x="0" y="14401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198" name="Google Shape;198;p33"/>
            <p:cNvSpPr/>
            <p:nvPr/>
          </p:nvSpPr>
          <p:spPr>
            <a:xfrm>
              <a:off x="5868144" y="3212976"/>
              <a:ext cx="1368512" cy="256208"/>
            </a:xfrm>
            <a:custGeom>
              <a:rect b="b" l="l" r="r" t="t"/>
              <a:pathLst>
                <a:path extrusionOk="0" h="256208" w="1008112">
                  <a:moveTo>
                    <a:pt x="0" y="0"/>
                  </a:moveTo>
                  <a:lnTo>
                    <a:pt x="1008112" y="0"/>
                  </a:lnTo>
                  <a:lnTo>
                    <a:pt x="1008112" y="144016"/>
                  </a:lnTo>
                  <a:lnTo>
                    <a:pt x="569127" y="144016"/>
                  </a:lnTo>
                  <a:lnTo>
                    <a:pt x="504055" y="256208"/>
                  </a:lnTo>
                  <a:lnTo>
                    <a:pt x="438984" y="144016"/>
                  </a:lnTo>
                  <a:lnTo>
                    <a:pt x="0" y="144016"/>
                  </a:lnTo>
                  <a:close/>
                </a:path>
              </a:pathLst>
            </a:cu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sp>
          <p:nvSpPr>
            <p:cNvPr id="199" name="Google Shape;199;p33"/>
            <p:cNvSpPr/>
            <p:nvPr/>
          </p:nvSpPr>
          <p:spPr>
            <a:xfrm rot="10800000">
              <a:off x="7235936" y="3097535"/>
              <a:ext cx="1368512" cy="256208"/>
            </a:xfrm>
            <a:custGeom>
              <a:rect b="b" l="l" r="r" t="t"/>
              <a:pathLst>
                <a:path extrusionOk="0" h="256208" w="1008112">
                  <a:moveTo>
                    <a:pt x="0" y="0"/>
                  </a:moveTo>
                  <a:lnTo>
                    <a:pt x="1008112" y="0"/>
                  </a:lnTo>
                  <a:lnTo>
                    <a:pt x="1008112" y="144016"/>
                  </a:lnTo>
                  <a:lnTo>
                    <a:pt x="569127" y="144016"/>
                  </a:lnTo>
                  <a:lnTo>
                    <a:pt x="504055" y="256208"/>
                  </a:lnTo>
                  <a:lnTo>
                    <a:pt x="438984" y="144016"/>
                  </a:lnTo>
                  <a:lnTo>
                    <a:pt x="0" y="144016"/>
                  </a:lnTo>
                  <a:close/>
                </a:path>
              </a:pathLst>
            </a:cu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Raleway"/>
                <a:ea typeface="Raleway"/>
                <a:cs typeface="Raleway"/>
                <a:sym typeface="Raleway"/>
              </a:endParaRPr>
            </a:p>
          </p:txBody>
        </p:sp>
      </p:grpSp>
      <p:sp>
        <p:nvSpPr>
          <p:cNvPr id="200" name="Google Shape;200;p33"/>
          <p:cNvSpPr txBox="1"/>
          <p:nvPr/>
        </p:nvSpPr>
        <p:spPr>
          <a:xfrm>
            <a:off x="701372" y="4156636"/>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2013</a:t>
            </a:r>
            <a:endParaRPr b="0" i="0" sz="2400" u="none" cap="none" strike="noStrike">
              <a:solidFill>
                <a:srgbClr val="7F7F7F"/>
              </a:solidFill>
              <a:latin typeface="Raleway"/>
              <a:ea typeface="Raleway"/>
              <a:cs typeface="Raleway"/>
              <a:sym typeface="Raleway"/>
            </a:endParaRPr>
          </a:p>
        </p:txBody>
      </p:sp>
      <p:sp>
        <p:nvSpPr>
          <p:cNvPr id="201" name="Google Shape;201;p33"/>
          <p:cNvSpPr txBox="1"/>
          <p:nvPr/>
        </p:nvSpPr>
        <p:spPr>
          <a:xfrm>
            <a:off x="242375" y="4561850"/>
            <a:ext cx="2762400" cy="1462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rgbClr val="1363DA"/>
                </a:solidFill>
                <a:latin typeface="Raleway"/>
                <a:ea typeface="Raleway"/>
                <a:cs typeface="Raleway"/>
                <a:sym typeface="Raleway"/>
              </a:rPr>
              <a:t>ACOSOG Z1071</a:t>
            </a:r>
            <a:endParaRPr b="0" i="0" sz="1100" u="none" cap="none" strike="noStrike">
              <a:solidFill>
                <a:srgbClr val="000000"/>
              </a:solidFill>
              <a:latin typeface="Raleway"/>
              <a:ea typeface="Raleway"/>
              <a:cs typeface="Raleway"/>
              <a:sym typeface="Raleway"/>
            </a:endParaRPr>
          </a:p>
          <a:p>
            <a:pPr indent="0" lvl="0" marL="0" marR="0" rtl="0" algn="ctr">
              <a:lnSpc>
                <a:spcPct val="100000"/>
              </a:lnSpc>
              <a:spcBef>
                <a:spcPts val="0"/>
              </a:spcBef>
              <a:spcAft>
                <a:spcPts val="0"/>
              </a:spcAft>
              <a:buNone/>
            </a:pPr>
            <a:r>
              <a:rPr lang="es-CO" sz="1100">
                <a:latin typeface="Raleway"/>
                <a:ea typeface="Raleway"/>
                <a:cs typeface="Raleway"/>
                <a:sym typeface="Raleway"/>
              </a:rPr>
              <a:t>T0-T4, N1-N2 </a:t>
            </a:r>
            <a:r>
              <a:rPr lang="es-CO" sz="1100">
                <a:latin typeface="Raleway"/>
                <a:ea typeface="Raleway"/>
                <a:cs typeface="Raleway"/>
                <a:sym typeface="Raleway"/>
              </a:rPr>
              <a:t>PostNACT</a:t>
            </a:r>
            <a:endParaRPr sz="1100">
              <a:latin typeface="Raleway"/>
              <a:ea typeface="Raleway"/>
              <a:cs typeface="Raleway"/>
              <a:sym typeface="Raleway"/>
            </a:endParaRPr>
          </a:p>
          <a:p>
            <a:pPr indent="0" lvl="0" marL="0" marR="0" rtl="0" algn="ctr">
              <a:lnSpc>
                <a:spcPct val="100000"/>
              </a:lnSpc>
              <a:spcBef>
                <a:spcPts val="0"/>
              </a:spcBef>
              <a:spcAft>
                <a:spcPts val="0"/>
              </a:spcAft>
              <a:buNone/>
            </a:pPr>
            <a:r>
              <a:rPr lang="es-CO" sz="1100">
                <a:latin typeface="Raleway"/>
                <a:ea typeface="Raleway"/>
                <a:cs typeface="Raleway"/>
                <a:sym typeface="Raleway"/>
              </a:rPr>
              <a:t>Identificación SLNB 92.9%</a:t>
            </a:r>
            <a:endParaRPr sz="1100">
              <a:latin typeface="Raleway"/>
              <a:ea typeface="Raleway"/>
              <a:cs typeface="Raleway"/>
              <a:sym typeface="Raleway"/>
            </a:endParaRPr>
          </a:p>
          <a:p>
            <a:pPr indent="0" lvl="0" marL="0" marR="0" rtl="0" algn="ctr">
              <a:lnSpc>
                <a:spcPct val="100000"/>
              </a:lnSpc>
              <a:spcBef>
                <a:spcPts val="0"/>
              </a:spcBef>
              <a:spcAft>
                <a:spcPts val="0"/>
              </a:spcAft>
              <a:buNone/>
            </a:pPr>
            <a:r>
              <a:rPr b="0" i="0" lang="es-CO" sz="1100" u="none" cap="none" strike="noStrike">
                <a:solidFill>
                  <a:srgbClr val="000000"/>
                </a:solidFill>
                <a:latin typeface="Raleway"/>
                <a:ea typeface="Raleway"/>
                <a:cs typeface="Raleway"/>
                <a:sym typeface="Raleway"/>
              </a:rPr>
              <a:t>FNR PostNACT 12.6% cN1</a:t>
            </a:r>
            <a:endParaRPr/>
          </a:p>
          <a:p>
            <a:pPr indent="0" lvl="0" marL="0" marR="0" rtl="0" algn="ctr">
              <a:lnSpc>
                <a:spcPct val="100000"/>
              </a:lnSpc>
              <a:spcBef>
                <a:spcPts val="0"/>
              </a:spcBef>
              <a:spcAft>
                <a:spcPts val="0"/>
              </a:spcAft>
              <a:buNone/>
            </a:pPr>
            <a:r>
              <a:rPr lang="es-CO" sz="1100">
                <a:latin typeface="Raleway"/>
                <a:ea typeface="Raleway"/>
                <a:cs typeface="Raleway"/>
                <a:sym typeface="Raleway"/>
              </a:rPr>
              <a:t>Marcación</a:t>
            </a:r>
            <a:r>
              <a:rPr b="0" i="0" lang="es-CO" sz="1100" u="none" cap="none" strike="noStrike">
                <a:solidFill>
                  <a:srgbClr val="000000"/>
                </a:solidFill>
                <a:latin typeface="Raleway"/>
                <a:ea typeface="Raleway"/>
                <a:cs typeface="Raleway"/>
                <a:sym typeface="Raleway"/>
              </a:rPr>
              <a:t> dual con tinte y radiofármaco: </a:t>
            </a:r>
            <a:endParaRPr b="0" i="0" sz="1100" u="none" cap="none" strike="noStrike">
              <a:solidFill>
                <a:srgbClr val="000000"/>
              </a:solidFill>
              <a:latin typeface="Raleway"/>
              <a:ea typeface="Raleway"/>
              <a:cs typeface="Raleway"/>
              <a:sym typeface="Raleway"/>
            </a:endParaRPr>
          </a:p>
          <a:p>
            <a:pPr indent="0" lvl="0" marL="0" marR="0" rtl="0" algn="ctr">
              <a:lnSpc>
                <a:spcPct val="100000"/>
              </a:lnSpc>
              <a:spcBef>
                <a:spcPts val="0"/>
              </a:spcBef>
              <a:spcAft>
                <a:spcPts val="0"/>
              </a:spcAft>
              <a:buNone/>
            </a:pPr>
            <a:r>
              <a:rPr b="0" i="0" lang="es-CO" sz="1100" u="none" cap="none" strike="noStrike">
                <a:solidFill>
                  <a:srgbClr val="000000"/>
                </a:solidFill>
                <a:latin typeface="Raleway"/>
                <a:ea typeface="Raleway"/>
                <a:cs typeface="Raleway"/>
                <a:sym typeface="Raleway"/>
              </a:rPr>
              <a:t>Redujo FNR a 10.8% vs. 20;3%</a:t>
            </a:r>
            <a:endParaRPr b="0" i="0" sz="1100" u="none" cap="none" strike="noStrike">
              <a:solidFill>
                <a:srgbClr val="000000"/>
              </a:solidFill>
              <a:latin typeface="Raleway"/>
              <a:ea typeface="Raleway"/>
              <a:cs typeface="Raleway"/>
              <a:sym typeface="Raleway"/>
            </a:endParaRPr>
          </a:p>
          <a:p>
            <a:pPr indent="0" lvl="0" marL="0" marR="0" rtl="0" algn="ctr">
              <a:lnSpc>
                <a:spcPct val="100000"/>
              </a:lnSpc>
              <a:spcBef>
                <a:spcPts val="0"/>
              </a:spcBef>
              <a:spcAft>
                <a:spcPts val="0"/>
              </a:spcAft>
              <a:buNone/>
            </a:pPr>
            <a:r>
              <a:rPr lang="es-CO" sz="1100">
                <a:latin typeface="Raleway"/>
                <a:ea typeface="Raleway"/>
                <a:cs typeface="Raleway"/>
                <a:sym typeface="Raleway"/>
              </a:rPr>
              <a:t>≥3 ganglios (FNR 9.1% vs 21.1%)</a:t>
            </a:r>
            <a:endParaRPr sz="1100">
              <a:latin typeface="Raleway"/>
              <a:ea typeface="Raleway"/>
              <a:cs typeface="Raleway"/>
              <a:sym typeface="Raleway"/>
            </a:endParaRPr>
          </a:p>
        </p:txBody>
      </p:sp>
      <p:sp>
        <p:nvSpPr>
          <p:cNvPr id="202" name="Google Shape;202;p33"/>
          <p:cNvSpPr txBox="1"/>
          <p:nvPr/>
        </p:nvSpPr>
        <p:spPr>
          <a:xfrm>
            <a:off x="1674619" y="1997585"/>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201</a:t>
            </a:r>
            <a:r>
              <a:rPr lang="es-CO" sz="2400">
                <a:solidFill>
                  <a:srgbClr val="7F7F7F"/>
                </a:solidFill>
                <a:latin typeface="Raleway"/>
                <a:ea typeface="Raleway"/>
                <a:cs typeface="Raleway"/>
                <a:sym typeface="Raleway"/>
              </a:rPr>
              <a:t>3</a:t>
            </a:r>
            <a:endParaRPr b="0" i="0" sz="2400" u="none" cap="none" strike="noStrike">
              <a:solidFill>
                <a:srgbClr val="7F7F7F"/>
              </a:solidFill>
              <a:latin typeface="Raleway"/>
              <a:ea typeface="Raleway"/>
              <a:cs typeface="Raleway"/>
              <a:sym typeface="Raleway"/>
            </a:endParaRPr>
          </a:p>
        </p:txBody>
      </p:sp>
      <p:sp>
        <p:nvSpPr>
          <p:cNvPr id="203" name="Google Shape;203;p33"/>
          <p:cNvSpPr txBox="1"/>
          <p:nvPr/>
        </p:nvSpPr>
        <p:spPr>
          <a:xfrm>
            <a:off x="3291524" y="4088324"/>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201</a:t>
            </a:r>
            <a:r>
              <a:rPr lang="es-CO" sz="2400">
                <a:solidFill>
                  <a:srgbClr val="7F7F7F"/>
                </a:solidFill>
                <a:latin typeface="Raleway"/>
                <a:ea typeface="Raleway"/>
                <a:cs typeface="Raleway"/>
                <a:sym typeface="Raleway"/>
              </a:rPr>
              <a:t>4</a:t>
            </a:r>
            <a:endParaRPr b="0" i="0" sz="2400" u="none" cap="none" strike="noStrike">
              <a:solidFill>
                <a:srgbClr val="7F7F7F"/>
              </a:solidFill>
              <a:latin typeface="Raleway"/>
              <a:ea typeface="Raleway"/>
              <a:cs typeface="Raleway"/>
              <a:sym typeface="Raleway"/>
            </a:endParaRPr>
          </a:p>
        </p:txBody>
      </p:sp>
      <p:sp>
        <p:nvSpPr>
          <p:cNvPr id="204" name="Google Shape;204;p33"/>
          <p:cNvSpPr txBox="1"/>
          <p:nvPr/>
        </p:nvSpPr>
        <p:spPr>
          <a:xfrm>
            <a:off x="6236306" y="3915535"/>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2024</a:t>
            </a:r>
            <a:endParaRPr b="0" i="0" sz="2400" u="none" cap="none" strike="noStrike">
              <a:solidFill>
                <a:srgbClr val="7F7F7F"/>
              </a:solidFill>
              <a:latin typeface="Raleway"/>
              <a:ea typeface="Raleway"/>
              <a:cs typeface="Raleway"/>
              <a:sym typeface="Raleway"/>
            </a:endParaRPr>
          </a:p>
        </p:txBody>
      </p:sp>
      <p:sp>
        <p:nvSpPr>
          <p:cNvPr id="205" name="Google Shape;205;p33"/>
          <p:cNvSpPr txBox="1"/>
          <p:nvPr/>
        </p:nvSpPr>
        <p:spPr>
          <a:xfrm>
            <a:off x="4208699" y="2057966"/>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a:t>
            </a:r>
            <a:r>
              <a:rPr lang="es-CO" sz="2400">
                <a:solidFill>
                  <a:srgbClr val="7F7F7F"/>
                </a:solidFill>
                <a:latin typeface="Raleway"/>
                <a:ea typeface="Raleway"/>
                <a:cs typeface="Raleway"/>
                <a:sym typeface="Raleway"/>
              </a:rPr>
              <a:t>18</a:t>
            </a:r>
            <a:endParaRPr sz="2400">
              <a:solidFill>
                <a:srgbClr val="7F7F7F"/>
              </a:solidFill>
              <a:latin typeface="Raleway"/>
              <a:ea typeface="Raleway"/>
              <a:cs typeface="Raleway"/>
              <a:sym typeface="Raleway"/>
            </a:endParaRPr>
          </a:p>
        </p:txBody>
      </p:sp>
      <p:sp>
        <p:nvSpPr>
          <p:cNvPr id="206" name="Google Shape;206;p33"/>
          <p:cNvSpPr txBox="1"/>
          <p:nvPr/>
        </p:nvSpPr>
        <p:spPr>
          <a:xfrm>
            <a:off x="9527760" y="1790352"/>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rgbClr val="2D85EE"/>
                </a:solidFill>
                <a:latin typeface="Raleway"/>
                <a:ea typeface="Raleway"/>
                <a:cs typeface="Raleway"/>
                <a:sym typeface="Raleway"/>
              </a:rPr>
              <a:t>2025</a:t>
            </a:r>
            <a:endParaRPr b="1" i="0" sz="2400" u="none" cap="none" strike="noStrike">
              <a:solidFill>
                <a:srgbClr val="2D85EE"/>
              </a:solidFill>
              <a:latin typeface="Raleway"/>
              <a:ea typeface="Raleway"/>
              <a:cs typeface="Raleway"/>
              <a:sym typeface="Raleway"/>
            </a:endParaRPr>
          </a:p>
        </p:txBody>
      </p:sp>
      <p:sp>
        <p:nvSpPr>
          <p:cNvPr id="207" name="Google Shape;207;p33"/>
          <p:cNvSpPr txBox="1"/>
          <p:nvPr/>
        </p:nvSpPr>
        <p:spPr>
          <a:xfrm>
            <a:off x="3004630" y="4562580"/>
            <a:ext cx="2237700" cy="815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1" lang="es-CO" sz="1100">
                <a:solidFill>
                  <a:srgbClr val="1363DA"/>
                </a:solidFill>
                <a:latin typeface="Raleway"/>
                <a:ea typeface="Raleway"/>
                <a:cs typeface="Raleway"/>
                <a:sym typeface="Raleway"/>
              </a:rPr>
              <a:t>SN FNAC</a:t>
            </a:r>
            <a:endParaRPr b="0" i="0" sz="1100" u="none" cap="none" strike="noStrike">
              <a:solidFill>
                <a:srgbClr val="000000"/>
              </a:solidFill>
              <a:latin typeface="Raleway"/>
              <a:ea typeface="Raleway"/>
              <a:cs typeface="Raleway"/>
              <a:sym typeface="Raleway"/>
            </a:endParaRPr>
          </a:p>
          <a:p>
            <a:pPr indent="0" lvl="0" marL="0" marR="0" rtl="0" algn="ctr">
              <a:lnSpc>
                <a:spcPct val="100000"/>
              </a:lnSpc>
              <a:spcBef>
                <a:spcPts val="0"/>
              </a:spcBef>
              <a:spcAft>
                <a:spcPts val="0"/>
              </a:spcAft>
              <a:buNone/>
            </a:pPr>
            <a:r>
              <a:rPr lang="es-CO" sz="1200">
                <a:latin typeface="Raleway"/>
                <a:ea typeface="Raleway"/>
                <a:cs typeface="Raleway"/>
                <a:sym typeface="Raleway"/>
              </a:rPr>
              <a:t>-Identificación GC 87.6%</a:t>
            </a:r>
            <a:endParaRPr sz="1200">
              <a:latin typeface="Raleway"/>
              <a:ea typeface="Raleway"/>
              <a:cs typeface="Raleway"/>
              <a:sym typeface="Raleway"/>
            </a:endParaRPr>
          </a:p>
          <a:p>
            <a:pPr indent="0" lvl="0" marL="0" marR="0" rtl="0" algn="ctr">
              <a:lnSpc>
                <a:spcPct val="100000"/>
              </a:lnSpc>
              <a:spcBef>
                <a:spcPts val="0"/>
              </a:spcBef>
              <a:spcAft>
                <a:spcPts val="0"/>
              </a:spcAft>
              <a:buNone/>
            </a:pPr>
            <a:r>
              <a:rPr b="0" i="0" lang="es-CO" sz="1200" u="none" cap="none" strike="noStrike">
                <a:solidFill>
                  <a:srgbClr val="000000"/>
                </a:solidFill>
                <a:latin typeface="Raleway"/>
                <a:ea typeface="Raleway"/>
                <a:cs typeface="Raleway"/>
                <a:sym typeface="Raleway"/>
              </a:rPr>
              <a:t>FNR PostNACT 8.4%</a:t>
            </a:r>
            <a:endParaRPr sz="1500"/>
          </a:p>
          <a:p>
            <a:pPr indent="0" lvl="0" marL="0" marR="0" rtl="0" algn="ctr">
              <a:lnSpc>
                <a:spcPct val="100000"/>
              </a:lnSpc>
              <a:spcBef>
                <a:spcPts val="0"/>
              </a:spcBef>
              <a:spcAft>
                <a:spcPts val="0"/>
              </a:spcAft>
              <a:buNone/>
            </a:pPr>
            <a:r>
              <a:rPr b="0" i="0" lang="es-CO" sz="1200" u="none" cap="none" strike="noStrike">
                <a:solidFill>
                  <a:srgbClr val="000000"/>
                </a:solidFill>
                <a:latin typeface="Raleway"/>
                <a:ea typeface="Raleway"/>
                <a:cs typeface="Raleway"/>
                <a:sym typeface="Raleway"/>
              </a:rPr>
              <a:t>30.3% </a:t>
            </a:r>
            <a:r>
              <a:rPr lang="es-CO" sz="1200">
                <a:latin typeface="Raleway"/>
                <a:ea typeface="Raleway"/>
                <a:cs typeface="Raleway"/>
                <a:sym typeface="Raleway"/>
              </a:rPr>
              <a:t>podría</a:t>
            </a:r>
            <a:r>
              <a:rPr b="0" i="0" lang="es-CO" sz="1200" u="none" cap="none" strike="noStrike">
                <a:solidFill>
                  <a:srgbClr val="000000"/>
                </a:solidFill>
                <a:latin typeface="Raleway"/>
                <a:ea typeface="Raleway"/>
                <a:cs typeface="Raleway"/>
                <a:sym typeface="Raleway"/>
              </a:rPr>
              <a:t> </a:t>
            </a:r>
            <a:r>
              <a:rPr lang="es-CO" sz="1200">
                <a:latin typeface="Raleway"/>
                <a:ea typeface="Raleway"/>
                <a:cs typeface="Raleway"/>
                <a:sym typeface="Raleway"/>
              </a:rPr>
              <a:t>evitar</a:t>
            </a:r>
            <a:r>
              <a:rPr b="0" i="0" lang="es-CO" sz="1200" u="none" cap="none" strike="noStrike">
                <a:solidFill>
                  <a:srgbClr val="000000"/>
                </a:solidFill>
                <a:latin typeface="Raleway"/>
                <a:ea typeface="Raleway"/>
                <a:cs typeface="Raleway"/>
                <a:sym typeface="Raleway"/>
              </a:rPr>
              <a:t> ALND</a:t>
            </a:r>
            <a:endParaRPr sz="1500"/>
          </a:p>
        </p:txBody>
      </p:sp>
      <p:sp>
        <p:nvSpPr>
          <p:cNvPr id="208" name="Google Shape;208;p33"/>
          <p:cNvSpPr txBox="1"/>
          <p:nvPr/>
        </p:nvSpPr>
        <p:spPr>
          <a:xfrm>
            <a:off x="918600" y="2436763"/>
            <a:ext cx="2852400" cy="13854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rgbClr val="1363DA"/>
                </a:solidFill>
                <a:latin typeface="Raleway"/>
                <a:ea typeface="Raleway"/>
                <a:cs typeface="Raleway"/>
                <a:sym typeface="Raleway"/>
              </a:rPr>
              <a:t>SENTINA</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cN+ a ycN0 (Brazo C)</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Tasa </a:t>
            </a:r>
            <a:r>
              <a:rPr lang="es-CO" sz="1200">
                <a:latin typeface="Raleway"/>
                <a:ea typeface="Raleway"/>
                <a:cs typeface="Raleway"/>
                <a:sym typeface="Raleway"/>
              </a:rPr>
              <a:t>detección</a:t>
            </a:r>
            <a:r>
              <a:rPr lang="es-CO" sz="1200">
                <a:latin typeface="Raleway"/>
                <a:ea typeface="Raleway"/>
                <a:cs typeface="Raleway"/>
                <a:sym typeface="Raleway"/>
              </a:rPr>
              <a:t> pre 99 PostNACT 80%</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b="0" i="0" lang="es-CO" sz="1200" u="none" cap="none" strike="noStrike">
                <a:latin typeface="Raleway"/>
                <a:ea typeface="Raleway"/>
                <a:cs typeface="Raleway"/>
                <a:sym typeface="Raleway"/>
              </a:rPr>
              <a:t>FNR PostNACT: 14.2% </a:t>
            </a:r>
            <a:endParaRPr b="0" i="0" sz="1200" u="none" cap="none" strike="noStrike">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marcación</a:t>
            </a:r>
            <a:r>
              <a:rPr lang="es-CO" sz="1200">
                <a:latin typeface="Raleway"/>
                <a:ea typeface="Raleway"/>
                <a:cs typeface="Raleway"/>
                <a:sym typeface="Raleway"/>
              </a:rPr>
              <a:t> dual 8.6% vs 16%</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&gt; 3 SLN: 7.3% vs 18%</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b="0" i="0" lang="es-CO" sz="1200" u="none" cap="none" strike="noStrike">
                <a:solidFill>
                  <a:srgbClr val="7F7F7F"/>
                </a:solidFill>
                <a:latin typeface="Raleway"/>
                <a:ea typeface="Raleway"/>
                <a:cs typeface="Raleway"/>
                <a:sym typeface="Raleway"/>
              </a:rPr>
              <a:t> </a:t>
            </a:r>
            <a:endParaRPr b="0" i="0" sz="1400" u="none" cap="none" strike="noStrike">
              <a:solidFill>
                <a:srgbClr val="000000"/>
              </a:solidFill>
              <a:latin typeface="Arial"/>
              <a:ea typeface="Arial"/>
              <a:cs typeface="Arial"/>
              <a:sym typeface="Arial"/>
            </a:endParaRPr>
          </a:p>
        </p:txBody>
      </p:sp>
      <p:sp>
        <p:nvSpPr>
          <p:cNvPr id="209" name="Google Shape;209;p33"/>
          <p:cNvSpPr txBox="1"/>
          <p:nvPr/>
        </p:nvSpPr>
        <p:spPr>
          <a:xfrm>
            <a:off x="3814650" y="2630375"/>
            <a:ext cx="2237700" cy="1015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rgbClr val="1363DA"/>
                </a:solidFill>
                <a:latin typeface="Raleway"/>
                <a:ea typeface="Raleway"/>
                <a:cs typeface="Raleway"/>
                <a:sym typeface="Raleway"/>
              </a:rPr>
              <a:t>GANEA 2</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lang="es-CO" sz="1200">
                <a:solidFill>
                  <a:srgbClr val="7F7F7F"/>
                </a:solidFill>
                <a:latin typeface="Raleway"/>
                <a:ea typeface="Raleway"/>
                <a:cs typeface="Raleway"/>
                <a:sym typeface="Raleway"/>
              </a:rPr>
              <a:t>T</a:t>
            </a:r>
            <a:r>
              <a:rPr lang="es-CO" sz="1200">
                <a:latin typeface="Raleway"/>
                <a:ea typeface="Raleway"/>
                <a:cs typeface="Raleway"/>
                <a:sym typeface="Raleway"/>
              </a:rPr>
              <a:t>1-T3, N0-N2,</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identificación</a:t>
            </a:r>
            <a:r>
              <a:rPr lang="es-CO" sz="1200">
                <a:latin typeface="Raleway"/>
                <a:ea typeface="Raleway"/>
                <a:cs typeface="Raleway"/>
                <a:sym typeface="Raleway"/>
              </a:rPr>
              <a:t> GC 79.5%</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b="0" i="0" lang="es-CO" sz="1200" u="none" cap="none" strike="noStrike">
                <a:latin typeface="Raleway"/>
                <a:ea typeface="Raleway"/>
                <a:cs typeface="Raleway"/>
                <a:sym typeface="Raleway"/>
              </a:rPr>
              <a:t>SG 97.2% sle: 97.8%</a:t>
            </a:r>
            <a:endParaRPr/>
          </a:p>
          <a:p>
            <a:pPr indent="0" lvl="0" marL="0" marR="0" rtl="0" algn="ctr">
              <a:lnSpc>
                <a:spcPct val="100000"/>
              </a:lnSpc>
              <a:spcBef>
                <a:spcPts val="0"/>
              </a:spcBef>
              <a:spcAft>
                <a:spcPts val="0"/>
              </a:spcAft>
              <a:buClr>
                <a:srgbClr val="000000"/>
              </a:buClr>
              <a:buSzPts val="1200"/>
              <a:buFont typeface="Arial"/>
              <a:buNone/>
            </a:pPr>
            <a:r>
              <a:rPr b="0" i="0" lang="es-CO" sz="1200" u="none" cap="none" strike="noStrike">
                <a:latin typeface="Raleway"/>
                <a:ea typeface="Raleway"/>
                <a:cs typeface="Raleway"/>
                <a:sym typeface="Raleway"/>
              </a:rPr>
              <a:t>FNR PostNACT 11.9%</a:t>
            </a:r>
            <a:endParaRPr b="0" i="0" sz="1400" u="none" cap="none" strike="noStrike">
              <a:latin typeface="Arial"/>
              <a:ea typeface="Arial"/>
              <a:cs typeface="Arial"/>
              <a:sym typeface="Arial"/>
            </a:endParaRPr>
          </a:p>
        </p:txBody>
      </p:sp>
      <p:sp>
        <p:nvSpPr>
          <p:cNvPr id="210" name="Google Shape;210;p33"/>
          <p:cNvSpPr txBox="1"/>
          <p:nvPr/>
        </p:nvSpPr>
        <p:spPr>
          <a:xfrm>
            <a:off x="5769725" y="4315550"/>
            <a:ext cx="2373900" cy="17394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rgbClr val="1363DA"/>
                </a:solidFill>
                <a:latin typeface="Raleway"/>
                <a:ea typeface="Raleway"/>
                <a:cs typeface="Raleway"/>
                <a:sym typeface="Raleway"/>
              </a:rPr>
              <a:t>INSEMA</a:t>
            </a:r>
            <a:endParaRPr b="0" i="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T1–T2 (10%), cN0</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&gt;50 a, G1-2, HR+</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SLN vs </a:t>
            </a:r>
            <a:r>
              <a:rPr lang="es-CO" sz="1200">
                <a:latin typeface="Raleway"/>
                <a:ea typeface="Raleway"/>
                <a:cs typeface="Raleway"/>
                <a:sym typeface="Raleway"/>
              </a:rPr>
              <a:t>Omisión</a:t>
            </a:r>
            <a:r>
              <a:rPr lang="es-CO" sz="1200">
                <a:latin typeface="Raleway"/>
                <a:ea typeface="Raleway"/>
                <a:cs typeface="Raleway"/>
                <a:sym typeface="Raleway"/>
              </a:rPr>
              <a:t> SLNB</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SLEI 91.9% vs 91.7%</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Recurrencia 0.3% vs 1% </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Mortalidad 1.4% vs 2.4% </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menor linfedema y morbilidad</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t/>
            </a:r>
            <a:endParaRPr sz="1100">
              <a:solidFill>
                <a:srgbClr val="7F7F7F"/>
              </a:solidFill>
              <a:latin typeface="Raleway"/>
              <a:ea typeface="Raleway"/>
              <a:cs typeface="Raleway"/>
              <a:sym typeface="Raleway"/>
            </a:endParaRPr>
          </a:p>
        </p:txBody>
      </p:sp>
      <p:sp>
        <p:nvSpPr>
          <p:cNvPr id="211" name="Google Shape;211;p33"/>
          <p:cNvSpPr txBox="1"/>
          <p:nvPr/>
        </p:nvSpPr>
        <p:spPr>
          <a:xfrm>
            <a:off x="9288913" y="2217138"/>
            <a:ext cx="2058300" cy="1939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rgbClr val="1363DA"/>
                </a:solidFill>
                <a:latin typeface="Raleway"/>
                <a:ea typeface="Raleway"/>
                <a:cs typeface="Raleway"/>
                <a:sym typeface="Raleway"/>
              </a:rPr>
              <a:t>Alliance </a:t>
            </a:r>
            <a:r>
              <a:rPr b="1" lang="es-CO" sz="1200">
                <a:solidFill>
                  <a:srgbClr val="1363DA"/>
                </a:solidFill>
                <a:latin typeface="Raleway"/>
                <a:ea typeface="Raleway"/>
                <a:cs typeface="Raleway"/>
                <a:sym typeface="Raleway"/>
              </a:rPr>
              <a:t>11202 (en curso)</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cT1-T3 cN1 → yN0 </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NACT RH+, HER2+</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Al menos 1 SLN + con </a:t>
            </a:r>
            <a:r>
              <a:rPr lang="es-CO" sz="1200">
                <a:latin typeface="Raleway"/>
                <a:ea typeface="Raleway"/>
                <a:cs typeface="Raleway"/>
                <a:sym typeface="Raleway"/>
              </a:rPr>
              <a:t>macrometastasis </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máximo 8 </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ALND vs RT</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Omisión</a:t>
            </a:r>
            <a:r>
              <a:rPr lang="es-CO" sz="1200">
                <a:latin typeface="Raleway"/>
                <a:ea typeface="Raleway"/>
                <a:cs typeface="Raleway"/>
                <a:sym typeface="Raleway"/>
              </a:rPr>
              <a:t> ALND vs RT</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t/>
            </a:r>
            <a:endParaRPr sz="1200">
              <a:solidFill>
                <a:srgbClr val="7F7F7F"/>
              </a:solidFill>
              <a:latin typeface="Raleway"/>
              <a:ea typeface="Raleway"/>
              <a:cs typeface="Raleway"/>
              <a:sym typeface="Raleway"/>
            </a:endParaRPr>
          </a:p>
        </p:txBody>
      </p:sp>
      <p:sp>
        <p:nvSpPr>
          <p:cNvPr id="212" name="Google Shape;212;p33"/>
          <p:cNvSpPr txBox="1"/>
          <p:nvPr/>
        </p:nvSpPr>
        <p:spPr>
          <a:xfrm>
            <a:off x="493671" y="943217"/>
            <a:ext cx="4621390" cy="753883"/>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2800"/>
              <a:buFont typeface="Arial"/>
              <a:buNone/>
            </a:pPr>
            <a:r>
              <a:rPr b="1" i="0" lang="es-CO" sz="2400" u="none" cap="none" strike="noStrike">
                <a:solidFill>
                  <a:schemeClr val="dk2"/>
                </a:solidFill>
                <a:latin typeface="Raleway"/>
                <a:ea typeface="Raleway"/>
                <a:cs typeface="Raleway"/>
                <a:sym typeface="Raleway"/>
              </a:rPr>
              <a:t>Validación SLNB PostNACT cN0 y cN1 (ycN0)</a:t>
            </a:r>
            <a:endParaRPr/>
          </a:p>
        </p:txBody>
      </p:sp>
      <p:sp>
        <p:nvSpPr>
          <p:cNvPr id="213" name="Google Shape;213;p33"/>
          <p:cNvSpPr txBox="1"/>
          <p:nvPr/>
        </p:nvSpPr>
        <p:spPr>
          <a:xfrm>
            <a:off x="5374871" y="871095"/>
            <a:ext cx="3027405" cy="5214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2800"/>
              <a:buFont typeface="Arial"/>
              <a:buNone/>
            </a:pPr>
            <a:r>
              <a:rPr b="1" i="0" lang="es-CO" sz="2400" u="none" cap="none" strike="noStrike">
                <a:solidFill>
                  <a:schemeClr val="dk2"/>
                </a:solidFill>
                <a:latin typeface="Raleway"/>
                <a:ea typeface="Raleway"/>
                <a:cs typeface="Raleway"/>
                <a:sym typeface="Raleway"/>
              </a:rPr>
              <a:t>Omisión del SLNB (T1-T2, cN0)</a:t>
            </a:r>
            <a:endParaRPr/>
          </a:p>
        </p:txBody>
      </p:sp>
      <p:sp>
        <p:nvSpPr>
          <p:cNvPr id="214" name="Google Shape;214;p33"/>
          <p:cNvSpPr txBox="1"/>
          <p:nvPr/>
        </p:nvSpPr>
        <p:spPr>
          <a:xfrm>
            <a:off x="8662086" y="902417"/>
            <a:ext cx="3311965" cy="5214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2"/>
              </a:buClr>
              <a:buSzPts val="2800"/>
              <a:buFont typeface="Arial"/>
              <a:buNone/>
            </a:pPr>
            <a:r>
              <a:rPr b="1" i="0" lang="es-CO" sz="2400" u="none" cap="none" strike="noStrike">
                <a:solidFill>
                  <a:schemeClr val="dk2"/>
                </a:solidFill>
                <a:latin typeface="Raleway"/>
                <a:ea typeface="Raleway"/>
                <a:cs typeface="Raleway"/>
                <a:sym typeface="Raleway"/>
              </a:rPr>
              <a:t>Omisión de ALND en PostNACT (ypN1)</a:t>
            </a:r>
            <a:endParaRPr/>
          </a:p>
        </p:txBody>
      </p:sp>
      <p:sp>
        <p:nvSpPr>
          <p:cNvPr id="215" name="Google Shape;215;p33"/>
          <p:cNvSpPr txBox="1"/>
          <p:nvPr/>
        </p:nvSpPr>
        <p:spPr>
          <a:xfrm>
            <a:off x="6290174" y="1591493"/>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s-CO" sz="2400" u="none" cap="none" strike="noStrike">
                <a:solidFill>
                  <a:srgbClr val="7F7F7F"/>
                </a:solidFill>
                <a:latin typeface="Raleway"/>
                <a:ea typeface="Raleway"/>
                <a:cs typeface="Raleway"/>
                <a:sym typeface="Raleway"/>
              </a:rPr>
              <a:t>20</a:t>
            </a:r>
            <a:r>
              <a:rPr lang="es-CO" sz="2400">
                <a:solidFill>
                  <a:srgbClr val="7F7F7F"/>
                </a:solidFill>
                <a:latin typeface="Raleway"/>
                <a:ea typeface="Raleway"/>
                <a:cs typeface="Raleway"/>
                <a:sym typeface="Raleway"/>
              </a:rPr>
              <a:t>23</a:t>
            </a:r>
            <a:endParaRPr b="0" i="0" sz="2400" u="none" cap="none" strike="noStrike">
              <a:solidFill>
                <a:srgbClr val="7F7F7F"/>
              </a:solidFill>
              <a:latin typeface="Raleway"/>
              <a:ea typeface="Raleway"/>
              <a:cs typeface="Raleway"/>
              <a:sym typeface="Raleway"/>
            </a:endParaRPr>
          </a:p>
        </p:txBody>
      </p:sp>
      <p:sp>
        <p:nvSpPr>
          <p:cNvPr id="216" name="Google Shape;216;p33"/>
          <p:cNvSpPr txBox="1"/>
          <p:nvPr/>
        </p:nvSpPr>
        <p:spPr>
          <a:xfrm>
            <a:off x="5934825" y="2069063"/>
            <a:ext cx="2171100" cy="1569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rgbClr val="1363DA"/>
                </a:solidFill>
                <a:latin typeface="Raleway"/>
                <a:ea typeface="Raleway"/>
                <a:cs typeface="Raleway"/>
                <a:sym typeface="Raleway"/>
              </a:rPr>
              <a:t>SOUND</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T1mic -T2 cN0</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US axilar preqx</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&gt; 40 a</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SLNB vs </a:t>
            </a:r>
            <a:r>
              <a:rPr lang="es-CO" sz="1200">
                <a:latin typeface="Raleway"/>
                <a:ea typeface="Raleway"/>
                <a:cs typeface="Raleway"/>
                <a:sym typeface="Raleway"/>
              </a:rPr>
              <a:t>Omisión</a:t>
            </a:r>
            <a:r>
              <a:rPr lang="es-CO" sz="1200">
                <a:latin typeface="Raleway"/>
                <a:ea typeface="Raleway"/>
                <a:cs typeface="Raleway"/>
                <a:sym typeface="Raleway"/>
              </a:rPr>
              <a:t> SLNB</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SLE 94.7% vs 93.9%</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recurrencia axilar 0.4%</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SG 98.2% vs 98.4%</a:t>
            </a:r>
            <a:endParaRPr sz="1200">
              <a:latin typeface="Raleway"/>
              <a:ea typeface="Raleway"/>
              <a:cs typeface="Raleway"/>
              <a:sym typeface="Raleway"/>
            </a:endParaRPr>
          </a:p>
        </p:txBody>
      </p:sp>
      <p:cxnSp>
        <p:nvCxnSpPr>
          <p:cNvPr id="217" name="Google Shape;217;p33"/>
          <p:cNvCxnSpPr/>
          <p:nvPr/>
        </p:nvCxnSpPr>
        <p:spPr>
          <a:xfrm>
            <a:off x="5897150" y="1563590"/>
            <a:ext cx="0" cy="4992000"/>
          </a:xfrm>
          <a:prstGeom prst="straightConnector1">
            <a:avLst/>
          </a:prstGeom>
          <a:noFill/>
          <a:ln cap="flat" cmpd="sng" w="9525">
            <a:solidFill>
              <a:srgbClr val="062554"/>
            </a:solidFill>
            <a:prstDash val="solid"/>
            <a:round/>
            <a:headEnd len="sm" w="sm" type="none"/>
            <a:tailEnd len="sm" w="sm" type="none"/>
          </a:ln>
        </p:spPr>
      </p:cxnSp>
      <p:cxnSp>
        <p:nvCxnSpPr>
          <p:cNvPr id="218" name="Google Shape;218;p33"/>
          <p:cNvCxnSpPr/>
          <p:nvPr/>
        </p:nvCxnSpPr>
        <p:spPr>
          <a:xfrm>
            <a:off x="8179344" y="1790351"/>
            <a:ext cx="0" cy="4992000"/>
          </a:xfrm>
          <a:prstGeom prst="straightConnector1">
            <a:avLst/>
          </a:prstGeom>
          <a:noFill/>
          <a:ln cap="flat" cmpd="sng" w="9525">
            <a:solidFill>
              <a:srgbClr val="062554"/>
            </a:solidFill>
            <a:prstDash val="solid"/>
            <a:round/>
            <a:headEnd len="sm" w="sm" type="none"/>
            <a:tailEnd len="sm" w="sm" type="none"/>
          </a:ln>
        </p:spPr>
      </p:cxnSp>
      <p:sp>
        <p:nvSpPr>
          <p:cNvPr id="219" name="Google Shape;219;p33"/>
          <p:cNvSpPr txBox="1"/>
          <p:nvPr/>
        </p:nvSpPr>
        <p:spPr>
          <a:xfrm>
            <a:off x="8215075" y="4472025"/>
            <a:ext cx="1794900" cy="12006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s-CO" sz="1200" u="none" cap="none" strike="noStrike">
                <a:solidFill>
                  <a:srgbClr val="1363DA"/>
                </a:solidFill>
                <a:latin typeface="Raleway"/>
                <a:ea typeface="Raleway"/>
                <a:cs typeface="Raleway"/>
                <a:sym typeface="Raleway"/>
              </a:rPr>
              <a:t>ADARNAT</a:t>
            </a:r>
            <a:endParaRPr b="1" i="0" sz="1200" u="none" cap="none" strike="noStrike">
              <a:solidFill>
                <a:srgbClr val="1363DA"/>
              </a:solidFill>
              <a:latin typeface="Raleway"/>
              <a:ea typeface="Raleway"/>
              <a:cs typeface="Raleway"/>
              <a:sym typeface="Raleway"/>
            </a:endParaRPr>
          </a:p>
          <a:p>
            <a:pPr indent="0" lvl="0" marL="0" rtl="0" algn="ctr">
              <a:spcBef>
                <a:spcPts val="0"/>
              </a:spcBef>
              <a:spcAft>
                <a:spcPts val="0"/>
              </a:spcAft>
              <a:buClr>
                <a:srgbClr val="000000"/>
              </a:buClr>
              <a:buSzPts val="1200"/>
              <a:buFont typeface="Arial"/>
              <a:buNone/>
            </a:pPr>
            <a:r>
              <a:rPr b="1" lang="es-CO" sz="1200">
                <a:solidFill>
                  <a:srgbClr val="1363DA"/>
                </a:solidFill>
                <a:latin typeface="Raleway"/>
                <a:ea typeface="Raleway"/>
                <a:cs typeface="Raleway"/>
                <a:sym typeface="Raleway"/>
              </a:rPr>
              <a:t>(en curso)</a:t>
            </a:r>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T1-T4b, N0/N1</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cN+ post-NACT con SLN+ → ALND vs ART;</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t/>
            </a:r>
            <a:endParaRPr sz="1200">
              <a:solidFill>
                <a:srgbClr val="7F7F7F"/>
              </a:solidFill>
              <a:latin typeface="Raleway"/>
              <a:ea typeface="Raleway"/>
              <a:cs typeface="Raleway"/>
              <a:sym typeface="Raleway"/>
            </a:endParaRPr>
          </a:p>
        </p:txBody>
      </p:sp>
      <p:sp>
        <p:nvSpPr>
          <p:cNvPr id="220" name="Google Shape;220;p33"/>
          <p:cNvSpPr txBox="1"/>
          <p:nvPr/>
        </p:nvSpPr>
        <p:spPr>
          <a:xfrm>
            <a:off x="8447962" y="4088330"/>
            <a:ext cx="14496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rgbClr val="2D85EE"/>
                </a:solidFill>
                <a:latin typeface="Raleway"/>
                <a:ea typeface="Raleway"/>
                <a:cs typeface="Raleway"/>
                <a:sym typeface="Raleway"/>
              </a:rPr>
              <a:t>202</a:t>
            </a:r>
            <a:r>
              <a:rPr b="1" lang="es-CO" sz="2400">
                <a:solidFill>
                  <a:srgbClr val="2D85EE"/>
                </a:solidFill>
                <a:latin typeface="Raleway"/>
                <a:ea typeface="Raleway"/>
                <a:cs typeface="Raleway"/>
                <a:sym typeface="Raleway"/>
              </a:rPr>
              <a:t>3</a:t>
            </a:r>
            <a:endParaRPr b="1" i="0" sz="2400" u="none" cap="none" strike="noStrike">
              <a:solidFill>
                <a:srgbClr val="2D85EE"/>
              </a:solidFill>
              <a:latin typeface="Raleway"/>
              <a:ea typeface="Raleway"/>
              <a:cs typeface="Raleway"/>
              <a:sym typeface="Raleway"/>
            </a:endParaRPr>
          </a:p>
        </p:txBody>
      </p:sp>
      <p:sp>
        <p:nvSpPr>
          <p:cNvPr id="221" name="Google Shape;221;p33"/>
          <p:cNvSpPr txBox="1"/>
          <p:nvPr/>
        </p:nvSpPr>
        <p:spPr>
          <a:xfrm>
            <a:off x="39095" y="6118681"/>
            <a:ext cx="6057000" cy="646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s-CO" sz="1200" u="none" cap="none" strike="noStrike">
                <a:solidFill>
                  <a:srgbClr val="000000"/>
                </a:solidFill>
                <a:latin typeface="Arial"/>
                <a:ea typeface="Arial"/>
                <a:cs typeface="Arial"/>
                <a:sym typeface="Arial"/>
              </a:rPr>
              <a:t>ANTES </a:t>
            </a:r>
            <a:r>
              <a:rPr b="0" i="0" lang="es-CO" sz="1200" u="none" cap="none" strike="noStrike">
                <a:solidFill>
                  <a:srgbClr val="000000"/>
                </a:solidFill>
                <a:latin typeface="Arial"/>
                <a:ea typeface="Arial"/>
                <a:cs typeface="Arial"/>
                <a:sym typeface="Arial"/>
              </a:rPr>
              <a:t>se </a:t>
            </a:r>
            <a:r>
              <a:rPr lang="es-CO" sz="1200"/>
              <a:t>hacía</a:t>
            </a:r>
            <a:r>
              <a:rPr b="0" i="0" lang="es-CO" sz="1200" u="none" cap="none" strike="noStrike">
                <a:solidFill>
                  <a:srgbClr val="000000"/>
                </a:solidFill>
                <a:latin typeface="Arial"/>
                <a:ea typeface="Arial"/>
                <a:cs typeface="Arial"/>
                <a:sym typeface="Arial"/>
              </a:rPr>
              <a:t> </a:t>
            </a:r>
            <a:r>
              <a:rPr b="1" i="0" lang="es-CO" sz="1200" u="none" cap="none" strike="noStrike">
                <a:solidFill>
                  <a:srgbClr val="000000"/>
                </a:solidFill>
                <a:latin typeface="Arial"/>
                <a:ea typeface="Arial"/>
                <a:cs typeface="Arial"/>
                <a:sym typeface="Arial"/>
              </a:rPr>
              <a:t>SLNB solo antes de la quimioterapia </a:t>
            </a:r>
            <a:endParaRPr/>
          </a:p>
          <a:p>
            <a:pPr indent="0" lvl="0" marL="0" marR="0" rtl="0" algn="ctr">
              <a:lnSpc>
                <a:spcPct val="100000"/>
              </a:lnSpc>
              <a:spcBef>
                <a:spcPts val="0"/>
              </a:spcBef>
              <a:spcAft>
                <a:spcPts val="0"/>
              </a:spcAft>
              <a:buNone/>
            </a:pPr>
            <a:r>
              <a:rPr b="1" i="0" lang="es-CO" sz="1200" u="none" cap="none" strike="noStrike">
                <a:solidFill>
                  <a:srgbClr val="000000"/>
                </a:solidFill>
                <a:latin typeface="Arial"/>
                <a:ea typeface="Arial"/>
                <a:cs typeface="Arial"/>
                <a:sym typeface="Arial"/>
              </a:rPr>
              <a:t>LUEGO </a:t>
            </a:r>
            <a:r>
              <a:rPr b="0" i="0" lang="es-CO" sz="1200" u="none" cap="none" strike="noStrike">
                <a:solidFill>
                  <a:srgbClr val="000000"/>
                </a:solidFill>
                <a:latin typeface="Arial"/>
                <a:ea typeface="Arial"/>
                <a:cs typeface="Arial"/>
                <a:sym typeface="Arial"/>
              </a:rPr>
              <a:t>se hace </a:t>
            </a:r>
            <a:r>
              <a:rPr b="1" i="0" lang="es-CO" sz="1200" u="none" cap="none" strike="noStrike">
                <a:solidFill>
                  <a:srgbClr val="000000"/>
                </a:solidFill>
                <a:latin typeface="Arial"/>
                <a:ea typeface="Arial"/>
                <a:cs typeface="Arial"/>
                <a:sym typeface="Arial"/>
              </a:rPr>
              <a:t>SLNB después de quimioterapia si el ganglio negativiza o el SLNB es negativo</a:t>
            </a:r>
            <a:endParaRPr b="1" i="0" sz="1200" u="none" cap="none" strike="noStrike">
              <a:solidFill>
                <a:srgbClr val="000000"/>
              </a:solidFill>
              <a:latin typeface="Arial"/>
              <a:ea typeface="Arial"/>
              <a:cs typeface="Arial"/>
              <a:sym typeface="Arial"/>
            </a:endParaRPr>
          </a:p>
        </p:txBody>
      </p:sp>
      <p:sp>
        <p:nvSpPr>
          <p:cNvPr id="222" name="Google Shape;222;p33"/>
          <p:cNvSpPr txBox="1"/>
          <p:nvPr/>
        </p:nvSpPr>
        <p:spPr>
          <a:xfrm>
            <a:off x="6023775" y="5888250"/>
            <a:ext cx="2058300" cy="831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s-CO" sz="1200" u="none" cap="none" strike="noStrike">
                <a:solidFill>
                  <a:srgbClr val="000000"/>
                </a:solidFill>
                <a:latin typeface="Arial"/>
                <a:ea typeface="Arial"/>
                <a:cs typeface="Arial"/>
                <a:sym typeface="Arial"/>
              </a:rPr>
              <a:t>ANTES </a:t>
            </a:r>
            <a:r>
              <a:rPr b="0" i="0" lang="es-CO" sz="1200" u="none" cap="none" strike="noStrike">
                <a:solidFill>
                  <a:srgbClr val="000000"/>
                </a:solidFill>
                <a:latin typeface="Arial"/>
                <a:ea typeface="Arial"/>
                <a:cs typeface="Arial"/>
                <a:sym typeface="Arial"/>
              </a:rPr>
              <a:t>SLNB siempre</a:t>
            </a:r>
            <a:endParaRPr/>
          </a:p>
          <a:p>
            <a:pPr indent="0" lvl="0" marL="0" marR="0" rtl="0" algn="ctr">
              <a:lnSpc>
                <a:spcPct val="100000"/>
              </a:lnSpc>
              <a:spcBef>
                <a:spcPts val="0"/>
              </a:spcBef>
              <a:spcAft>
                <a:spcPts val="0"/>
              </a:spcAft>
              <a:buNone/>
            </a:pPr>
            <a:r>
              <a:rPr b="1" i="0" lang="es-CO" sz="1200" u="none" cap="none" strike="noStrike">
                <a:solidFill>
                  <a:srgbClr val="000000"/>
                </a:solidFill>
                <a:latin typeface="Arial"/>
                <a:ea typeface="Arial"/>
                <a:cs typeface="Arial"/>
                <a:sym typeface="Arial"/>
              </a:rPr>
              <a:t>LUEGO </a:t>
            </a:r>
            <a:r>
              <a:rPr b="0" i="0" lang="es-CO" sz="1200" u="none" cap="none" strike="noStrike">
                <a:solidFill>
                  <a:srgbClr val="000000"/>
                </a:solidFill>
                <a:latin typeface="Arial"/>
                <a:ea typeface="Arial"/>
                <a:cs typeface="Arial"/>
                <a:sym typeface="Arial"/>
              </a:rPr>
              <a:t>se puede omitir en estadios tempranos de bajo riesgo</a:t>
            </a:r>
            <a:endParaRPr b="0" i="0" sz="1200" u="none" cap="none" strike="noStrike">
              <a:solidFill>
                <a:srgbClr val="000000"/>
              </a:solidFill>
              <a:latin typeface="Arial"/>
              <a:ea typeface="Arial"/>
              <a:cs typeface="Arial"/>
              <a:sym typeface="Arial"/>
            </a:endParaRPr>
          </a:p>
        </p:txBody>
      </p:sp>
      <p:sp>
        <p:nvSpPr>
          <p:cNvPr id="223" name="Google Shape;223;p33"/>
          <p:cNvSpPr txBox="1"/>
          <p:nvPr/>
        </p:nvSpPr>
        <p:spPr>
          <a:xfrm>
            <a:off x="8129941" y="6081063"/>
            <a:ext cx="4062000" cy="646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s-CO" sz="1200" u="none" cap="none" strike="noStrike">
                <a:solidFill>
                  <a:srgbClr val="000000"/>
                </a:solidFill>
                <a:latin typeface="Arial"/>
                <a:ea typeface="Arial"/>
                <a:cs typeface="Arial"/>
                <a:sym typeface="Arial"/>
              </a:rPr>
              <a:t>ANTES </a:t>
            </a:r>
            <a:r>
              <a:rPr b="0" i="0" lang="es-CO" sz="1200" u="none" cap="none" strike="noStrike">
                <a:solidFill>
                  <a:srgbClr val="000000"/>
                </a:solidFill>
                <a:latin typeface="Arial"/>
                <a:ea typeface="Arial"/>
                <a:cs typeface="Arial"/>
                <a:sym typeface="Arial"/>
              </a:rPr>
              <a:t>se </a:t>
            </a:r>
            <a:r>
              <a:rPr lang="es-CO" sz="1200"/>
              <a:t>hacía</a:t>
            </a:r>
            <a:r>
              <a:rPr b="0" i="0" lang="es-CO" sz="1200" u="none" cap="none" strike="noStrike">
                <a:solidFill>
                  <a:srgbClr val="000000"/>
                </a:solidFill>
                <a:latin typeface="Arial"/>
                <a:ea typeface="Arial"/>
                <a:cs typeface="Arial"/>
                <a:sym typeface="Arial"/>
              </a:rPr>
              <a:t> </a:t>
            </a:r>
            <a:r>
              <a:rPr b="1" i="0" lang="es-CO" sz="1200" u="none" cap="none" strike="noStrike">
                <a:solidFill>
                  <a:srgbClr val="000000"/>
                </a:solidFill>
                <a:latin typeface="Arial"/>
                <a:ea typeface="Arial"/>
                <a:cs typeface="Arial"/>
                <a:sym typeface="Arial"/>
              </a:rPr>
              <a:t>ALND </a:t>
            </a:r>
            <a:r>
              <a:rPr b="0" i="0" lang="es-CO" sz="1200" u="none" cap="none" strike="noStrike">
                <a:solidFill>
                  <a:srgbClr val="000000"/>
                </a:solidFill>
                <a:latin typeface="Arial"/>
                <a:ea typeface="Arial"/>
                <a:cs typeface="Arial"/>
                <a:sym typeface="Arial"/>
              </a:rPr>
              <a:t>si cualquier </a:t>
            </a:r>
            <a:r>
              <a:rPr b="1" i="0" lang="es-CO" sz="1200" u="none" cap="none" strike="noStrike">
                <a:solidFill>
                  <a:srgbClr val="000000"/>
                </a:solidFill>
                <a:latin typeface="Arial"/>
                <a:ea typeface="Arial"/>
                <a:cs typeface="Arial"/>
                <a:sym typeface="Arial"/>
              </a:rPr>
              <a:t>SLN es positivo posterior a la quimioterapia neoadyuvante (NACT)</a:t>
            </a:r>
            <a:endParaRPr/>
          </a:p>
          <a:p>
            <a:pPr indent="0" lvl="0" marL="0" marR="0" rtl="0" algn="ctr">
              <a:lnSpc>
                <a:spcPct val="100000"/>
              </a:lnSpc>
              <a:spcBef>
                <a:spcPts val="0"/>
              </a:spcBef>
              <a:spcAft>
                <a:spcPts val="0"/>
              </a:spcAft>
              <a:buNone/>
            </a:pPr>
            <a:r>
              <a:rPr b="1" i="0" lang="es-CO" sz="1200" u="none" cap="none" strike="noStrike">
                <a:solidFill>
                  <a:srgbClr val="000000"/>
                </a:solidFill>
                <a:latin typeface="Arial"/>
                <a:ea typeface="Arial"/>
                <a:cs typeface="Arial"/>
                <a:sym typeface="Arial"/>
              </a:rPr>
              <a:t>AHORA….. ???</a:t>
            </a:r>
            <a:endParaRPr b="1" i="0" sz="1200" u="none" cap="none" strike="noStrike">
              <a:solidFill>
                <a:srgbClr val="000000"/>
              </a:solidFill>
              <a:latin typeface="Arial"/>
              <a:ea typeface="Arial"/>
              <a:cs typeface="Arial"/>
              <a:sym typeface="Arial"/>
            </a:endParaRPr>
          </a:p>
        </p:txBody>
      </p:sp>
      <p:sp>
        <p:nvSpPr>
          <p:cNvPr id="224" name="Google Shape;224;p33"/>
          <p:cNvSpPr txBox="1"/>
          <p:nvPr/>
        </p:nvSpPr>
        <p:spPr>
          <a:xfrm>
            <a:off x="10045700" y="4472025"/>
            <a:ext cx="2058300" cy="13854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lang="es-CO" sz="1200">
                <a:solidFill>
                  <a:srgbClr val="1363DA"/>
                </a:solidFill>
                <a:latin typeface="Raleway"/>
                <a:ea typeface="Raleway"/>
                <a:cs typeface="Raleway"/>
                <a:sym typeface="Raleway"/>
              </a:rPr>
              <a:t>TAXIS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T1-T3, N0-N2 NACT ypN1</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rPr lang="es-CO" sz="1200">
                <a:latin typeface="Raleway"/>
                <a:ea typeface="Raleway"/>
                <a:cs typeface="Raleway"/>
                <a:sym typeface="Raleway"/>
              </a:rPr>
              <a:t>TAS (Tailored axillary surgery) + radioterapia axilar vs  TAS + ALND</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t/>
            </a:r>
            <a:endParaRPr sz="1200">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200"/>
              <a:buFont typeface="Arial"/>
              <a:buNone/>
            </a:pPr>
            <a:r>
              <a:t/>
            </a:r>
            <a:endParaRPr sz="1200">
              <a:solidFill>
                <a:srgbClr val="7F7F7F"/>
              </a:solidFill>
              <a:latin typeface="Raleway"/>
              <a:ea typeface="Raleway"/>
              <a:cs typeface="Raleway"/>
              <a:sym typeface="Raleway"/>
            </a:endParaRPr>
          </a:p>
        </p:txBody>
      </p:sp>
      <p:sp>
        <p:nvSpPr>
          <p:cNvPr id="225" name="Google Shape;225;p33"/>
          <p:cNvSpPr txBox="1"/>
          <p:nvPr/>
        </p:nvSpPr>
        <p:spPr>
          <a:xfrm>
            <a:off x="10201875" y="4055500"/>
            <a:ext cx="17949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s-CO" sz="2400" u="none" cap="none" strike="noStrike">
                <a:solidFill>
                  <a:srgbClr val="2D85EE"/>
                </a:solidFill>
                <a:latin typeface="Raleway"/>
                <a:ea typeface="Raleway"/>
                <a:cs typeface="Raleway"/>
                <a:sym typeface="Raleway"/>
              </a:rPr>
              <a:t>20</a:t>
            </a:r>
            <a:r>
              <a:rPr b="1" lang="es-CO" sz="2400">
                <a:solidFill>
                  <a:srgbClr val="2D85EE"/>
                </a:solidFill>
                <a:latin typeface="Raleway"/>
                <a:ea typeface="Raleway"/>
                <a:cs typeface="Raleway"/>
                <a:sym typeface="Raleway"/>
              </a:rPr>
              <a:t>18-2030</a:t>
            </a:r>
            <a:endParaRPr b="1" i="0" sz="2400" u="none" cap="none" strike="noStrike">
              <a:solidFill>
                <a:srgbClr val="2D85EE"/>
              </a:solidFill>
              <a:latin typeface="Raleway"/>
              <a:ea typeface="Raleway"/>
              <a:cs typeface="Raleway"/>
              <a:sym typeface="Raleway"/>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34"/>
          <p:cNvSpPr txBox="1"/>
          <p:nvPr/>
        </p:nvSpPr>
        <p:spPr>
          <a:xfrm>
            <a:off x="-217275" y="6257700"/>
            <a:ext cx="12409200" cy="600300"/>
          </a:xfrm>
          <a:prstGeom prst="rect">
            <a:avLst/>
          </a:prstGeom>
          <a:noFill/>
          <a:ln>
            <a:noFill/>
          </a:ln>
        </p:spPr>
        <p:txBody>
          <a:bodyPr anchorCtr="0" anchor="t" bIns="91425" lIns="91425" spcFirstLastPara="1" rIns="91425" wrap="square" tIns="91425">
            <a:spAutoFit/>
          </a:bodyPr>
          <a:lstStyle/>
          <a:p>
            <a:pPr indent="0" lvl="0" marL="342900" marR="0" rtl="0" algn="ctr">
              <a:lnSpc>
                <a:spcPct val="100000"/>
              </a:lnSpc>
              <a:spcBef>
                <a:spcPts val="0"/>
              </a:spcBef>
              <a:spcAft>
                <a:spcPts val="0"/>
              </a:spcAft>
              <a:buClr>
                <a:srgbClr val="000000"/>
              </a:buClr>
              <a:buSzPts val="900"/>
              <a:buFont typeface="Arial"/>
              <a:buNone/>
            </a:pPr>
            <a:r>
              <a:rPr b="1" i="0" lang="es-CO" sz="900" u="none" cap="none" strike="noStrike">
                <a:solidFill>
                  <a:srgbClr val="4472C4"/>
                </a:solidFill>
                <a:latin typeface="Roboto"/>
                <a:ea typeface="Roboto"/>
                <a:cs typeface="Roboto"/>
                <a:sym typeface="Roboto"/>
              </a:rPr>
              <a:t>Leidy Juliana Puerto-Horta, Patricia Lopez-Correa, Sergio Cervera-Bonilla, Luis Guzman-Abisaab, Mauricio Garcia-Mora, Carlos Lehmann-Mosquera, Javier Angel-Aristizabal, Carlos Duarte-Torres, Aidee Zoraya Baez- Guzman, Edgar Iván Gonzalez-Rodriguez, Sandra Esperanza Díaz-Casas</a:t>
            </a:r>
            <a:r>
              <a:rPr b="0" i="0" lang="es-CO" sz="900" u="none" cap="none" strike="noStrike">
                <a:solidFill>
                  <a:srgbClr val="000000"/>
                </a:solidFill>
                <a:latin typeface="Roboto"/>
                <a:ea typeface="Roboto"/>
                <a:cs typeface="Roboto"/>
                <a:sym typeface="Roboto"/>
              </a:rPr>
              <a:t> </a:t>
            </a:r>
            <a:r>
              <a:rPr b="1" i="0" lang="es-CO" sz="900" u="none" cap="none" strike="noStrike">
                <a:solidFill>
                  <a:srgbClr val="000000"/>
                </a:solidFill>
                <a:latin typeface="Roboto"/>
                <a:ea typeface="Roboto"/>
                <a:cs typeface="Roboto"/>
                <a:sym typeface="Roboto"/>
              </a:rPr>
              <a:t>Post-neoadjuvant chemotherapy sentinel node in breast cancer: Therapeutic approach at the National Cancer Institute of Colombia. </a:t>
            </a:r>
            <a:r>
              <a:rPr b="0" i="0" lang="es-CO" sz="900" u="none" cap="none" strike="noStrike">
                <a:solidFill>
                  <a:srgbClr val="000000"/>
                </a:solidFill>
                <a:latin typeface="Roboto"/>
                <a:ea typeface="Roboto"/>
                <a:cs typeface="Roboto"/>
                <a:sym typeface="Roboto"/>
              </a:rPr>
              <a:t>Revista Colombiana de Cancerología Publicación científica y oficial del Instituto Nacional de Cancerología Enero -Marzo / 2021 Rev Colomb Cancerol. Vol. 25 Sup. 1(2021) :152-159 </a:t>
            </a:r>
            <a:r>
              <a:rPr b="0" i="0" lang="es-CO" sz="900" u="sng" cap="none" strike="noStrike">
                <a:solidFill>
                  <a:srgbClr val="0563C1"/>
                </a:solidFill>
                <a:latin typeface="Roboto"/>
                <a:ea typeface="Roboto"/>
                <a:cs typeface="Roboto"/>
                <a:sym typeface="Roboto"/>
              </a:rPr>
              <a:t>https://doi.org/10.35509/01239015.744</a:t>
            </a:r>
            <a:endParaRPr b="0" i="0" sz="3100" u="sng" cap="none" strike="noStrike">
              <a:solidFill>
                <a:srgbClr val="0563C1"/>
              </a:solidFill>
              <a:latin typeface="Calibri"/>
              <a:ea typeface="Calibri"/>
              <a:cs typeface="Calibri"/>
              <a:sym typeface="Calibri"/>
            </a:endParaRPr>
          </a:p>
        </p:txBody>
      </p:sp>
      <p:sp>
        <p:nvSpPr>
          <p:cNvPr id="231" name="Google Shape;231;p34"/>
          <p:cNvSpPr txBox="1"/>
          <p:nvPr>
            <p:ph type="title"/>
          </p:nvPr>
        </p:nvSpPr>
        <p:spPr>
          <a:xfrm>
            <a:off x="126000" y="552966"/>
            <a:ext cx="11940000" cy="649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lt1"/>
              </a:buClr>
              <a:buSzPct val="100000"/>
              <a:buFont typeface="Poppins"/>
              <a:buNone/>
            </a:pPr>
            <a:r>
              <a:rPr lang="es-CO"/>
              <a:t>Conductas Consensos Ganglio Centinela </a:t>
            </a:r>
            <a:r>
              <a:rPr lang="es-CO">
                <a:solidFill>
                  <a:srgbClr val="FFFF00"/>
                </a:solidFill>
              </a:rPr>
              <a:t>SLNB Upfront </a:t>
            </a:r>
            <a:endParaRPr>
              <a:solidFill>
                <a:srgbClr val="00B0F0"/>
              </a:solidFill>
            </a:endParaRPr>
          </a:p>
        </p:txBody>
      </p:sp>
      <p:pic>
        <p:nvPicPr>
          <p:cNvPr id="232" name="Google Shape;232;p34"/>
          <p:cNvPicPr preferRelativeResize="0"/>
          <p:nvPr/>
        </p:nvPicPr>
        <p:blipFill rotWithShape="1">
          <a:blip r:embed="rId3">
            <a:alphaModFix/>
          </a:blip>
          <a:srcRect b="0" l="0" r="0" t="0"/>
          <a:stretch/>
        </p:blipFill>
        <p:spPr>
          <a:xfrm>
            <a:off x="126000" y="1894500"/>
            <a:ext cx="5735325" cy="4363203"/>
          </a:xfrm>
          <a:prstGeom prst="rect">
            <a:avLst/>
          </a:prstGeom>
          <a:noFill/>
          <a:ln>
            <a:noFill/>
          </a:ln>
        </p:spPr>
      </p:pic>
      <p:sp>
        <p:nvSpPr>
          <p:cNvPr id="233" name="Google Shape;233;p34"/>
          <p:cNvSpPr txBox="1"/>
          <p:nvPr/>
        </p:nvSpPr>
        <p:spPr>
          <a:xfrm>
            <a:off x="5735325" y="2032700"/>
            <a:ext cx="6456600" cy="924000"/>
          </a:xfrm>
          <a:prstGeom prst="rect">
            <a:avLst/>
          </a:prstGeom>
          <a:noFill/>
          <a:ln>
            <a:noFill/>
          </a:ln>
        </p:spPr>
        <p:txBody>
          <a:bodyPr anchorCtr="0" anchor="t" bIns="45700" lIns="91425" spcFirstLastPara="1" rIns="91425" wrap="square" tIns="45700">
            <a:spAutoFit/>
          </a:bodyPr>
          <a:lstStyle/>
          <a:p>
            <a:pPr indent="0" lvl="0" marL="88900" marR="13497" rtl="0" algn="ctr">
              <a:lnSpc>
                <a:spcPct val="94803"/>
              </a:lnSpc>
              <a:spcBef>
                <a:spcPts val="0"/>
              </a:spcBef>
              <a:spcAft>
                <a:spcPts val="0"/>
              </a:spcAft>
              <a:buNone/>
            </a:pPr>
            <a:r>
              <a:rPr b="0" i="0" lang="es-CO" sz="1900" u="none" cap="none" strike="noStrike">
                <a:solidFill>
                  <a:srgbClr val="000000"/>
                </a:solidFill>
                <a:latin typeface="Poppins"/>
                <a:ea typeface="Poppins"/>
                <a:cs typeface="Poppins"/>
                <a:sym typeface="Poppins"/>
              </a:rPr>
              <a:t>Se establecieron </a:t>
            </a:r>
            <a:r>
              <a:rPr b="1" i="0" lang="es-CO" sz="1900" u="none" cap="none" strike="noStrike">
                <a:solidFill>
                  <a:srgbClr val="000000"/>
                </a:solidFill>
                <a:latin typeface="Poppins"/>
                <a:ea typeface="Poppins"/>
                <a:cs typeface="Poppins"/>
                <a:sym typeface="Poppins"/>
              </a:rPr>
              <a:t>dos consensos</a:t>
            </a:r>
            <a:r>
              <a:rPr b="0" i="0" lang="es-CO" sz="1900" u="none" cap="none" strike="noStrike">
                <a:solidFill>
                  <a:srgbClr val="000000"/>
                </a:solidFill>
                <a:latin typeface="Poppins"/>
                <a:ea typeface="Poppins"/>
                <a:cs typeface="Poppins"/>
                <a:sym typeface="Poppins"/>
              </a:rPr>
              <a:t> basados en la revisión de la evidencia y </a:t>
            </a:r>
            <a:r>
              <a:rPr b="0" i="1" lang="es-CO" sz="1900" u="none" cap="none" strike="noStrike">
                <a:solidFill>
                  <a:srgbClr val="000000"/>
                </a:solidFill>
                <a:latin typeface="Poppins"/>
                <a:ea typeface="Poppins"/>
                <a:cs typeface="Poppins"/>
                <a:sym typeface="Poppins"/>
              </a:rPr>
              <a:t>ajustados a nuestra realidad</a:t>
            </a:r>
            <a:r>
              <a:rPr b="0" i="0" lang="es-CO" sz="1900" u="none" cap="none" strike="noStrike">
                <a:solidFill>
                  <a:srgbClr val="000000"/>
                </a:solidFill>
                <a:latin typeface="Poppins"/>
                <a:ea typeface="Poppins"/>
                <a:cs typeface="Poppins"/>
                <a:sym typeface="Poppins"/>
              </a:rPr>
              <a:t> para el cambio de conductas quirúrgicas:</a:t>
            </a:r>
            <a:endParaRPr b="1" i="0" sz="1900" u="none" cap="none" strike="noStrike">
              <a:solidFill>
                <a:srgbClr val="000000"/>
              </a:solidFill>
              <a:latin typeface="Poppins"/>
              <a:ea typeface="Poppins"/>
              <a:cs typeface="Poppins"/>
              <a:sym typeface="Poppins"/>
            </a:endParaRPr>
          </a:p>
        </p:txBody>
      </p:sp>
      <p:sp>
        <p:nvSpPr>
          <p:cNvPr id="234" name="Google Shape;234;p34"/>
          <p:cNvSpPr txBox="1"/>
          <p:nvPr/>
        </p:nvSpPr>
        <p:spPr>
          <a:xfrm>
            <a:off x="6096000" y="3320400"/>
            <a:ext cx="5970000" cy="2337600"/>
          </a:xfrm>
          <a:prstGeom prst="rect">
            <a:avLst/>
          </a:prstGeom>
          <a:noFill/>
          <a:ln>
            <a:noFill/>
          </a:ln>
        </p:spPr>
        <p:txBody>
          <a:bodyPr anchorCtr="0" anchor="t" bIns="91425" lIns="91425" spcFirstLastPara="1" rIns="91425" wrap="square" tIns="91425">
            <a:spAutoFit/>
          </a:bodyPr>
          <a:lstStyle/>
          <a:p>
            <a:pPr indent="0" lvl="0" marL="457200" rtl="0" algn="l">
              <a:lnSpc>
                <a:spcPct val="70000"/>
              </a:lnSpc>
              <a:spcBef>
                <a:spcPts val="1000"/>
              </a:spcBef>
              <a:spcAft>
                <a:spcPts val="0"/>
              </a:spcAft>
              <a:buNone/>
            </a:pPr>
            <a:r>
              <a:rPr lang="es-CO" sz="2200">
                <a:solidFill>
                  <a:schemeClr val="dk1"/>
                </a:solidFill>
                <a:latin typeface="Raleway"/>
                <a:ea typeface="Raleway"/>
                <a:cs typeface="Raleway"/>
                <a:sym typeface="Raleway"/>
              </a:rPr>
              <a:t>-Pacientes con</a:t>
            </a:r>
            <a:r>
              <a:rPr b="1" lang="es-CO" sz="2200">
                <a:solidFill>
                  <a:schemeClr val="dk1"/>
                </a:solidFill>
                <a:latin typeface="Raleway"/>
                <a:ea typeface="Raleway"/>
                <a:cs typeface="Raleway"/>
                <a:sym typeface="Raleway"/>
              </a:rPr>
              <a:t> SLN positivo</a:t>
            </a:r>
            <a:r>
              <a:rPr lang="es-CO" sz="2200">
                <a:solidFill>
                  <a:schemeClr val="dk1"/>
                </a:solidFill>
                <a:latin typeface="Raleway"/>
                <a:ea typeface="Raleway"/>
                <a:cs typeface="Raleway"/>
                <a:sym typeface="Raleway"/>
              </a:rPr>
              <a:t> cuando el reporte histológico informe</a:t>
            </a:r>
            <a:r>
              <a:rPr b="1" lang="es-CO" sz="2200">
                <a:solidFill>
                  <a:schemeClr val="dk1"/>
                </a:solidFill>
                <a:latin typeface="Raleway"/>
                <a:ea typeface="Raleway"/>
                <a:cs typeface="Raleway"/>
                <a:sym typeface="Raleway"/>
              </a:rPr>
              <a:t> hasta dos ganglios positivos para micro o macro metástasis,</a:t>
            </a:r>
            <a:endParaRPr b="1" sz="2200">
              <a:solidFill>
                <a:schemeClr val="dk1"/>
              </a:solidFill>
              <a:latin typeface="Raleway"/>
              <a:ea typeface="Raleway"/>
              <a:cs typeface="Raleway"/>
              <a:sym typeface="Raleway"/>
            </a:endParaRPr>
          </a:p>
          <a:p>
            <a:pPr indent="0" lvl="0" marL="457200" rtl="0" algn="l">
              <a:lnSpc>
                <a:spcPct val="70000"/>
              </a:lnSpc>
              <a:spcBef>
                <a:spcPts val="1000"/>
              </a:spcBef>
              <a:spcAft>
                <a:spcPts val="0"/>
              </a:spcAft>
              <a:buNone/>
            </a:pPr>
            <a:r>
              <a:rPr b="1" lang="es-CO" sz="2200">
                <a:solidFill>
                  <a:schemeClr val="dk1"/>
                </a:solidFill>
                <a:latin typeface="Raleway"/>
                <a:ea typeface="Raleway"/>
                <a:cs typeface="Raleway"/>
                <a:sym typeface="Raleway"/>
              </a:rPr>
              <a:t>-ECE &lt;2 mm</a:t>
            </a:r>
            <a:endParaRPr b="1" sz="2200">
              <a:solidFill>
                <a:schemeClr val="dk1"/>
              </a:solidFill>
              <a:latin typeface="Raleway"/>
              <a:ea typeface="Raleway"/>
              <a:cs typeface="Raleway"/>
              <a:sym typeface="Raleway"/>
            </a:endParaRPr>
          </a:p>
          <a:p>
            <a:pPr indent="0" lvl="0" marL="457200" rtl="0" algn="l">
              <a:lnSpc>
                <a:spcPct val="70000"/>
              </a:lnSpc>
              <a:spcBef>
                <a:spcPts val="1000"/>
              </a:spcBef>
              <a:spcAft>
                <a:spcPts val="0"/>
              </a:spcAft>
              <a:buNone/>
            </a:pPr>
            <a:r>
              <a:rPr b="1" lang="es-CO" sz="2200">
                <a:solidFill>
                  <a:schemeClr val="dk1"/>
                </a:solidFill>
                <a:latin typeface="Raleway"/>
                <a:ea typeface="Raleway"/>
                <a:cs typeface="Raleway"/>
                <a:sym typeface="Raleway"/>
              </a:rPr>
              <a:t>-RT adyuvante</a:t>
            </a:r>
            <a:r>
              <a:rPr lang="es-CO" sz="2200">
                <a:solidFill>
                  <a:schemeClr val="dk1"/>
                </a:solidFill>
                <a:latin typeface="Raleway"/>
                <a:ea typeface="Raleway"/>
                <a:cs typeface="Raleway"/>
                <a:sym typeface="Raleway"/>
              </a:rPr>
              <a:t> con campos tangenciales altos de toda la mama o la pared torácica y la región axilar baja  </a:t>
            </a:r>
            <a:endParaRPr sz="1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5"/>
          <p:cNvSpPr txBox="1"/>
          <p:nvPr/>
        </p:nvSpPr>
        <p:spPr>
          <a:xfrm>
            <a:off x="-217275" y="6257700"/>
            <a:ext cx="12409200" cy="600300"/>
          </a:xfrm>
          <a:prstGeom prst="rect">
            <a:avLst/>
          </a:prstGeom>
          <a:noFill/>
          <a:ln>
            <a:noFill/>
          </a:ln>
        </p:spPr>
        <p:txBody>
          <a:bodyPr anchorCtr="0" anchor="t" bIns="91425" lIns="91425" spcFirstLastPara="1" rIns="91425" wrap="square" tIns="91425">
            <a:spAutoFit/>
          </a:bodyPr>
          <a:lstStyle/>
          <a:p>
            <a:pPr indent="0" lvl="0" marL="342900" marR="0" rtl="0" algn="ctr">
              <a:lnSpc>
                <a:spcPct val="100000"/>
              </a:lnSpc>
              <a:spcBef>
                <a:spcPts val="0"/>
              </a:spcBef>
              <a:spcAft>
                <a:spcPts val="0"/>
              </a:spcAft>
              <a:buClr>
                <a:srgbClr val="000000"/>
              </a:buClr>
              <a:buSzPts val="900"/>
              <a:buFont typeface="Arial"/>
              <a:buNone/>
            </a:pPr>
            <a:r>
              <a:rPr b="1" i="0" lang="es-CO" sz="900" u="none" cap="none" strike="noStrike">
                <a:solidFill>
                  <a:srgbClr val="4472C4"/>
                </a:solidFill>
                <a:latin typeface="Roboto"/>
                <a:ea typeface="Roboto"/>
                <a:cs typeface="Roboto"/>
                <a:sym typeface="Roboto"/>
              </a:rPr>
              <a:t>Leidy Juliana Puerto-Horta, Patricia Lopez-Correa, Sergio Cervera-Bonilla, Luis Guzman-Abisaab, Mauricio Garcia-Mora, Carlos Lehmann-Mosquera, Javier Angel-Aristizabal, Carlos Duarte-Torres, Aidee Zoraya Baez- Guzman, Edgar Iván Gonzalez-Rodriguez, Sandra Esperanza Díaz-Casas</a:t>
            </a:r>
            <a:r>
              <a:rPr b="0" i="0" lang="es-CO" sz="900" u="none" cap="none" strike="noStrike">
                <a:solidFill>
                  <a:srgbClr val="000000"/>
                </a:solidFill>
                <a:latin typeface="Roboto"/>
                <a:ea typeface="Roboto"/>
                <a:cs typeface="Roboto"/>
                <a:sym typeface="Roboto"/>
              </a:rPr>
              <a:t> </a:t>
            </a:r>
            <a:r>
              <a:rPr b="1" i="0" lang="es-CO" sz="900" u="none" cap="none" strike="noStrike">
                <a:solidFill>
                  <a:srgbClr val="000000"/>
                </a:solidFill>
                <a:latin typeface="Roboto"/>
                <a:ea typeface="Roboto"/>
                <a:cs typeface="Roboto"/>
                <a:sym typeface="Roboto"/>
              </a:rPr>
              <a:t>Post-neoadjuvant chemotherapy sentinel node in breast cancer: Therapeutic approach at the National Cancer Institute of Colombia. </a:t>
            </a:r>
            <a:r>
              <a:rPr b="0" i="0" lang="es-CO" sz="900" u="none" cap="none" strike="noStrike">
                <a:solidFill>
                  <a:srgbClr val="000000"/>
                </a:solidFill>
                <a:latin typeface="Roboto"/>
                <a:ea typeface="Roboto"/>
                <a:cs typeface="Roboto"/>
                <a:sym typeface="Roboto"/>
              </a:rPr>
              <a:t>Revista Colombiana de Cancerología Publicación científica y oficial del Instituto Nacional de Cancerología Enero -Marzo / 2021 Rev Colomb Cancerol. Vol. 25 Sup. 1(2021) :152-159 </a:t>
            </a:r>
            <a:r>
              <a:rPr b="0" i="0" lang="es-CO" sz="900" u="sng" cap="none" strike="noStrike">
                <a:solidFill>
                  <a:srgbClr val="0563C1"/>
                </a:solidFill>
                <a:latin typeface="Roboto"/>
                <a:ea typeface="Roboto"/>
                <a:cs typeface="Roboto"/>
                <a:sym typeface="Roboto"/>
              </a:rPr>
              <a:t>https://doi.org/10.35509/01239015.744</a:t>
            </a:r>
            <a:endParaRPr b="0" i="0" sz="3100" u="sng" cap="none" strike="noStrike">
              <a:solidFill>
                <a:srgbClr val="0563C1"/>
              </a:solidFill>
              <a:latin typeface="Calibri"/>
              <a:ea typeface="Calibri"/>
              <a:cs typeface="Calibri"/>
              <a:sym typeface="Calibri"/>
            </a:endParaRPr>
          </a:p>
        </p:txBody>
      </p:sp>
      <p:sp>
        <p:nvSpPr>
          <p:cNvPr id="240" name="Google Shape;240;p35"/>
          <p:cNvSpPr txBox="1"/>
          <p:nvPr>
            <p:ph type="title"/>
          </p:nvPr>
        </p:nvSpPr>
        <p:spPr>
          <a:xfrm>
            <a:off x="126000" y="552966"/>
            <a:ext cx="11940000" cy="649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lt1"/>
              </a:buClr>
              <a:buSzPct val="100000"/>
              <a:buFont typeface="Poppins"/>
              <a:buNone/>
            </a:pPr>
            <a:r>
              <a:rPr lang="es-CO"/>
              <a:t>Conductas Consensos Ganglio Centinela </a:t>
            </a:r>
            <a:r>
              <a:rPr lang="es-CO">
                <a:solidFill>
                  <a:srgbClr val="00B0F0"/>
                </a:solidFill>
              </a:rPr>
              <a:t>PostNACT SLNB</a:t>
            </a:r>
            <a:endParaRPr>
              <a:solidFill>
                <a:srgbClr val="00B0F0"/>
              </a:solidFill>
            </a:endParaRPr>
          </a:p>
        </p:txBody>
      </p:sp>
      <p:pic>
        <p:nvPicPr>
          <p:cNvPr id="241" name="Google Shape;241;p35"/>
          <p:cNvPicPr preferRelativeResize="0"/>
          <p:nvPr/>
        </p:nvPicPr>
        <p:blipFill rotWithShape="1">
          <a:blip r:embed="rId3">
            <a:alphaModFix/>
          </a:blip>
          <a:srcRect b="0" l="0" r="0" t="0"/>
          <a:stretch/>
        </p:blipFill>
        <p:spPr>
          <a:xfrm>
            <a:off x="360000" y="1882500"/>
            <a:ext cx="6480675" cy="4375200"/>
          </a:xfrm>
          <a:prstGeom prst="rect">
            <a:avLst/>
          </a:prstGeom>
          <a:noFill/>
          <a:ln>
            <a:noFill/>
          </a:ln>
        </p:spPr>
      </p:pic>
      <p:sp>
        <p:nvSpPr>
          <p:cNvPr id="242" name="Google Shape;242;p35"/>
          <p:cNvSpPr txBox="1"/>
          <p:nvPr/>
        </p:nvSpPr>
        <p:spPr>
          <a:xfrm>
            <a:off x="7391432" y="3008238"/>
            <a:ext cx="4605300" cy="1755900"/>
          </a:xfrm>
          <a:prstGeom prst="rect">
            <a:avLst/>
          </a:prstGeom>
          <a:noFill/>
          <a:ln>
            <a:noFill/>
          </a:ln>
        </p:spPr>
        <p:txBody>
          <a:bodyPr anchorCtr="0" anchor="t" bIns="45700" lIns="91425" spcFirstLastPara="1" rIns="91425" wrap="square" tIns="45700">
            <a:spAutoFit/>
          </a:bodyPr>
          <a:lstStyle/>
          <a:p>
            <a:pPr indent="0" lvl="0" marL="88900" marR="13498" rtl="0" algn="ctr">
              <a:lnSpc>
                <a:spcPct val="94803"/>
              </a:lnSpc>
              <a:spcBef>
                <a:spcPts val="0"/>
              </a:spcBef>
              <a:spcAft>
                <a:spcPts val="0"/>
              </a:spcAft>
              <a:buNone/>
            </a:pPr>
            <a:r>
              <a:rPr b="0" i="0" lang="es-CO" sz="1900" u="none" cap="none" strike="noStrike">
                <a:solidFill>
                  <a:srgbClr val="000000"/>
                </a:solidFill>
                <a:latin typeface="Poppins"/>
                <a:ea typeface="Poppins"/>
                <a:cs typeface="Poppins"/>
                <a:sym typeface="Poppins"/>
              </a:rPr>
              <a:t>Dado el buen seguimiento que tiene la unidad de sus pacientes, este protocolo buscaba evaluar </a:t>
            </a:r>
            <a:r>
              <a:rPr b="1" i="0" lang="es-CO" sz="1900" u="none" cap="none" strike="noStrike">
                <a:solidFill>
                  <a:srgbClr val="000000"/>
                </a:solidFill>
                <a:latin typeface="Poppins"/>
                <a:ea typeface="Poppins"/>
                <a:cs typeface="Poppins"/>
                <a:sym typeface="Poppins"/>
              </a:rPr>
              <a:t>el impacto del cambio </a:t>
            </a:r>
            <a:r>
              <a:rPr b="0" i="0" lang="es-CO" sz="1900" u="none" cap="none" strike="noStrike">
                <a:solidFill>
                  <a:srgbClr val="000000"/>
                </a:solidFill>
                <a:latin typeface="Poppins"/>
                <a:ea typeface="Poppins"/>
                <a:cs typeface="Poppins"/>
                <a:sym typeface="Poppins"/>
              </a:rPr>
              <a:t>con estas conductas terapéuticas en los </a:t>
            </a:r>
            <a:r>
              <a:rPr b="1" i="1" lang="es-CO" sz="1900" u="none" cap="none" strike="noStrike">
                <a:solidFill>
                  <a:srgbClr val="000000"/>
                </a:solidFill>
                <a:latin typeface="Poppins"/>
                <a:ea typeface="Poppins"/>
                <a:cs typeface="Poppins"/>
                <a:sym typeface="Poppins"/>
              </a:rPr>
              <a:t>desenlaces de los pacientes</a:t>
            </a:r>
            <a:r>
              <a:rPr b="0" i="0" lang="es-CO" sz="1900" u="none" cap="none" strike="noStrike">
                <a:solidFill>
                  <a:srgbClr val="000000"/>
                </a:solidFill>
                <a:latin typeface="Poppins"/>
                <a:ea typeface="Poppins"/>
                <a:cs typeface="Poppins"/>
                <a:sym typeface="Poppins"/>
              </a:rPr>
              <a:t>. </a:t>
            </a:r>
            <a:endParaRPr b="0" i="1" sz="1900" u="none" cap="none" strike="noStrike">
              <a:solidFill>
                <a:srgbClr val="000000"/>
              </a:solidFill>
              <a:latin typeface="Poppins"/>
              <a:ea typeface="Poppins"/>
              <a:cs typeface="Poppins"/>
              <a:sym typeface="Poppi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46" name="Shape 246"/>
        <p:cNvGrpSpPr/>
        <p:nvPr/>
      </p:nvGrpSpPr>
      <p:grpSpPr>
        <a:xfrm>
          <a:off x="0" y="0"/>
          <a:ext cx="0" cy="0"/>
          <a:chOff x="0" y="0"/>
          <a:chExt cx="0" cy="0"/>
        </a:xfrm>
      </p:grpSpPr>
      <p:sp>
        <p:nvSpPr>
          <p:cNvPr id="247" name="Google Shape;247;p36"/>
          <p:cNvSpPr txBox="1"/>
          <p:nvPr>
            <p:ph type="title"/>
          </p:nvPr>
        </p:nvSpPr>
        <p:spPr>
          <a:xfrm>
            <a:off x="214658" y="862350"/>
            <a:ext cx="11931300" cy="2197200"/>
          </a:xfrm>
          <a:prstGeom prst="rect">
            <a:avLst/>
          </a:prstGeom>
          <a:solidFill>
            <a:srgbClr val="0E4A69"/>
          </a:solid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4320"/>
              <a:buFont typeface="Poppins"/>
              <a:buNone/>
            </a:pPr>
            <a:r>
              <a:rPr lang="es-CO" sz="3620"/>
              <a:t>“</a:t>
            </a:r>
            <a:r>
              <a:rPr lang="es-CO" sz="3620"/>
              <a:t>Desenlaces oncológicos del desescalamiento de la cirugía axilar en pacientes con cáncer de mama, en un centro oncológico de referencia en Colombia.”</a:t>
            </a:r>
            <a:endParaRPr sz="3320"/>
          </a:p>
        </p:txBody>
      </p:sp>
      <p:sp>
        <p:nvSpPr>
          <p:cNvPr id="248" name="Google Shape;248;p36"/>
          <p:cNvSpPr txBox="1"/>
          <p:nvPr>
            <p:ph idx="1" type="body"/>
          </p:nvPr>
        </p:nvSpPr>
        <p:spPr>
          <a:xfrm>
            <a:off x="214650" y="3747650"/>
            <a:ext cx="11762700" cy="2850600"/>
          </a:xfrm>
          <a:prstGeom prst="rect">
            <a:avLst/>
          </a:prstGeom>
          <a:solidFill>
            <a:srgbClr val="FCE6B5"/>
          </a:solidFill>
          <a:ln cap="flat" cmpd="sng" w="28575">
            <a:solidFill>
              <a:srgbClr val="000000"/>
            </a:solidFill>
            <a:prstDash val="dash"/>
            <a:round/>
            <a:headEnd len="sm" w="sm" type="none"/>
            <a:tailEnd len="sm" w="sm" type="none"/>
          </a:ln>
        </p:spPr>
        <p:txBody>
          <a:bodyPr anchorCtr="0" anchor="t" bIns="45700" lIns="91425" spcFirstLastPara="1" rIns="91425" wrap="square" tIns="45700">
            <a:noAutofit/>
          </a:bodyPr>
          <a:lstStyle/>
          <a:p>
            <a:pPr indent="-228600" lvl="0" marL="457200" rtl="0" algn="ctr">
              <a:lnSpc>
                <a:spcPct val="90000"/>
              </a:lnSpc>
              <a:spcBef>
                <a:spcPts val="1000"/>
              </a:spcBef>
              <a:spcAft>
                <a:spcPts val="0"/>
              </a:spcAft>
              <a:buClr>
                <a:schemeClr val="dk1"/>
              </a:buClr>
              <a:buSzPts val="2000"/>
              <a:buFont typeface="Arial"/>
              <a:buNone/>
            </a:pPr>
            <a:r>
              <a:rPr b="0" lang="es-CO" sz="2500">
                <a:solidFill>
                  <a:srgbClr val="000000"/>
                </a:solidFill>
                <a:latin typeface="Poppins"/>
                <a:ea typeface="Poppins"/>
                <a:cs typeface="Poppins"/>
                <a:sym typeface="Poppins"/>
              </a:rPr>
              <a:t> Evaluar los resultados oncológicos (</a:t>
            </a:r>
            <a:r>
              <a:rPr lang="es-CO" sz="2500">
                <a:solidFill>
                  <a:srgbClr val="000000"/>
                </a:solidFill>
                <a:latin typeface="Poppins"/>
                <a:ea typeface="Poppins"/>
                <a:cs typeface="Poppins"/>
                <a:sym typeface="Poppins"/>
              </a:rPr>
              <a:t>Tiempo a la recaída tumoral</a:t>
            </a:r>
            <a:r>
              <a:rPr b="0" lang="es-CO" sz="2500">
                <a:solidFill>
                  <a:srgbClr val="000000"/>
                </a:solidFill>
                <a:latin typeface="Poppins"/>
                <a:ea typeface="Poppins"/>
                <a:cs typeface="Poppins"/>
                <a:sym typeface="Poppins"/>
              </a:rPr>
              <a:t> y la</a:t>
            </a:r>
            <a:r>
              <a:rPr lang="es-CO" sz="2500">
                <a:solidFill>
                  <a:srgbClr val="000000"/>
                </a:solidFill>
                <a:latin typeface="Poppins"/>
                <a:ea typeface="Poppins"/>
                <a:cs typeface="Poppins"/>
                <a:sym typeface="Poppins"/>
              </a:rPr>
              <a:t> supervivencia global)</a:t>
            </a:r>
            <a:r>
              <a:rPr b="0" lang="es-CO" sz="2500">
                <a:solidFill>
                  <a:srgbClr val="000000"/>
                </a:solidFill>
                <a:latin typeface="Poppins"/>
                <a:ea typeface="Poppins"/>
                <a:cs typeface="Poppins"/>
                <a:sym typeface="Poppins"/>
              </a:rPr>
              <a:t> durante un periodo de </a:t>
            </a:r>
            <a:r>
              <a:rPr lang="es-CO" sz="2500">
                <a:solidFill>
                  <a:srgbClr val="000000"/>
                </a:solidFill>
                <a:latin typeface="Poppins"/>
                <a:ea typeface="Poppins"/>
                <a:cs typeface="Poppins"/>
                <a:sym typeface="Poppins"/>
              </a:rPr>
              <a:t>10 años (2013 y 2023)</a:t>
            </a:r>
            <a:r>
              <a:rPr b="0" lang="es-CO" sz="2500">
                <a:solidFill>
                  <a:srgbClr val="000000"/>
                </a:solidFill>
                <a:latin typeface="Poppins"/>
                <a:ea typeface="Poppins"/>
                <a:cs typeface="Poppins"/>
                <a:sym typeface="Poppins"/>
              </a:rPr>
              <a:t>, en pacientes con tumores en estadios tempranos</a:t>
            </a:r>
            <a:r>
              <a:rPr lang="es-CO" sz="2500">
                <a:solidFill>
                  <a:srgbClr val="000000"/>
                </a:solidFill>
                <a:latin typeface="Poppins"/>
                <a:ea typeface="Poppins"/>
                <a:cs typeface="Poppins"/>
                <a:sym typeface="Poppins"/>
              </a:rPr>
              <a:t> I y IIA, </a:t>
            </a:r>
            <a:r>
              <a:rPr b="0" lang="es-CO" sz="2500">
                <a:solidFill>
                  <a:srgbClr val="000000"/>
                </a:solidFill>
                <a:latin typeface="Poppins"/>
                <a:ea typeface="Poppins"/>
                <a:cs typeface="Poppins"/>
                <a:sym typeface="Poppins"/>
              </a:rPr>
              <a:t>que se sometieron a SLNB como procedimiento quirúrgico</a:t>
            </a:r>
            <a:r>
              <a:rPr lang="es-CO" sz="2500">
                <a:solidFill>
                  <a:srgbClr val="000000"/>
                </a:solidFill>
                <a:latin typeface="Poppins"/>
                <a:ea typeface="Poppins"/>
                <a:cs typeface="Poppins"/>
                <a:sym typeface="Poppins"/>
              </a:rPr>
              <a:t> inicial (Upfront SLNB)</a:t>
            </a:r>
            <a:r>
              <a:rPr b="0" lang="es-CO" sz="2500">
                <a:solidFill>
                  <a:srgbClr val="000000"/>
                </a:solidFill>
                <a:latin typeface="Poppins"/>
                <a:ea typeface="Poppins"/>
                <a:cs typeface="Poppins"/>
                <a:sym typeface="Poppins"/>
              </a:rPr>
              <a:t>, y en pacientes con tumores localmente avanzados</a:t>
            </a:r>
            <a:r>
              <a:rPr lang="es-CO" sz="2500">
                <a:solidFill>
                  <a:srgbClr val="000000"/>
                </a:solidFill>
                <a:latin typeface="Poppins"/>
                <a:ea typeface="Poppins"/>
                <a:cs typeface="Poppins"/>
                <a:sym typeface="Poppins"/>
              </a:rPr>
              <a:t> IIB y IIIA (únicamente T3 N1)</a:t>
            </a:r>
            <a:r>
              <a:rPr b="0" lang="es-CO" sz="2500">
                <a:solidFill>
                  <a:srgbClr val="000000"/>
                </a:solidFill>
                <a:latin typeface="Poppins"/>
                <a:ea typeface="Poppins"/>
                <a:cs typeface="Poppins"/>
                <a:sym typeface="Poppins"/>
              </a:rPr>
              <a:t>, tratados con quimioterapia neoadyuvante</a:t>
            </a:r>
            <a:r>
              <a:rPr lang="es-CO" sz="2500">
                <a:solidFill>
                  <a:srgbClr val="000000"/>
                </a:solidFill>
                <a:latin typeface="Poppins"/>
                <a:ea typeface="Poppins"/>
                <a:cs typeface="Poppins"/>
                <a:sym typeface="Poppins"/>
              </a:rPr>
              <a:t> (NACT)</a:t>
            </a:r>
            <a:r>
              <a:rPr b="0" lang="es-CO" sz="2500">
                <a:solidFill>
                  <a:srgbClr val="000000"/>
                </a:solidFill>
                <a:latin typeface="Poppins"/>
                <a:ea typeface="Poppins"/>
                <a:cs typeface="Poppins"/>
                <a:sym typeface="Poppins"/>
              </a:rPr>
              <a:t> y posteriormente llevadas a biopsia de ganglio centinela </a:t>
            </a:r>
            <a:r>
              <a:rPr lang="es-CO" sz="2500">
                <a:solidFill>
                  <a:srgbClr val="000000"/>
                </a:solidFill>
                <a:latin typeface="Poppins"/>
                <a:ea typeface="Poppins"/>
                <a:cs typeface="Poppins"/>
                <a:sym typeface="Poppins"/>
              </a:rPr>
              <a:t>(post-NACT SLNB). </a:t>
            </a:r>
            <a:endParaRPr sz="2500">
              <a:solidFill>
                <a:srgbClr val="000000"/>
              </a:solidFill>
              <a:latin typeface="Poppins"/>
              <a:ea typeface="Poppins"/>
              <a:cs typeface="Poppins"/>
              <a:sym typeface="Poppins"/>
            </a:endParaRPr>
          </a:p>
        </p:txBody>
      </p:sp>
      <p:sp>
        <p:nvSpPr>
          <p:cNvPr id="249" name="Google Shape;249;p36"/>
          <p:cNvSpPr txBox="1"/>
          <p:nvPr/>
        </p:nvSpPr>
        <p:spPr>
          <a:xfrm>
            <a:off x="3896575" y="3059538"/>
            <a:ext cx="6061500" cy="7389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b="1" lang="es-CO" sz="4000">
                <a:solidFill>
                  <a:schemeClr val="lt2"/>
                </a:solidFill>
                <a:latin typeface="Poppins"/>
                <a:ea typeface="Poppins"/>
                <a:cs typeface="Poppins"/>
                <a:sym typeface="Poppins"/>
              </a:rPr>
              <a:t>Objetivo General</a:t>
            </a:r>
            <a:endParaRPr sz="600">
              <a:solidFill>
                <a:schemeClr val="lt2"/>
              </a:solidFill>
            </a:endParaRPr>
          </a:p>
        </p:txBody>
      </p:sp>
      <p:sp>
        <p:nvSpPr>
          <p:cNvPr id="250" name="Google Shape;250;p36"/>
          <p:cNvSpPr txBox="1"/>
          <p:nvPr/>
        </p:nvSpPr>
        <p:spPr>
          <a:xfrm>
            <a:off x="3149550" y="123438"/>
            <a:ext cx="6061500" cy="7389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rPr b="1" lang="es-CO" sz="4000">
                <a:solidFill>
                  <a:schemeClr val="lt2"/>
                </a:solidFill>
                <a:latin typeface="Poppins"/>
                <a:ea typeface="Poppins"/>
                <a:cs typeface="Poppins"/>
                <a:sym typeface="Poppins"/>
              </a:rPr>
              <a:t>Título del Trabajo</a:t>
            </a:r>
            <a:endParaRPr sz="600">
              <a:solidFill>
                <a:schemeClr val="lt2"/>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ortada y contenido">
  <a:themeElements>
    <a:clrScheme name="FUCS">
      <a:dk1>
        <a:srgbClr val="092755"/>
      </a:dk1>
      <a:lt1>
        <a:srgbClr val="FFFFFF"/>
      </a:lt1>
      <a:dk2>
        <a:srgbClr val="0A3E7C"/>
      </a:dk2>
      <a:lt2>
        <a:srgbClr val="F8C680"/>
      </a:lt2>
      <a:accent1>
        <a:srgbClr val="E8E8E8"/>
      </a:accent1>
      <a:accent2>
        <a:srgbClr val="E8E8E8"/>
      </a:accent2>
      <a:accent3>
        <a:srgbClr val="FBD785"/>
      </a:accent3>
      <a:accent4>
        <a:srgbClr val="092755"/>
      </a:accent4>
      <a:accent5>
        <a:srgbClr val="0A3E7C"/>
      </a:accent5>
      <a:accent6>
        <a:srgbClr val="F8C680"/>
      </a:accent6>
      <a:hlink>
        <a:srgbClr val="0A3E7C"/>
      </a:hlink>
      <a:folHlink>
        <a:srgbClr val="C6C7C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Portada y contenido">
  <a:themeElements>
    <a:clrScheme name="FUCS">
      <a:dk1>
        <a:srgbClr val="092755"/>
      </a:dk1>
      <a:lt1>
        <a:srgbClr val="FFFFFF"/>
      </a:lt1>
      <a:dk2>
        <a:srgbClr val="0A3E7C"/>
      </a:dk2>
      <a:lt2>
        <a:srgbClr val="F8C680"/>
      </a:lt2>
      <a:accent1>
        <a:srgbClr val="E8E8E8"/>
      </a:accent1>
      <a:accent2>
        <a:srgbClr val="E8E8E8"/>
      </a:accent2>
      <a:accent3>
        <a:srgbClr val="FBD785"/>
      </a:accent3>
      <a:accent4>
        <a:srgbClr val="092755"/>
      </a:accent4>
      <a:accent5>
        <a:srgbClr val="0A3E7C"/>
      </a:accent5>
      <a:accent6>
        <a:srgbClr val="F8C680"/>
      </a:accent6>
      <a:hlink>
        <a:srgbClr val="0A3E7C"/>
      </a:hlink>
      <a:folHlink>
        <a:srgbClr val="C6C7C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