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Lst>
  <p:sldSz cy="21602700" cx="16202025"/>
  <p:notesSz cx="6858000" cy="9144000"/>
  <p:embeddedFontLst>
    <p:embeddedFont>
      <p:font typeface="Raleway"/>
      <p:regular r:id="rId7"/>
      <p:bold r:id="rId8"/>
      <p:italic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804">
          <p15:clr>
            <a:srgbClr val="A4A3A4"/>
          </p15:clr>
        </p15:guide>
        <p15:guide id="2" pos="5103">
          <p15:clr>
            <a:srgbClr val="A4A3A4"/>
          </p15:clr>
        </p15:guide>
      </p15:sldGuideLst>
    </p:ext>
    <p:ext uri="GoogleSlidesCustomDataVersion2">
      <go:slidesCustomData xmlns:go="http://customooxmlschemas.google.com/" r:id="rId11" roundtripDataSignature="AMtx7mgInfFN0Z6UjCRsCWEkIIAiXiumC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6804" orient="horz"/>
        <p:guide pos="5103"/>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customschemas.google.com/relationships/presentationmetadata" Target="metadata"/><Relationship Id="rId10" Type="http://schemas.openxmlformats.org/officeDocument/2006/relationships/font" Target="fonts/Raleway-boldItalic.fntdata"/><Relationship Id="rId9" Type="http://schemas.openxmlformats.org/officeDocument/2006/relationships/font" Target="fonts/Raleway-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Raleway-regular.fntdata"/><Relationship Id="rId8" Type="http://schemas.openxmlformats.org/officeDocument/2006/relationships/font" Target="fonts/Raleway-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271713" y="1143000"/>
            <a:ext cx="23145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43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CO"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 name="Google Shape;25;p1:notes"/>
          <p:cNvSpPr/>
          <p:nvPr>
            <p:ph idx="2" type="sldImg"/>
          </p:nvPr>
        </p:nvSpPr>
        <p:spPr>
          <a:xfrm>
            <a:off x="2271713" y="1143000"/>
            <a:ext cx="23145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2" name="Shape 12"/>
        <p:cNvGrpSpPr/>
        <p:nvPr/>
      </p:nvGrpSpPr>
      <p:grpSpPr>
        <a:xfrm>
          <a:off x="0" y="0"/>
          <a:ext cx="0" cy="0"/>
          <a:chOff x="0" y="0"/>
          <a:chExt cx="0" cy="0"/>
        </a:xfrm>
      </p:grpSpPr>
      <p:sp>
        <p:nvSpPr>
          <p:cNvPr id="13" name="Google Shape;13;p3"/>
          <p:cNvSpPr txBox="1"/>
          <p:nvPr>
            <p:ph type="ctrTitle"/>
          </p:nvPr>
        </p:nvSpPr>
        <p:spPr>
          <a:xfrm>
            <a:off x="1215152" y="6710843"/>
            <a:ext cx="13771721" cy="4630578"/>
          </a:xfrm>
          <a:prstGeom prst="rect">
            <a:avLst/>
          </a:prstGeom>
          <a:noFill/>
          <a:ln>
            <a:noFill/>
          </a:ln>
        </p:spPr>
        <p:txBody>
          <a:bodyPr anchorCtr="0" anchor="ctr" bIns="108000" lIns="216025" spcFirstLastPara="1" rIns="216025" wrap="square" tIns="108000">
            <a:noAutofit/>
          </a:bodyPr>
          <a:lstStyle>
            <a:lvl1pPr lvl="0" algn="ctr">
              <a:lnSpc>
                <a:spcPct val="100000"/>
              </a:lnSpc>
              <a:spcBef>
                <a:spcPts val="0"/>
              </a:spcBef>
              <a:spcAft>
                <a:spcPts val="0"/>
              </a:spcAft>
              <a:buClr>
                <a:srgbClr val="092655"/>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3"/>
          <p:cNvSpPr txBox="1"/>
          <p:nvPr>
            <p:ph idx="1" type="subTitle"/>
          </p:nvPr>
        </p:nvSpPr>
        <p:spPr>
          <a:xfrm>
            <a:off x="2430304" y="12241530"/>
            <a:ext cx="11341418" cy="5520690"/>
          </a:xfrm>
          <a:prstGeom prst="rect">
            <a:avLst/>
          </a:prstGeom>
          <a:noFill/>
          <a:ln>
            <a:noFill/>
          </a:ln>
        </p:spPr>
        <p:txBody>
          <a:bodyPr anchorCtr="0" anchor="t" bIns="108000" lIns="216025" spcFirstLastPara="1" rIns="216025" wrap="square" tIns="108000">
            <a:normAutofit/>
          </a:bodyPr>
          <a:lstStyle>
            <a:lvl1pPr lvl="0" algn="ctr">
              <a:lnSpc>
                <a:spcPct val="100000"/>
              </a:lnSpc>
              <a:spcBef>
                <a:spcPts val="1520"/>
              </a:spcBef>
              <a:spcAft>
                <a:spcPts val="0"/>
              </a:spcAft>
              <a:buClr>
                <a:srgbClr val="888B97"/>
              </a:buClr>
              <a:buSzPts val="7600"/>
              <a:buNone/>
              <a:defRPr>
                <a:solidFill>
                  <a:srgbClr val="888B97"/>
                </a:solidFill>
              </a:defRPr>
            </a:lvl1pPr>
            <a:lvl2pPr lvl="1" algn="ctr">
              <a:lnSpc>
                <a:spcPct val="100000"/>
              </a:lnSpc>
              <a:spcBef>
                <a:spcPts val="1320"/>
              </a:spcBef>
              <a:spcAft>
                <a:spcPts val="0"/>
              </a:spcAft>
              <a:buClr>
                <a:srgbClr val="888B97"/>
              </a:buClr>
              <a:buSzPts val="6600"/>
              <a:buNone/>
              <a:defRPr>
                <a:solidFill>
                  <a:srgbClr val="888B97"/>
                </a:solidFill>
              </a:defRPr>
            </a:lvl2pPr>
            <a:lvl3pPr lvl="2" algn="ctr">
              <a:lnSpc>
                <a:spcPct val="100000"/>
              </a:lnSpc>
              <a:spcBef>
                <a:spcPts val="1140"/>
              </a:spcBef>
              <a:spcAft>
                <a:spcPts val="0"/>
              </a:spcAft>
              <a:buClr>
                <a:srgbClr val="888B97"/>
              </a:buClr>
              <a:buSzPts val="5700"/>
              <a:buNone/>
              <a:defRPr>
                <a:solidFill>
                  <a:srgbClr val="888B97"/>
                </a:solidFill>
              </a:defRPr>
            </a:lvl3pPr>
            <a:lvl4pPr lvl="3" algn="ctr">
              <a:lnSpc>
                <a:spcPct val="100000"/>
              </a:lnSpc>
              <a:spcBef>
                <a:spcPts val="940"/>
              </a:spcBef>
              <a:spcAft>
                <a:spcPts val="0"/>
              </a:spcAft>
              <a:buClr>
                <a:srgbClr val="888B97"/>
              </a:buClr>
              <a:buSzPts val="4700"/>
              <a:buNone/>
              <a:defRPr>
                <a:solidFill>
                  <a:srgbClr val="888B97"/>
                </a:solidFill>
              </a:defRPr>
            </a:lvl4pPr>
            <a:lvl5pPr lvl="4" algn="ctr">
              <a:lnSpc>
                <a:spcPct val="100000"/>
              </a:lnSpc>
              <a:spcBef>
                <a:spcPts val="940"/>
              </a:spcBef>
              <a:spcAft>
                <a:spcPts val="0"/>
              </a:spcAft>
              <a:buClr>
                <a:srgbClr val="888B97"/>
              </a:buClr>
              <a:buSzPts val="4700"/>
              <a:buNone/>
              <a:defRPr>
                <a:solidFill>
                  <a:srgbClr val="888B97"/>
                </a:solidFill>
              </a:defRPr>
            </a:lvl5pPr>
            <a:lvl6pPr lvl="5" algn="ctr">
              <a:lnSpc>
                <a:spcPct val="100000"/>
              </a:lnSpc>
              <a:spcBef>
                <a:spcPts val="940"/>
              </a:spcBef>
              <a:spcAft>
                <a:spcPts val="0"/>
              </a:spcAft>
              <a:buClr>
                <a:srgbClr val="888B97"/>
              </a:buClr>
              <a:buSzPts val="4700"/>
              <a:buNone/>
              <a:defRPr>
                <a:solidFill>
                  <a:srgbClr val="888B97"/>
                </a:solidFill>
              </a:defRPr>
            </a:lvl6pPr>
            <a:lvl7pPr lvl="6" algn="ctr">
              <a:lnSpc>
                <a:spcPct val="100000"/>
              </a:lnSpc>
              <a:spcBef>
                <a:spcPts val="940"/>
              </a:spcBef>
              <a:spcAft>
                <a:spcPts val="0"/>
              </a:spcAft>
              <a:buClr>
                <a:srgbClr val="888B97"/>
              </a:buClr>
              <a:buSzPts val="4700"/>
              <a:buNone/>
              <a:defRPr>
                <a:solidFill>
                  <a:srgbClr val="888B97"/>
                </a:solidFill>
              </a:defRPr>
            </a:lvl7pPr>
            <a:lvl8pPr lvl="7" algn="ctr">
              <a:lnSpc>
                <a:spcPct val="100000"/>
              </a:lnSpc>
              <a:spcBef>
                <a:spcPts val="940"/>
              </a:spcBef>
              <a:spcAft>
                <a:spcPts val="0"/>
              </a:spcAft>
              <a:buClr>
                <a:srgbClr val="888B97"/>
              </a:buClr>
              <a:buSzPts val="4700"/>
              <a:buNone/>
              <a:defRPr>
                <a:solidFill>
                  <a:srgbClr val="888B97"/>
                </a:solidFill>
              </a:defRPr>
            </a:lvl8pPr>
            <a:lvl9pPr lvl="8" algn="ctr">
              <a:lnSpc>
                <a:spcPct val="100000"/>
              </a:lnSpc>
              <a:spcBef>
                <a:spcPts val="940"/>
              </a:spcBef>
              <a:spcAft>
                <a:spcPts val="0"/>
              </a:spcAft>
              <a:buClr>
                <a:srgbClr val="888B97"/>
              </a:buClr>
              <a:buSzPts val="4700"/>
              <a:buNone/>
              <a:defRPr>
                <a:solidFill>
                  <a:srgbClr val="888B97"/>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15" name="Shape 15"/>
        <p:cNvGrpSpPr/>
        <p:nvPr/>
      </p:nvGrpSpPr>
      <p:grpSpPr>
        <a:xfrm>
          <a:off x="0" y="0"/>
          <a:ext cx="0" cy="0"/>
          <a:chOff x="0" y="0"/>
          <a:chExt cx="0" cy="0"/>
        </a:xfrm>
      </p:grpSpPr>
      <p:sp>
        <p:nvSpPr>
          <p:cNvPr id="16" name="Google Shape;16;p4"/>
          <p:cNvSpPr txBox="1"/>
          <p:nvPr>
            <p:ph type="title"/>
          </p:nvPr>
        </p:nvSpPr>
        <p:spPr>
          <a:xfrm>
            <a:off x="5652740" y="504206"/>
            <a:ext cx="10009111" cy="1367288"/>
          </a:xfrm>
          <a:prstGeom prst="rect">
            <a:avLst/>
          </a:prstGeom>
          <a:noFill/>
          <a:ln>
            <a:noFill/>
          </a:ln>
        </p:spPr>
        <p:txBody>
          <a:bodyPr anchorCtr="0" anchor="ctr" bIns="108000" lIns="216025" spcFirstLastPara="1" rIns="216025" wrap="square" tIns="108000">
            <a:noAutofit/>
          </a:bodyPr>
          <a:lstStyle>
            <a:lvl1pPr lvl="0" algn="l">
              <a:lnSpc>
                <a:spcPct val="100000"/>
              </a:lnSpc>
              <a:spcBef>
                <a:spcPts val="0"/>
              </a:spcBef>
              <a:spcAft>
                <a:spcPts val="0"/>
              </a:spcAft>
              <a:buClr>
                <a:srgbClr val="092655"/>
              </a:buClr>
              <a:buSzPts val="4000"/>
              <a:buFont typeface="Raleway"/>
              <a:buNone/>
              <a:defRPr b="1" sz="4000">
                <a:solidFill>
                  <a:srgbClr val="09265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4"/>
          <p:cNvSpPr txBox="1"/>
          <p:nvPr>
            <p:ph idx="1" type="body"/>
          </p:nvPr>
        </p:nvSpPr>
        <p:spPr>
          <a:xfrm>
            <a:off x="810102" y="4835605"/>
            <a:ext cx="7158708" cy="2015250"/>
          </a:xfrm>
          <a:prstGeom prst="rect">
            <a:avLst/>
          </a:prstGeom>
          <a:noFill/>
          <a:ln>
            <a:noFill/>
          </a:ln>
        </p:spPr>
        <p:txBody>
          <a:bodyPr anchorCtr="0" anchor="b" bIns="108000" lIns="216025" spcFirstLastPara="1" rIns="216025" wrap="square" tIns="108000">
            <a:noAutofit/>
          </a:bodyPr>
          <a:lstStyle>
            <a:lvl1pPr indent="-228600" lvl="0" marL="457200" algn="l">
              <a:lnSpc>
                <a:spcPct val="100000"/>
              </a:lnSpc>
              <a:spcBef>
                <a:spcPts val="480"/>
              </a:spcBef>
              <a:spcAft>
                <a:spcPts val="0"/>
              </a:spcAft>
              <a:buClr>
                <a:schemeClr val="dk2"/>
              </a:buClr>
              <a:buSzPts val="2400"/>
              <a:buNone/>
              <a:defRPr b="1" sz="2400">
                <a:solidFill>
                  <a:schemeClr val="dk2"/>
                </a:solidFill>
              </a:defRPr>
            </a:lvl1pPr>
            <a:lvl2pPr indent="-228600" lvl="1" marL="914400" algn="l">
              <a:lnSpc>
                <a:spcPct val="100000"/>
              </a:lnSpc>
              <a:spcBef>
                <a:spcPts val="940"/>
              </a:spcBef>
              <a:spcAft>
                <a:spcPts val="0"/>
              </a:spcAft>
              <a:buClr>
                <a:schemeClr val="dk1"/>
              </a:buClr>
              <a:buSzPts val="4700"/>
              <a:buNone/>
              <a:defRPr b="1" sz="4700"/>
            </a:lvl2pPr>
            <a:lvl3pPr indent="-228600" lvl="2" marL="1371600" algn="l">
              <a:lnSpc>
                <a:spcPct val="100000"/>
              </a:lnSpc>
              <a:spcBef>
                <a:spcPts val="860"/>
              </a:spcBef>
              <a:spcAft>
                <a:spcPts val="0"/>
              </a:spcAft>
              <a:buClr>
                <a:schemeClr val="dk1"/>
              </a:buClr>
              <a:buSzPts val="4300"/>
              <a:buNone/>
              <a:defRPr b="1" sz="4300"/>
            </a:lvl3pPr>
            <a:lvl4pPr indent="-228600" lvl="3" marL="1828800" algn="l">
              <a:lnSpc>
                <a:spcPct val="100000"/>
              </a:lnSpc>
              <a:spcBef>
                <a:spcPts val="760"/>
              </a:spcBef>
              <a:spcAft>
                <a:spcPts val="0"/>
              </a:spcAft>
              <a:buClr>
                <a:schemeClr val="dk1"/>
              </a:buClr>
              <a:buSzPts val="3800"/>
              <a:buNone/>
              <a:defRPr b="1" sz="3800"/>
            </a:lvl4pPr>
            <a:lvl5pPr indent="-228600" lvl="4" marL="2286000" algn="l">
              <a:lnSpc>
                <a:spcPct val="100000"/>
              </a:lnSpc>
              <a:spcBef>
                <a:spcPts val="760"/>
              </a:spcBef>
              <a:spcAft>
                <a:spcPts val="0"/>
              </a:spcAft>
              <a:buClr>
                <a:schemeClr val="dk1"/>
              </a:buClr>
              <a:buSzPts val="3800"/>
              <a:buNone/>
              <a:defRPr b="1" sz="3800"/>
            </a:lvl5pPr>
            <a:lvl6pPr indent="-228600" lvl="5" marL="2743200" algn="l">
              <a:lnSpc>
                <a:spcPct val="100000"/>
              </a:lnSpc>
              <a:spcBef>
                <a:spcPts val="760"/>
              </a:spcBef>
              <a:spcAft>
                <a:spcPts val="0"/>
              </a:spcAft>
              <a:buClr>
                <a:schemeClr val="dk1"/>
              </a:buClr>
              <a:buSzPts val="3800"/>
              <a:buNone/>
              <a:defRPr b="1" sz="3800"/>
            </a:lvl6pPr>
            <a:lvl7pPr indent="-228600" lvl="6" marL="3200400" algn="l">
              <a:lnSpc>
                <a:spcPct val="100000"/>
              </a:lnSpc>
              <a:spcBef>
                <a:spcPts val="760"/>
              </a:spcBef>
              <a:spcAft>
                <a:spcPts val="0"/>
              </a:spcAft>
              <a:buClr>
                <a:schemeClr val="dk1"/>
              </a:buClr>
              <a:buSzPts val="3800"/>
              <a:buNone/>
              <a:defRPr b="1" sz="3800"/>
            </a:lvl7pPr>
            <a:lvl8pPr indent="-228600" lvl="7" marL="3657600" algn="l">
              <a:lnSpc>
                <a:spcPct val="100000"/>
              </a:lnSpc>
              <a:spcBef>
                <a:spcPts val="760"/>
              </a:spcBef>
              <a:spcAft>
                <a:spcPts val="0"/>
              </a:spcAft>
              <a:buClr>
                <a:schemeClr val="dk1"/>
              </a:buClr>
              <a:buSzPts val="3800"/>
              <a:buNone/>
              <a:defRPr b="1" sz="3800"/>
            </a:lvl8pPr>
            <a:lvl9pPr indent="-228600" lvl="8" marL="4114800" algn="l">
              <a:lnSpc>
                <a:spcPct val="100000"/>
              </a:lnSpc>
              <a:spcBef>
                <a:spcPts val="760"/>
              </a:spcBef>
              <a:spcAft>
                <a:spcPts val="0"/>
              </a:spcAft>
              <a:buClr>
                <a:schemeClr val="dk1"/>
              </a:buClr>
              <a:buSzPts val="3800"/>
              <a:buNone/>
              <a:defRPr b="1" sz="3800"/>
            </a:lvl9pPr>
          </a:lstStyle>
          <a:p/>
        </p:txBody>
      </p:sp>
      <p:sp>
        <p:nvSpPr>
          <p:cNvPr id="18" name="Google Shape;18;p4"/>
          <p:cNvSpPr txBox="1"/>
          <p:nvPr>
            <p:ph idx="2" type="body"/>
          </p:nvPr>
        </p:nvSpPr>
        <p:spPr>
          <a:xfrm>
            <a:off x="810102" y="6850856"/>
            <a:ext cx="7158708" cy="12446557"/>
          </a:xfrm>
          <a:prstGeom prst="rect">
            <a:avLst/>
          </a:prstGeom>
          <a:noFill/>
          <a:ln>
            <a:noFill/>
          </a:ln>
        </p:spPr>
        <p:txBody>
          <a:bodyPr anchorCtr="0" anchor="t" bIns="108000" lIns="216025" spcFirstLastPara="1" rIns="216025" wrap="square" tIns="108000">
            <a:normAutofit/>
          </a:bodyPr>
          <a:lstStyle>
            <a:lvl1pPr indent="-355600" lvl="0" marL="457200" algn="l">
              <a:lnSpc>
                <a:spcPct val="100000"/>
              </a:lnSpc>
              <a:spcBef>
                <a:spcPts val="400"/>
              </a:spcBef>
              <a:spcAft>
                <a:spcPts val="0"/>
              </a:spcAft>
              <a:buClr>
                <a:schemeClr val="dk1"/>
              </a:buClr>
              <a:buSzPts val="2000"/>
              <a:buChar char="•"/>
              <a:defRPr sz="2000"/>
            </a:lvl1pPr>
            <a:lvl2pPr indent="-330200" lvl="1" marL="914400" algn="l">
              <a:lnSpc>
                <a:spcPct val="100000"/>
              </a:lnSpc>
              <a:spcBef>
                <a:spcPts val="320"/>
              </a:spcBef>
              <a:spcAft>
                <a:spcPts val="0"/>
              </a:spcAft>
              <a:buClr>
                <a:schemeClr val="dk1"/>
              </a:buClr>
              <a:buSzPts val="1600"/>
              <a:buChar char="–"/>
              <a:defRPr sz="1600"/>
            </a:lvl2pPr>
            <a:lvl3pPr indent="-317500" lvl="2" marL="1371600" algn="l">
              <a:lnSpc>
                <a:spcPct val="100000"/>
              </a:lnSpc>
              <a:spcBef>
                <a:spcPts val="280"/>
              </a:spcBef>
              <a:spcAft>
                <a:spcPts val="0"/>
              </a:spcAft>
              <a:buClr>
                <a:schemeClr val="dk1"/>
              </a:buClr>
              <a:buSzPts val="1400"/>
              <a:buChar char="•"/>
              <a:defRPr sz="1400"/>
            </a:lvl3pPr>
            <a:lvl4pPr indent="-304800" lvl="3" marL="1828800" algn="l">
              <a:lnSpc>
                <a:spcPct val="100000"/>
              </a:lnSpc>
              <a:spcBef>
                <a:spcPts val="240"/>
              </a:spcBef>
              <a:spcAft>
                <a:spcPts val="0"/>
              </a:spcAft>
              <a:buClr>
                <a:schemeClr val="dk1"/>
              </a:buClr>
              <a:buSzPts val="1200"/>
              <a:buChar char="–"/>
              <a:defRPr sz="1200"/>
            </a:lvl4pPr>
            <a:lvl5pPr indent="-304800" lvl="4" marL="2286000" algn="l">
              <a:lnSpc>
                <a:spcPct val="100000"/>
              </a:lnSpc>
              <a:spcBef>
                <a:spcPts val="240"/>
              </a:spcBef>
              <a:spcAft>
                <a:spcPts val="0"/>
              </a:spcAft>
              <a:buClr>
                <a:schemeClr val="dk1"/>
              </a:buClr>
              <a:buSzPts val="1200"/>
              <a:buChar char="»"/>
              <a:defRPr sz="1200"/>
            </a:lvl5pPr>
            <a:lvl6pPr indent="-469900" lvl="5" marL="2743200" algn="l">
              <a:lnSpc>
                <a:spcPct val="100000"/>
              </a:lnSpc>
              <a:spcBef>
                <a:spcPts val="760"/>
              </a:spcBef>
              <a:spcAft>
                <a:spcPts val="0"/>
              </a:spcAft>
              <a:buClr>
                <a:schemeClr val="dk1"/>
              </a:buClr>
              <a:buSzPts val="3800"/>
              <a:buChar char="•"/>
              <a:defRPr sz="3800"/>
            </a:lvl6pPr>
            <a:lvl7pPr indent="-469900" lvl="6" marL="3200400" algn="l">
              <a:lnSpc>
                <a:spcPct val="100000"/>
              </a:lnSpc>
              <a:spcBef>
                <a:spcPts val="760"/>
              </a:spcBef>
              <a:spcAft>
                <a:spcPts val="0"/>
              </a:spcAft>
              <a:buClr>
                <a:schemeClr val="dk1"/>
              </a:buClr>
              <a:buSzPts val="3800"/>
              <a:buChar char="•"/>
              <a:defRPr sz="3800"/>
            </a:lvl7pPr>
            <a:lvl8pPr indent="-469900" lvl="7" marL="3657600" algn="l">
              <a:lnSpc>
                <a:spcPct val="100000"/>
              </a:lnSpc>
              <a:spcBef>
                <a:spcPts val="760"/>
              </a:spcBef>
              <a:spcAft>
                <a:spcPts val="0"/>
              </a:spcAft>
              <a:buClr>
                <a:schemeClr val="dk1"/>
              </a:buClr>
              <a:buSzPts val="3800"/>
              <a:buChar char="•"/>
              <a:defRPr sz="3800"/>
            </a:lvl8pPr>
            <a:lvl9pPr indent="-469900" lvl="8" marL="4114800" algn="l">
              <a:lnSpc>
                <a:spcPct val="100000"/>
              </a:lnSpc>
              <a:spcBef>
                <a:spcPts val="760"/>
              </a:spcBef>
              <a:spcAft>
                <a:spcPts val="0"/>
              </a:spcAft>
              <a:buClr>
                <a:schemeClr val="dk1"/>
              </a:buClr>
              <a:buSzPts val="3800"/>
              <a:buChar char="•"/>
              <a:defRPr sz="3800"/>
            </a:lvl9pPr>
          </a:lstStyle>
          <a:p/>
        </p:txBody>
      </p:sp>
      <p:sp>
        <p:nvSpPr>
          <p:cNvPr id="19" name="Google Shape;19;p4"/>
          <p:cNvSpPr txBox="1"/>
          <p:nvPr>
            <p:ph idx="3" type="body"/>
          </p:nvPr>
        </p:nvSpPr>
        <p:spPr>
          <a:xfrm>
            <a:off x="8230406" y="4835605"/>
            <a:ext cx="7161519" cy="2015250"/>
          </a:xfrm>
          <a:prstGeom prst="rect">
            <a:avLst/>
          </a:prstGeom>
          <a:noFill/>
          <a:ln>
            <a:noFill/>
          </a:ln>
        </p:spPr>
        <p:txBody>
          <a:bodyPr anchorCtr="0" anchor="b" bIns="108000" lIns="216025" spcFirstLastPara="1" rIns="216025" wrap="square" tIns="108000">
            <a:noAutofit/>
          </a:bodyPr>
          <a:lstStyle>
            <a:lvl1pPr indent="-228600" lvl="0" marL="457200" algn="l">
              <a:lnSpc>
                <a:spcPct val="100000"/>
              </a:lnSpc>
              <a:spcBef>
                <a:spcPts val="480"/>
              </a:spcBef>
              <a:spcAft>
                <a:spcPts val="0"/>
              </a:spcAft>
              <a:buClr>
                <a:schemeClr val="dk2"/>
              </a:buClr>
              <a:buSzPts val="2400"/>
              <a:buNone/>
              <a:defRPr b="1" sz="2400">
                <a:solidFill>
                  <a:schemeClr val="dk2"/>
                </a:solidFill>
              </a:defRPr>
            </a:lvl1pPr>
            <a:lvl2pPr indent="-228600" lvl="1" marL="914400" algn="l">
              <a:lnSpc>
                <a:spcPct val="100000"/>
              </a:lnSpc>
              <a:spcBef>
                <a:spcPts val="940"/>
              </a:spcBef>
              <a:spcAft>
                <a:spcPts val="0"/>
              </a:spcAft>
              <a:buClr>
                <a:schemeClr val="dk1"/>
              </a:buClr>
              <a:buSzPts val="4700"/>
              <a:buNone/>
              <a:defRPr b="1" sz="4700"/>
            </a:lvl2pPr>
            <a:lvl3pPr indent="-228600" lvl="2" marL="1371600" algn="l">
              <a:lnSpc>
                <a:spcPct val="100000"/>
              </a:lnSpc>
              <a:spcBef>
                <a:spcPts val="860"/>
              </a:spcBef>
              <a:spcAft>
                <a:spcPts val="0"/>
              </a:spcAft>
              <a:buClr>
                <a:schemeClr val="dk1"/>
              </a:buClr>
              <a:buSzPts val="4300"/>
              <a:buNone/>
              <a:defRPr b="1" sz="4300"/>
            </a:lvl3pPr>
            <a:lvl4pPr indent="-228600" lvl="3" marL="1828800" algn="l">
              <a:lnSpc>
                <a:spcPct val="100000"/>
              </a:lnSpc>
              <a:spcBef>
                <a:spcPts val="760"/>
              </a:spcBef>
              <a:spcAft>
                <a:spcPts val="0"/>
              </a:spcAft>
              <a:buClr>
                <a:schemeClr val="dk1"/>
              </a:buClr>
              <a:buSzPts val="3800"/>
              <a:buNone/>
              <a:defRPr b="1" sz="3800"/>
            </a:lvl4pPr>
            <a:lvl5pPr indent="-228600" lvl="4" marL="2286000" algn="l">
              <a:lnSpc>
                <a:spcPct val="100000"/>
              </a:lnSpc>
              <a:spcBef>
                <a:spcPts val="760"/>
              </a:spcBef>
              <a:spcAft>
                <a:spcPts val="0"/>
              </a:spcAft>
              <a:buClr>
                <a:schemeClr val="dk1"/>
              </a:buClr>
              <a:buSzPts val="3800"/>
              <a:buNone/>
              <a:defRPr b="1" sz="3800"/>
            </a:lvl5pPr>
            <a:lvl6pPr indent="-228600" lvl="5" marL="2743200" algn="l">
              <a:lnSpc>
                <a:spcPct val="100000"/>
              </a:lnSpc>
              <a:spcBef>
                <a:spcPts val="760"/>
              </a:spcBef>
              <a:spcAft>
                <a:spcPts val="0"/>
              </a:spcAft>
              <a:buClr>
                <a:schemeClr val="dk1"/>
              </a:buClr>
              <a:buSzPts val="3800"/>
              <a:buNone/>
              <a:defRPr b="1" sz="3800"/>
            </a:lvl6pPr>
            <a:lvl7pPr indent="-228600" lvl="6" marL="3200400" algn="l">
              <a:lnSpc>
                <a:spcPct val="100000"/>
              </a:lnSpc>
              <a:spcBef>
                <a:spcPts val="760"/>
              </a:spcBef>
              <a:spcAft>
                <a:spcPts val="0"/>
              </a:spcAft>
              <a:buClr>
                <a:schemeClr val="dk1"/>
              </a:buClr>
              <a:buSzPts val="3800"/>
              <a:buNone/>
              <a:defRPr b="1" sz="3800"/>
            </a:lvl7pPr>
            <a:lvl8pPr indent="-228600" lvl="7" marL="3657600" algn="l">
              <a:lnSpc>
                <a:spcPct val="100000"/>
              </a:lnSpc>
              <a:spcBef>
                <a:spcPts val="760"/>
              </a:spcBef>
              <a:spcAft>
                <a:spcPts val="0"/>
              </a:spcAft>
              <a:buClr>
                <a:schemeClr val="dk1"/>
              </a:buClr>
              <a:buSzPts val="3800"/>
              <a:buNone/>
              <a:defRPr b="1" sz="3800"/>
            </a:lvl8pPr>
            <a:lvl9pPr indent="-228600" lvl="8" marL="4114800" algn="l">
              <a:lnSpc>
                <a:spcPct val="100000"/>
              </a:lnSpc>
              <a:spcBef>
                <a:spcPts val="760"/>
              </a:spcBef>
              <a:spcAft>
                <a:spcPts val="0"/>
              </a:spcAft>
              <a:buClr>
                <a:schemeClr val="dk1"/>
              </a:buClr>
              <a:buSzPts val="3800"/>
              <a:buNone/>
              <a:defRPr b="1" sz="3800"/>
            </a:lvl9pPr>
          </a:lstStyle>
          <a:p/>
        </p:txBody>
      </p:sp>
      <p:sp>
        <p:nvSpPr>
          <p:cNvPr id="20" name="Google Shape;20;p4"/>
          <p:cNvSpPr txBox="1"/>
          <p:nvPr>
            <p:ph idx="4" type="body"/>
          </p:nvPr>
        </p:nvSpPr>
        <p:spPr>
          <a:xfrm>
            <a:off x="8230406" y="6850856"/>
            <a:ext cx="7161519" cy="12446557"/>
          </a:xfrm>
          <a:prstGeom prst="rect">
            <a:avLst/>
          </a:prstGeom>
          <a:noFill/>
          <a:ln>
            <a:noFill/>
          </a:ln>
        </p:spPr>
        <p:txBody>
          <a:bodyPr anchorCtr="0" anchor="t" bIns="108000" lIns="216025" spcFirstLastPara="1" rIns="216025" wrap="square" tIns="108000">
            <a:normAutofit/>
          </a:bodyPr>
          <a:lstStyle>
            <a:lvl1pPr indent="-355600" lvl="0" marL="457200" algn="l">
              <a:lnSpc>
                <a:spcPct val="100000"/>
              </a:lnSpc>
              <a:spcBef>
                <a:spcPts val="400"/>
              </a:spcBef>
              <a:spcAft>
                <a:spcPts val="0"/>
              </a:spcAft>
              <a:buClr>
                <a:schemeClr val="dk1"/>
              </a:buClr>
              <a:buSzPts val="2000"/>
              <a:buChar char="•"/>
              <a:defRPr sz="2000"/>
            </a:lvl1pPr>
            <a:lvl2pPr indent="-330200" lvl="1" marL="914400" algn="l">
              <a:lnSpc>
                <a:spcPct val="100000"/>
              </a:lnSpc>
              <a:spcBef>
                <a:spcPts val="320"/>
              </a:spcBef>
              <a:spcAft>
                <a:spcPts val="0"/>
              </a:spcAft>
              <a:buClr>
                <a:schemeClr val="dk1"/>
              </a:buClr>
              <a:buSzPts val="1600"/>
              <a:buChar char="–"/>
              <a:defRPr sz="1600"/>
            </a:lvl2pPr>
            <a:lvl3pPr indent="-317500" lvl="2" marL="1371600" algn="l">
              <a:lnSpc>
                <a:spcPct val="100000"/>
              </a:lnSpc>
              <a:spcBef>
                <a:spcPts val="280"/>
              </a:spcBef>
              <a:spcAft>
                <a:spcPts val="0"/>
              </a:spcAft>
              <a:buClr>
                <a:schemeClr val="dk1"/>
              </a:buClr>
              <a:buSzPts val="1400"/>
              <a:buChar char="•"/>
              <a:defRPr sz="1400"/>
            </a:lvl3pPr>
            <a:lvl4pPr indent="-304800" lvl="3" marL="1828800" algn="l">
              <a:lnSpc>
                <a:spcPct val="100000"/>
              </a:lnSpc>
              <a:spcBef>
                <a:spcPts val="240"/>
              </a:spcBef>
              <a:spcAft>
                <a:spcPts val="0"/>
              </a:spcAft>
              <a:buClr>
                <a:schemeClr val="dk1"/>
              </a:buClr>
              <a:buSzPts val="1200"/>
              <a:buChar char="–"/>
              <a:defRPr sz="1200"/>
            </a:lvl4pPr>
            <a:lvl5pPr indent="-304800" lvl="4" marL="2286000" algn="l">
              <a:lnSpc>
                <a:spcPct val="100000"/>
              </a:lnSpc>
              <a:spcBef>
                <a:spcPts val="240"/>
              </a:spcBef>
              <a:spcAft>
                <a:spcPts val="0"/>
              </a:spcAft>
              <a:buClr>
                <a:schemeClr val="dk1"/>
              </a:buClr>
              <a:buSzPts val="1200"/>
              <a:buChar char="»"/>
              <a:defRPr sz="1200"/>
            </a:lvl5pPr>
            <a:lvl6pPr indent="-469900" lvl="5" marL="2743200" algn="l">
              <a:lnSpc>
                <a:spcPct val="100000"/>
              </a:lnSpc>
              <a:spcBef>
                <a:spcPts val="760"/>
              </a:spcBef>
              <a:spcAft>
                <a:spcPts val="0"/>
              </a:spcAft>
              <a:buClr>
                <a:schemeClr val="dk1"/>
              </a:buClr>
              <a:buSzPts val="3800"/>
              <a:buChar char="•"/>
              <a:defRPr sz="3800"/>
            </a:lvl6pPr>
            <a:lvl7pPr indent="-469900" lvl="6" marL="3200400" algn="l">
              <a:lnSpc>
                <a:spcPct val="100000"/>
              </a:lnSpc>
              <a:spcBef>
                <a:spcPts val="760"/>
              </a:spcBef>
              <a:spcAft>
                <a:spcPts val="0"/>
              </a:spcAft>
              <a:buClr>
                <a:schemeClr val="dk1"/>
              </a:buClr>
              <a:buSzPts val="3800"/>
              <a:buChar char="•"/>
              <a:defRPr sz="3800"/>
            </a:lvl7pPr>
            <a:lvl8pPr indent="-469900" lvl="7" marL="3657600" algn="l">
              <a:lnSpc>
                <a:spcPct val="100000"/>
              </a:lnSpc>
              <a:spcBef>
                <a:spcPts val="760"/>
              </a:spcBef>
              <a:spcAft>
                <a:spcPts val="0"/>
              </a:spcAft>
              <a:buClr>
                <a:schemeClr val="dk1"/>
              </a:buClr>
              <a:buSzPts val="3800"/>
              <a:buChar char="•"/>
              <a:defRPr sz="3800"/>
            </a:lvl8pPr>
            <a:lvl9pPr indent="-469900" lvl="8" marL="4114800" algn="l">
              <a:lnSpc>
                <a:spcPct val="100000"/>
              </a:lnSpc>
              <a:spcBef>
                <a:spcPts val="760"/>
              </a:spcBef>
              <a:spcAft>
                <a:spcPts val="0"/>
              </a:spcAft>
              <a:buClr>
                <a:schemeClr val="dk1"/>
              </a:buClr>
              <a:buSzPts val="3800"/>
              <a:buChar char="•"/>
              <a:defRPr sz="3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ólo el título">
  <p:cSld name="Sólo el título">
    <p:spTree>
      <p:nvGrpSpPr>
        <p:cNvPr id="21" name="Shape 21"/>
        <p:cNvGrpSpPr/>
        <p:nvPr/>
      </p:nvGrpSpPr>
      <p:grpSpPr>
        <a:xfrm>
          <a:off x="0" y="0"/>
          <a:ext cx="0" cy="0"/>
          <a:chOff x="0" y="0"/>
          <a:chExt cx="0" cy="0"/>
        </a:xfrm>
      </p:grpSpPr>
      <p:sp>
        <p:nvSpPr>
          <p:cNvPr id="22" name="Google Shape;22;p5"/>
          <p:cNvSpPr txBox="1"/>
          <p:nvPr>
            <p:ph type="title"/>
          </p:nvPr>
        </p:nvSpPr>
        <p:spPr>
          <a:xfrm>
            <a:off x="5580732" y="504206"/>
            <a:ext cx="10081119" cy="1367288"/>
          </a:xfrm>
          <a:prstGeom prst="rect">
            <a:avLst/>
          </a:prstGeom>
          <a:noFill/>
          <a:ln>
            <a:noFill/>
          </a:ln>
        </p:spPr>
        <p:txBody>
          <a:bodyPr anchorCtr="0" anchor="ctr" bIns="108000" lIns="216025" spcFirstLastPara="1" rIns="216025" wrap="square" tIns="108000">
            <a:noAutofit/>
          </a:bodyPr>
          <a:lstStyle>
            <a:lvl1pPr lvl="0" algn="l">
              <a:lnSpc>
                <a:spcPct val="100000"/>
              </a:lnSpc>
              <a:spcBef>
                <a:spcPts val="0"/>
              </a:spcBef>
              <a:spcAft>
                <a:spcPts val="0"/>
              </a:spcAft>
              <a:buClr>
                <a:srgbClr val="092655"/>
              </a:buClr>
              <a:buSzPts val="4000"/>
              <a:buFont typeface="Raleway"/>
              <a:buNone/>
              <a:defRPr b="1" sz="4000">
                <a:solidFill>
                  <a:srgbClr val="09265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5148684" y="865110"/>
            <a:ext cx="10243240" cy="2879456"/>
          </a:xfrm>
          <a:prstGeom prst="rect">
            <a:avLst/>
          </a:prstGeom>
          <a:noFill/>
          <a:ln>
            <a:noFill/>
          </a:ln>
        </p:spPr>
        <p:txBody>
          <a:bodyPr anchorCtr="0" anchor="ctr" bIns="108000" lIns="216025" spcFirstLastPara="1" rIns="216025" wrap="square" tIns="108000">
            <a:noAutofit/>
          </a:bodyPr>
          <a:lstStyle>
            <a:lvl1pPr lvl="0" marR="0" rtl="0" algn="ctr">
              <a:lnSpc>
                <a:spcPct val="100000"/>
              </a:lnSpc>
              <a:spcBef>
                <a:spcPts val="0"/>
              </a:spcBef>
              <a:spcAft>
                <a:spcPts val="0"/>
              </a:spcAft>
              <a:buClr>
                <a:srgbClr val="092655"/>
              </a:buClr>
              <a:buSzPts val="5400"/>
              <a:buFont typeface="Raleway"/>
              <a:buNone/>
              <a:defRPr b="1" i="0" sz="5400" u="none" cap="none" strike="noStrike">
                <a:solidFill>
                  <a:srgbClr val="092655"/>
                </a:solidFill>
                <a:latin typeface="Raleway"/>
                <a:ea typeface="Raleway"/>
                <a:cs typeface="Raleway"/>
                <a:sym typeface="Raleway"/>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
          <p:cNvSpPr txBox="1"/>
          <p:nvPr>
            <p:ph idx="1" type="body"/>
          </p:nvPr>
        </p:nvSpPr>
        <p:spPr>
          <a:xfrm>
            <a:off x="810101" y="5040633"/>
            <a:ext cx="14581823" cy="14256783"/>
          </a:xfrm>
          <a:prstGeom prst="rect">
            <a:avLst/>
          </a:prstGeom>
          <a:noFill/>
          <a:ln>
            <a:noFill/>
          </a:ln>
        </p:spPr>
        <p:txBody>
          <a:bodyPr anchorCtr="0" anchor="t" bIns="108000" lIns="216025" spcFirstLastPara="1" rIns="216025" wrap="square" tIns="108000">
            <a:normAutofit/>
          </a:bodyPr>
          <a:lstStyle>
            <a:lvl1pPr indent="-711200" lvl="0" marL="457200" marR="0" rtl="0" algn="l">
              <a:lnSpc>
                <a:spcPct val="100000"/>
              </a:lnSpc>
              <a:spcBef>
                <a:spcPts val="1520"/>
              </a:spcBef>
              <a:spcAft>
                <a:spcPts val="0"/>
              </a:spcAft>
              <a:buClr>
                <a:schemeClr val="dk1"/>
              </a:buClr>
              <a:buSzPts val="7600"/>
              <a:buFont typeface="Arial"/>
              <a:buChar char="•"/>
              <a:defRPr b="0" i="0" sz="7600" u="none" cap="none" strike="noStrike">
                <a:solidFill>
                  <a:schemeClr val="dk1"/>
                </a:solidFill>
                <a:latin typeface="Raleway"/>
                <a:ea typeface="Raleway"/>
                <a:cs typeface="Raleway"/>
                <a:sym typeface="Raleway"/>
              </a:defRPr>
            </a:lvl1pPr>
            <a:lvl2pPr indent="-647700" lvl="1" marL="914400" marR="0" rtl="0" algn="l">
              <a:lnSpc>
                <a:spcPct val="100000"/>
              </a:lnSpc>
              <a:spcBef>
                <a:spcPts val="1320"/>
              </a:spcBef>
              <a:spcAft>
                <a:spcPts val="0"/>
              </a:spcAft>
              <a:buClr>
                <a:schemeClr val="dk1"/>
              </a:buClr>
              <a:buSzPts val="6600"/>
              <a:buFont typeface="Arial"/>
              <a:buChar char="–"/>
              <a:defRPr b="0" i="0" sz="6600" u="none" cap="none" strike="noStrike">
                <a:solidFill>
                  <a:schemeClr val="dk1"/>
                </a:solidFill>
                <a:latin typeface="Raleway"/>
                <a:ea typeface="Raleway"/>
                <a:cs typeface="Raleway"/>
                <a:sym typeface="Raleway"/>
              </a:defRPr>
            </a:lvl2pPr>
            <a:lvl3pPr indent="-590550" lvl="2" marL="1371600" marR="0" rtl="0" algn="l">
              <a:lnSpc>
                <a:spcPct val="100000"/>
              </a:lnSpc>
              <a:spcBef>
                <a:spcPts val="1140"/>
              </a:spcBef>
              <a:spcAft>
                <a:spcPts val="0"/>
              </a:spcAft>
              <a:buClr>
                <a:schemeClr val="dk1"/>
              </a:buClr>
              <a:buSzPts val="5700"/>
              <a:buFont typeface="Arial"/>
              <a:buChar char="•"/>
              <a:defRPr b="0" i="0" sz="5700" u="none" cap="none" strike="noStrike">
                <a:solidFill>
                  <a:schemeClr val="dk1"/>
                </a:solidFill>
                <a:latin typeface="Raleway"/>
                <a:ea typeface="Raleway"/>
                <a:cs typeface="Raleway"/>
                <a:sym typeface="Raleway"/>
              </a:defRPr>
            </a:lvl3pPr>
            <a:lvl4pPr indent="-527050" lvl="3" marL="1828800" marR="0" rtl="0" algn="l">
              <a:lnSpc>
                <a:spcPct val="100000"/>
              </a:lnSpc>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4pPr>
            <a:lvl5pPr indent="-527050" lvl="4" marL="2286000" marR="0" rtl="0" algn="l">
              <a:lnSpc>
                <a:spcPct val="100000"/>
              </a:lnSpc>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5pPr>
            <a:lvl6pPr indent="-527050" lvl="5" marL="2743200" marR="0" rtl="0" algn="l">
              <a:lnSpc>
                <a:spcPct val="100000"/>
              </a:lnSpc>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6pPr>
            <a:lvl7pPr indent="-527050" lvl="6" marL="3200400" marR="0" rtl="0" algn="l">
              <a:lnSpc>
                <a:spcPct val="100000"/>
              </a:lnSpc>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7pPr>
            <a:lvl8pPr indent="-527050" lvl="7" marL="3657600" marR="0" rtl="0" algn="l">
              <a:lnSpc>
                <a:spcPct val="100000"/>
              </a:lnSpc>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8pPr>
            <a:lvl9pPr indent="-527050" lvl="8" marL="4114800" marR="0" rtl="0" algn="l">
              <a:lnSpc>
                <a:spcPct val="100000"/>
              </a:lnSpc>
              <a:spcBef>
                <a:spcPts val="940"/>
              </a:spcBef>
              <a:spcAft>
                <a:spcPts val="0"/>
              </a:spcAft>
              <a:buClr>
                <a:schemeClr val="dk1"/>
              </a:buClr>
              <a:buSzPts val="4700"/>
              <a:buFont typeface="Arial"/>
              <a:buChar char="•"/>
              <a:defRPr b="0" i="0" sz="4700" u="none" cap="none" strike="noStrike">
                <a:solidFill>
                  <a:schemeClr val="dk1"/>
                </a:solidFill>
                <a:latin typeface="Raleway"/>
                <a:ea typeface="Raleway"/>
                <a:cs typeface="Raleway"/>
                <a:sym typeface="Raleway"/>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sdiaz@cancer.gov.co" TargetMode="External"/><Relationship Id="rId4" Type="http://schemas.openxmlformats.org/officeDocument/2006/relationships/image" Target="../media/image3.png"/><Relationship Id="rId9"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image" Target="../media/image1.png"/><Relationship Id="rId8"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id="27" name="Google Shape;27;p1"/>
          <p:cNvSpPr txBox="1"/>
          <p:nvPr>
            <p:ph type="ctrTitle"/>
          </p:nvPr>
        </p:nvSpPr>
        <p:spPr>
          <a:xfrm>
            <a:off x="5479650" y="410096"/>
            <a:ext cx="10571400" cy="1536600"/>
          </a:xfrm>
          <a:prstGeom prst="rect">
            <a:avLst/>
          </a:prstGeom>
          <a:noFill/>
          <a:ln>
            <a:noFill/>
          </a:ln>
        </p:spPr>
        <p:txBody>
          <a:bodyPr anchorCtr="0" anchor="ctr" bIns="108000" lIns="216025" spcFirstLastPara="1" rIns="216025" wrap="square" tIns="108000">
            <a:noAutofit/>
          </a:bodyPr>
          <a:lstStyle/>
          <a:p>
            <a:pPr indent="0" lvl="0" marL="0" rtl="0" algn="ctr">
              <a:lnSpc>
                <a:spcPct val="103125"/>
              </a:lnSpc>
              <a:spcBef>
                <a:spcPts val="0"/>
              </a:spcBef>
              <a:spcAft>
                <a:spcPts val="0"/>
              </a:spcAft>
              <a:buClr>
                <a:srgbClr val="092655"/>
              </a:buClr>
              <a:buSzPts val="3200"/>
              <a:buFont typeface="Raleway"/>
              <a:buNone/>
            </a:pPr>
            <a:r>
              <a:rPr lang="es-CO" sz="3000"/>
              <a:t>Desenlaces oncológicos del desescalamiento de la cirugía axilar en pacientes con cáncer de mama, en un centro oncológico de referencia en Colombia</a:t>
            </a:r>
            <a:r>
              <a:rPr lang="es-CO" sz="3000"/>
              <a:t>  </a:t>
            </a:r>
            <a:endParaRPr sz="3000"/>
          </a:p>
          <a:p>
            <a:pPr indent="0" lvl="0" marL="0" rtl="0" algn="l">
              <a:lnSpc>
                <a:spcPct val="103125"/>
              </a:lnSpc>
              <a:spcBef>
                <a:spcPts val="0"/>
              </a:spcBef>
              <a:spcAft>
                <a:spcPts val="0"/>
              </a:spcAft>
              <a:buClr>
                <a:srgbClr val="092655"/>
              </a:buClr>
              <a:buSzPts val="3200"/>
              <a:buFont typeface="Raleway"/>
              <a:buNone/>
            </a:pPr>
            <a:r>
              <a:t/>
            </a:r>
            <a:endParaRPr sz="2800"/>
          </a:p>
        </p:txBody>
      </p:sp>
      <p:sp>
        <p:nvSpPr>
          <p:cNvPr id="28" name="Google Shape;28;p1"/>
          <p:cNvSpPr txBox="1"/>
          <p:nvPr>
            <p:ph idx="1" type="subTitle"/>
          </p:nvPr>
        </p:nvSpPr>
        <p:spPr>
          <a:xfrm>
            <a:off x="503375" y="3130750"/>
            <a:ext cx="7058400" cy="2750400"/>
          </a:xfrm>
          <a:prstGeom prst="rect">
            <a:avLst/>
          </a:prstGeom>
          <a:noFill/>
          <a:ln>
            <a:noFill/>
          </a:ln>
        </p:spPr>
        <p:txBody>
          <a:bodyPr anchorCtr="0" anchor="t" bIns="108000" lIns="216025" spcFirstLastPara="1" rIns="216025" wrap="square" tIns="108000">
            <a:noAutofit/>
          </a:bodyPr>
          <a:lstStyle/>
          <a:p>
            <a:pPr indent="0" lvl="0" marL="0" rtl="0" algn="l">
              <a:lnSpc>
                <a:spcPct val="90000"/>
              </a:lnSpc>
              <a:spcBef>
                <a:spcPts val="0"/>
              </a:spcBef>
              <a:spcAft>
                <a:spcPts val="0"/>
              </a:spcAft>
              <a:buClr>
                <a:srgbClr val="002060"/>
              </a:buClr>
              <a:buSzPts val="1100"/>
              <a:buNone/>
            </a:pPr>
            <a:r>
              <a:rPr b="1" lang="es-CO" sz="1600">
                <a:solidFill>
                  <a:srgbClr val="002060"/>
                </a:solidFill>
                <a:latin typeface="Raleway"/>
                <a:ea typeface="Raleway"/>
                <a:cs typeface="Raleway"/>
                <a:sym typeface="Raleway"/>
              </a:rPr>
              <a:t>Introducción</a:t>
            </a:r>
            <a:endParaRPr b="1" sz="1600">
              <a:solidFill>
                <a:srgbClr val="002060"/>
              </a:solidFill>
              <a:latin typeface="Raleway"/>
              <a:ea typeface="Raleway"/>
              <a:cs typeface="Raleway"/>
              <a:sym typeface="Raleway"/>
            </a:endParaRPr>
          </a:p>
          <a:p>
            <a:pPr indent="0" lvl="0" marL="0" rtl="0" algn="l">
              <a:lnSpc>
                <a:spcPct val="90000"/>
              </a:lnSpc>
              <a:spcBef>
                <a:spcPts val="0"/>
              </a:spcBef>
              <a:spcAft>
                <a:spcPts val="0"/>
              </a:spcAft>
              <a:buClr>
                <a:srgbClr val="002060"/>
              </a:buClr>
              <a:buSzPts val="1100"/>
              <a:buNone/>
            </a:pPr>
            <a:r>
              <a:t/>
            </a:r>
            <a:endParaRPr b="1" sz="1600">
              <a:solidFill>
                <a:srgbClr val="002060"/>
              </a:solidFill>
            </a:endParaRPr>
          </a:p>
          <a:p>
            <a:pPr indent="0" lvl="0" marL="0" rtl="0" algn="just">
              <a:lnSpc>
                <a:spcPct val="110000"/>
              </a:lnSpc>
              <a:spcBef>
                <a:spcPts val="320"/>
              </a:spcBef>
              <a:spcAft>
                <a:spcPts val="0"/>
              </a:spcAft>
              <a:buSzPts val="7600"/>
              <a:buNone/>
            </a:pPr>
            <a:r>
              <a:rPr lang="es-CO" sz="1600">
                <a:solidFill>
                  <a:srgbClr val="171717"/>
                </a:solidFill>
              </a:rPr>
              <a:t>El desescalamiento quirúrgico axilar mediante </a:t>
            </a:r>
            <a:r>
              <a:rPr b="1" lang="es-CO" sz="1600">
                <a:solidFill>
                  <a:srgbClr val="171717"/>
                </a:solidFill>
              </a:rPr>
              <a:t>biopsia de ganglio centinela (SLNB</a:t>
            </a:r>
            <a:r>
              <a:rPr lang="es-CO" sz="1600">
                <a:solidFill>
                  <a:srgbClr val="171717"/>
                </a:solidFill>
              </a:rPr>
              <a:t>), ha demostrado reducir la morbilidad de las pacientes con cáncer de mama sin comprometer los resultados oncológicos. Sin embargo, existen muy pocas publicaciones sobre su aplicabilidad en escenarios clínicos reales, especialmente en países de medianos recursos. </a:t>
            </a:r>
            <a:endParaRPr b="1" sz="970">
              <a:solidFill>
                <a:schemeClr val="dk1"/>
              </a:solidFill>
              <a:latin typeface="Raleway"/>
              <a:ea typeface="Raleway"/>
              <a:cs typeface="Raleway"/>
              <a:sym typeface="Raleway"/>
            </a:endParaRPr>
          </a:p>
        </p:txBody>
      </p:sp>
      <p:sp>
        <p:nvSpPr>
          <p:cNvPr id="29" name="Google Shape;29;p1"/>
          <p:cNvSpPr txBox="1"/>
          <p:nvPr/>
        </p:nvSpPr>
        <p:spPr>
          <a:xfrm>
            <a:off x="5660183" y="1946688"/>
            <a:ext cx="9868084" cy="994417"/>
          </a:xfrm>
          <a:prstGeom prst="rect">
            <a:avLst/>
          </a:prstGeom>
          <a:noFill/>
          <a:ln>
            <a:noFill/>
          </a:ln>
        </p:spPr>
        <p:txBody>
          <a:bodyPr anchorCtr="0" anchor="ctr" bIns="108000" lIns="216025" spcFirstLastPara="1" rIns="216025" wrap="square" tIns="108000">
            <a:noAutofit/>
          </a:bodyPr>
          <a:lstStyle/>
          <a:p>
            <a:pPr indent="0" lvl="0" marL="0" marR="0" rtl="0" algn="l">
              <a:lnSpc>
                <a:spcPct val="100000"/>
              </a:lnSpc>
              <a:spcBef>
                <a:spcPts val="0"/>
              </a:spcBef>
              <a:spcAft>
                <a:spcPts val="0"/>
              </a:spcAft>
              <a:buClr>
                <a:srgbClr val="092655"/>
              </a:buClr>
              <a:buSzPts val="1400"/>
              <a:buFont typeface="Raleway"/>
              <a:buNone/>
            </a:pPr>
            <a:r>
              <a:rPr b="1" i="0" lang="es-CO" sz="1400" u="none" cap="none" strike="noStrike">
                <a:solidFill>
                  <a:srgbClr val="092655"/>
                </a:solidFill>
                <a:latin typeface="Raleway"/>
                <a:ea typeface="Raleway"/>
                <a:cs typeface="Raleway"/>
                <a:sym typeface="Raleway"/>
              </a:rPr>
              <a:t>Autores:</a:t>
            </a:r>
            <a:r>
              <a:rPr b="0" i="0" lang="es-CO" sz="1400" u="none" cap="none" strike="noStrike">
                <a:solidFill>
                  <a:srgbClr val="092655"/>
                </a:solidFill>
                <a:latin typeface="Raleway"/>
                <a:ea typeface="Raleway"/>
                <a:cs typeface="Raleway"/>
                <a:sym typeface="Raleway"/>
              </a:rPr>
              <a:t> Díaz-Casas S¹, Reyes-Agudelo A², Vergara-Gamarra O², Nunez-Lemus M³, </a:t>
            </a:r>
            <a:r>
              <a:rPr lang="es-CO">
                <a:solidFill>
                  <a:srgbClr val="092655"/>
                </a:solidFill>
                <a:latin typeface="Raleway"/>
                <a:ea typeface="Raleway"/>
                <a:cs typeface="Raleway"/>
                <a:sym typeface="Raleway"/>
              </a:rPr>
              <a:t>Guzman-Abisaab L¹</a:t>
            </a:r>
            <a:r>
              <a:rPr b="0" baseline="30000" i="0" lang="es-CO" sz="1400" u="none" cap="none" strike="noStrike">
                <a:solidFill>
                  <a:srgbClr val="092655"/>
                </a:solidFill>
                <a:latin typeface="Raleway"/>
                <a:ea typeface="Raleway"/>
                <a:cs typeface="Raleway"/>
                <a:sym typeface="Raleway"/>
              </a:rPr>
              <a:t>  </a:t>
            </a:r>
            <a:endParaRPr b="0" i="0" sz="900" u="none" cap="none" strike="noStrike">
              <a:solidFill>
                <a:srgbClr val="092655"/>
              </a:solidFill>
              <a:latin typeface="Raleway"/>
              <a:ea typeface="Raleway"/>
              <a:cs typeface="Raleway"/>
              <a:sym typeface="Raleway"/>
            </a:endParaRPr>
          </a:p>
          <a:p>
            <a:pPr indent="-228600" lvl="0" marL="228600" marR="0" rtl="0" algn="just">
              <a:lnSpc>
                <a:spcPct val="120000"/>
              </a:lnSpc>
              <a:spcBef>
                <a:spcPts val="0"/>
              </a:spcBef>
              <a:spcAft>
                <a:spcPts val="0"/>
              </a:spcAft>
              <a:buClr>
                <a:srgbClr val="092655"/>
              </a:buClr>
              <a:buSzPts val="900"/>
              <a:buFont typeface="Raleway"/>
              <a:buAutoNum type="arabicPeriod"/>
            </a:pPr>
            <a:r>
              <a:rPr b="0" i="0" lang="es-CO" sz="900" u="none" cap="none" strike="noStrike">
                <a:solidFill>
                  <a:srgbClr val="092655"/>
                </a:solidFill>
                <a:latin typeface="Raleway"/>
                <a:ea typeface="Raleway"/>
                <a:cs typeface="Raleway"/>
                <a:sym typeface="Raleway"/>
              </a:rPr>
              <a:t>Profesor titular Unidad Funcional de Tumores de Mama y Tejidos Blandos, Fundación Universitaria de Ciencias de la Salud - Instituto Nacional de Cancerología, Bogotá, Colombia.</a:t>
            </a:r>
            <a:endParaRPr b="0" i="0" sz="900" u="none" cap="none" strike="noStrike">
              <a:solidFill>
                <a:srgbClr val="092655"/>
              </a:solidFill>
              <a:latin typeface="Raleway"/>
              <a:ea typeface="Raleway"/>
              <a:cs typeface="Raleway"/>
              <a:sym typeface="Raleway"/>
            </a:endParaRPr>
          </a:p>
          <a:p>
            <a:pPr indent="-228600" lvl="0" marL="228600" marR="0" rtl="0" algn="just">
              <a:lnSpc>
                <a:spcPct val="120000"/>
              </a:lnSpc>
              <a:spcBef>
                <a:spcPts val="0"/>
              </a:spcBef>
              <a:spcAft>
                <a:spcPts val="0"/>
              </a:spcAft>
              <a:buClr>
                <a:srgbClr val="092655"/>
              </a:buClr>
              <a:buSzPts val="900"/>
              <a:buFont typeface="Raleway"/>
              <a:buAutoNum type="arabicPeriod"/>
            </a:pPr>
            <a:r>
              <a:rPr b="0" i="0" lang="es-CO" sz="900" u="none" cap="none" strike="noStrike">
                <a:solidFill>
                  <a:srgbClr val="092655"/>
                </a:solidFill>
                <a:latin typeface="Raleway"/>
                <a:ea typeface="Raleway"/>
                <a:cs typeface="Raleway"/>
                <a:sym typeface="Raleway"/>
              </a:rPr>
              <a:t>Especialistas en Formación en Mastología, Fundación Universitaria de Ciencias de la Salud, Instituto Nacional de Cancerología, Bogotá, Colombia.</a:t>
            </a:r>
            <a:endParaRPr b="0" i="0" sz="1400" u="none" cap="none" strike="noStrike">
              <a:solidFill>
                <a:srgbClr val="000000"/>
              </a:solidFill>
              <a:latin typeface="Arial"/>
              <a:ea typeface="Arial"/>
              <a:cs typeface="Arial"/>
              <a:sym typeface="Arial"/>
            </a:endParaRPr>
          </a:p>
          <a:p>
            <a:pPr indent="-228600" lvl="0" marL="228600" marR="0" rtl="0" algn="just">
              <a:lnSpc>
                <a:spcPct val="120000"/>
              </a:lnSpc>
              <a:spcBef>
                <a:spcPts val="0"/>
              </a:spcBef>
              <a:spcAft>
                <a:spcPts val="0"/>
              </a:spcAft>
              <a:buClr>
                <a:srgbClr val="092655"/>
              </a:buClr>
              <a:buSzPts val="900"/>
              <a:buFont typeface="Raleway"/>
              <a:buAutoNum type="arabicPeriod"/>
            </a:pPr>
            <a:r>
              <a:rPr b="0" i="0" lang="es-CO" sz="900" u="none" cap="none" strike="noStrike">
                <a:solidFill>
                  <a:srgbClr val="092655"/>
                </a:solidFill>
                <a:latin typeface="Raleway"/>
                <a:ea typeface="Raleway"/>
                <a:cs typeface="Raleway"/>
                <a:sym typeface="Raleway"/>
              </a:rPr>
              <a:t>Oficina de Subdirección de Investigación, Vigilancia Epidemiológica, Promoción y Prevención del Cáncer, Instituto Nacional de Cancerología, Bogotá, Colombia.</a:t>
            </a:r>
            <a:endParaRPr b="0" i="0" sz="900" u="none" cap="none" strike="noStrike">
              <a:solidFill>
                <a:srgbClr val="092655"/>
              </a:solidFill>
              <a:latin typeface="Raleway"/>
              <a:ea typeface="Raleway"/>
              <a:cs typeface="Raleway"/>
              <a:sym typeface="Raleway"/>
            </a:endParaRPr>
          </a:p>
          <a:p>
            <a:pPr indent="0" lvl="0" marL="0" marR="0" rtl="0" algn="l">
              <a:lnSpc>
                <a:spcPct val="100000"/>
              </a:lnSpc>
              <a:spcBef>
                <a:spcPts val="0"/>
              </a:spcBef>
              <a:spcAft>
                <a:spcPts val="0"/>
              </a:spcAft>
              <a:buClr>
                <a:srgbClr val="092655"/>
              </a:buClr>
              <a:buSzPts val="1050"/>
              <a:buFont typeface="Raleway"/>
              <a:buNone/>
            </a:pPr>
            <a:r>
              <a:rPr b="1" i="1" lang="es-CO" sz="1050" u="none" cap="none" strike="noStrike">
                <a:solidFill>
                  <a:srgbClr val="092655"/>
                </a:solidFill>
                <a:latin typeface="Raleway"/>
                <a:ea typeface="Raleway"/>
                <a:cs typeface="Raleway"/>
                <a:sym typeface="Raleway"/>
              </a:rPr>
              <a:t>Contacto de correspondencia: </a:t>
            </a:r>
            <a:r>
              <a:rPr b="0" i="1" lang="es-CO" sz="1050" u="sng" cap="none" strike="noStrike">
                <a:solidFill>
                  <a:schemeClr val="hlink"/>
                </a:solidFill>
                <a:latin typeface="Raleway"/>
                <a:ea typeface="Raleway"/>
                <a:cs typeface="Raleway"/>
                <a:sym typeface="Raleway"/>
                <a:hlinkClick r:id="rId3"/>
              </a:rPr>
              <a:t>sdiaz@cancer.gov.co</a:t>
            </a:r>
            <a:r>
              <a:rPr b="0" i="1" lang="es-CO" sz="1050" u="none" cap="none" strike="noStrike">
                <a:solidFill>
                  <a:srgbClr val="092655"/>
                </a:solidFill>
                <a:latin typeface="Raleway"/>
                <a:ea typeface="Raleway"/>
                <a:cs typeface="Raleway"/>
                <a:sym typeface="Raleway"/>
              </a:rPr>
              <a:t>, aareyes@fucsalud.edu.co</a:t>
            </a:r>
            <a:endParaRPr b="0" i="1" sz="1050" u="none" cap="none" strike="noStrike">
              <a:solidFill>
                <a:srgbClr val="092655"/>
              </a:solidFill>
              <a:latin typeface="Raleway"/>
              <a:ea typeface="Raleway"/>
              <a:cs typeface="Raleway"/>
              <a:sym typeface="Raleway"/>
            </a:endParaRPr>
          </a:p>
        </p:txBody>
      </p:sp>
      <p:sp>
        <p:nvSpPr>
          <p:cNvPr id="30" name="Google Shape;30;p1"/>
          <p:cNvSpPr txBox="1"/>
          <p:nvPr/>
        </p:nvSpPr>
        <p:spPr>
          <a:xfrm>
            <a:off x="561200" y="5404313"/>
            <a:ext cx="7097100" cy="2217000"/>
          </a:xfrm>
          <a:prstGeom prst="rect">
            <a:avLst/>
          </a:prstGeom>
          <a:noFill/>
          <a:ln>
            <a:noFill/>
          </a:ln>
        </p:spPr>
        <p:txBody>
          <a:bodyPr anchorCtr="0" anchor="t" bIns="108000" lIns="216025" spcFirstLastPara="1" rIns="216025" wrap="square" tIns="108000">
            <a:noAutofit/>
          </a:bodyPr>
          <a:lstStyle/>
          <a:p>
            <a:pPr indent="0" lvl="0" marL="0" marR="0" rtl="0" algn="l">
              <a:lnSpc>
                <a:spcPct val="100000"/>
              </a:lnSpc>
              <a:spcBef>
                <a:spcPts val="0"/>
              </a:spcBef>
              <a:spcAft>
                <a:spcPts val="0"/>
              </a:spcAft>
              <a:buClr>
                <a:srgbClr val="002060"/>
              </a:buClr>
              <a:buSzPts val="2000"/>
              <a:buFont typeface="Arial"/>
              <a:buNone/>
            </a:pPr>
            <a:r>
              <a:rPr b="1" i="0" lang="es-CO" sz="1600" u="none" cap="none" strike="noStrike">
                <a:solidFill>
                  <a:srgbClr val="002060"/>
                </a:solidFill>
                <a:latin typeface="Raleway"/>
                <a:ea typeface="Raleway"/>
                <a:cs typeface="Raleway"/>
                <a:sym typeface="Raleway"/>
              </a:rPr>
              <a:t>Objetivo</a:t>
            </a:r>
            <a:endParaRPr b="1" i="0" sz="1600" u="none" cap="none" strike="noStrike">
              <a:solidFill>
                <a:srgbClr val="002060"/>
              </a:solidFill>
              <a:latin typeface="Raleway"/>
              <a:ea typeface="Raleway"/>
              <a:cs typeface="Raleway"/>
              <a:sym typeface="Raleway"/>
            </a:endParaRPr>
          </a:p>
          <a:p>
            <a:pPr indent="0" lvl="0" marL="0" marR="0" rtl="0" algn="l">
              <a:lnSpc>
                <a:spcPct val="100000"/>
              </a:lnSpc>
              <a:spcBef>
                <a:spcPts val="0"/>
              </a:spcBef>
              <a:spcAft>
                <a:spcPts val="0"/>
              </a:spcAft>
              <a:buClr>
                <a:srgbClr val="002060"/>
              </a:buClr>
              <a:buSzPts val="2000"/>
              <a:buFont typeface="Arial"/>
              <a:buNone/>
            </a:pPr>
            <a:r>
              <a:t/>
            </a:r>
            <a:endParaRPr b="1" sz="1600">
              <a:solidFill>
                <a:srgbClr val="002060"/>
              </a:solidFill>
              <a:latin typeface="Raleway"/>
              <a:ea typeface="Raleway"/>
              <a:cs typeface="Raleway"/>
              <a:sym typeface="Raleway"/>
            </a:endParaRPr>
          </a:p>
          <a:p>
            <a:pPr indent="0" lvl="0" marL="0" marR="0" rtl="0" algn="just">
              <a:lnSpc>
                <a:spcPct val="120000"/>
              </a:lnSpc>
              <a:spcBef>
                <a:spcPts val="320"/>
              </a:spcBef>
              <a:spcAft>
                <a:spcPts val="0"/>
              </a:spcAft>
              <a:buClr>
                <a:schemeClr val="dk1"/>
              </a:buClr>
              <a:buSzPts val="1600"/>
              <a:buFont typeface="Arial"/>
              <a:buNone/>
            </a:pPr>
            <a:r>
              <a:rPr b="0" i="0" lang="es-CO" sz="1600" u="none" cap="none" strike="noStrike">
                <a:solidFill>
                  <a:schemeClr val="dk1"/>
                </a:solidFill>
                <a:latin typeface="Raleway"/>
                <a:ea typeface="Raleway"/>
                <a:cs typeface="Raleway"/>
                <a:sym typeface="Raleway"/>
              </a:rPr>
              <a:t>Evaluar el</a:t>
            </a:r>
            <a:r>
              <a:rPr b="1" i="1" lang="es-CO" sz="1600" u="none" cap="none" strike="noStrike">
                <a:solidFill>
                  <a:schemeClr val="dk1"/>
                </a:solidFill>
                <a:latin typeface="Raleway"/>
                <a:ea typeface="Raleway"/>
                <a:cs typeface="Raleway"/>
                <a:sym typeface="Raleway"/>
              </a:rPr>
              <a:t> impacto</a:t>
            </a:r>
            <a:r>
              <a:rPr b="0" i="0" lang="es-CO" sz="1600" u="none" cap="none" strike="noStrike">
                <a:solidFill>
                  <a:schemeClr val="dk1"/>
                </a:solidFill>
                <a:latin typeface="Raleway"/>
                <a:ea typeface="Raleway"/>
                <a:cs typeface="Raleway"/>
                <a:sym typeface="Raleway"/>
              </a:rPr>
              <a:t> del </a:t>
            </a:r>
            <a:r>
              <a:rPr b="1" i="0" lang="es-CO" sz="1600" u="none" cap="none" strike="noStrike">
                <a:solidFill>
                  <a:schemeClr val="dk1"/>
                </a:solidFill>
                <a:latin typeface="Raleway"/>
                <a:ea typeface="Raleway"/>
                <a:cs typeface="Raleway"/>
                <a:sym typeface="Raleway"/>
              </a:rPr>
              <a:t>desescalamiento quirúrgico axilar</a:t>
            </a:r>
            <a:r>
              <a:rPr b="0" i="0" lang="es-CO" sz="1600" u="none" cap="none" strike="noStrike">
                <a:solidFill>
                  <a:schemeClr val="dk1"/>
                </a:solidFill>
                <a:latin typeface="Raleway"/>
                <a:ea typeface="Raleway"/>
                <a:cs typeface="Raleway"/>
                <a:sym typeface="Raleway"/>
              </a:rPr>
              <a:t> (mediante biopsia de ganglio centinela, SLNB) en los </a:t>
            </a:r>
            <a:r>
              <a:rPr b="1" i="0" lang="es-CO" sz="1600" u="none" cap="none" strike="noStrike">
                <a:solidFill>
                  <a:schemeClr val="dk1"/>
                </a:solidFill>
                <a:latin typeface="Raleway"/>
                <a:ea typeface="Raleway"/>
                <a:cs typeface="Raleway"/>
                <a:sym typeface="Raleway"/>
              </a:rPr>
              <a:t>resultados oncológicos </a:t>
            </a:r>
            <a:r>
              <a:rPr b="0" i="0" lang="es-CO" sz="1600" u="none" cap="none" strike="noStrike">
                <a:solidFill>
                  <a:schemeClr val="dk1"/>
                </a:solidFill>
                <a:latin typeface="Raleway"/>
                <a:ea typeface="Raleway"/>
                <a:cs typeface="Raleway"/>
                <a:sym typeface="Raleway"/>
              </a:rPr>
              <a:t>a mediano y largo plazo de la SLNB en pacientes con cáncer de mama en estadios tempranos y localmente avanzados en un centro oncológico de referencia en  Colombia. </a:t>
            </a:r>
            <a:endParaRPr sz="1600">
              <a:solidFill>
                <a:schemeClr val="dk1"/>
              </a:solidFill>
              <a:latin typeface="Raleway"/>
              <a:ea typeface="Raleway"/>
              <a:cs typeface="Raleway"/>
              <a:sym typeface="Raleway"/>
            </a:endParaRPr>
          </a:p>
        </p:txBody>
      </p:sp>
      <p:sp>
        <p:nvSpPr>
          <p:cNvPr id="31" name="Google Shape;31;p1"/>
          <p:cNvSpPr txBox="1"/>
          <p:nvPr/>
        </p:nvSpPr>
        <p:spPr>
          <a:xfrm>
            <a:off x="529025" y="7626963"/>
            <a:ext cx="7007100" cy="3729000"/>
          </a:xfrm>
          <a:prstGeom prst="rect">
            <a:avLst/>
          </a:prstGeom>
          <a:noFill/>
          <a:ln>
            <a:noFill/>
          </a:ln>
        </p:spPr>
        <p:txBody>
          <a:bodyPr anchorCtr="0" anchor="t" bIns="108000" lIns="216025" spcFirstLastPara="1" rIns="216025" wrap="square" tIns="108000">
            <a:noAutofit/>
          </a:bodyPr>
          <a:lstStyle/>
          <a:p>
            <a:pPr indent="0" lvl="0" marL="0" marR="0" rtl="0" algn="l">
              <a:lnSpc>
                <a:spcPct val="80000"/>
              </a:lnSpc>
              <a:spcBef>
                <a:spcPts val="0"/>
              </a:spcBef>
              <a:spcAft>
                <a:spcPts val="0"/>
              </a:spcAft>
              <a:buClr>
                <a:srgbClr val="002060"/>
              </a:buClr>
              <a:buSzPts val="2000"/>
              <a:buFont typeface="Arial"/>
              <a:buNone/>
            </a:pPr>
            <a:r>
              <a:rPr b="1" i="0" lang="es-CO" sz="1600" u="none" cap="none" strike="noStrike">
                <a:solidFill>
                  <a:srgbClr val="002060"/>
                </a:solidFill>
                <a:latin typeface="Raleway"/>
                <a:ea typeface="Raleway"/>
                <a:cs typeface="Raleway"/>
                <a:sym typeface="Raleway"/>
              </a:rPr>
              <a:t>Métodos</a:t>
            </a:r>
            <a:endParaRPr b="1" i="0" sz="1600" u="none" cap="none" strike="noStrike">
              <a:solidFill>
                <a:srgbClr val="002060"/>
              </a:solidFill>
              <a:latin typeface="Raleway"/>
              <a:ea typeface="Raleway"/>
              <a:cs typeface="Raleway"/>
              <a:sym typeface="Raleway"/>
            </a:endParaRPr>
          </a:p>
          <a:p>
            <a:pPr indent="0" lvl="0" marL="0" marR="0" rtl="0" algn="l">
              <a:lnSpc>
                <a:spcPct val="80000"/>
              </a:lnSpc>
              <a:spcBef>
                <a:spcPts val="0"/>
              </a:spcBef>
              <a:spcAft>
                <a:spcPts val="0"/>
              </a:spcAft>
              <a:buClr>
                <a:srgbClr val="002060"/>
              </a:buClr>
              <a:buSzPts val="2000"/>
              <a:buFont typeface="Arial"/>
              <a:buNone/>
            </a:pPr>
            <a:r>
              <a:t/>
            </a:r>
            <a:endParaRPr b="1" sz="1600">
              <a:solidFill>
                <a:srgbClr val="002060"/>
              </a:solidFill>
              <a:latin typeface="Raleway"/>
              <a:ea typeface="Raleway"/>
              <a:cs typeface="Raleway"/>
              <a:sym typeface="Raleway"/>
            </a:endParaRPr>
          </a:p>
          <a:p>
            <a:pPr indent="0" lvl="0" marL="0" marR="0" rtl="0" algn="just">
              <a:lnSpc>
                <a:spcPct val="115000"/>
              </a:lnSpc>
              <a:spcBef>
                <a:spcPts val="0"/>
              </a:spcBef>
              <a:spcAft>
                <a:spcPts val="0"/>
              </a:spcAft>
              <a:buClr>
                <a:srgbClr val="002060"/>
              </a:buClr>
              <a:buSzPts val="2000"/>
              <a:buFont typeface="Arial"/>
              <a:buNone/>
            </a:pPr>
            <a:r>
              <a:rPr lang="es-CO" sz="1500">
                <a:solidFill>
                  <a:srgbClr val="002060"/>
                </a:solidFill>
                <a:latin typeface="Raleway"/>
                <a:ea typeface="Raleway"/>
                <a:cs typeface="Raleway"/>
                <a:sym typeface="Raleway"/>
              </a:rPr>
              <a:t>Estudio de cohorte retrospectiva de tipo histórica, que incluyó </a:t>
            </a:r>
            <a:r>
              <a:rPr b="1" lang="es-CO" sz="1500">
                <a:solidFill>
                  <a:srgbClr val="002060"/>
                </a:solidFill>
                <a:latin typeface="Raleway"/>
                <a:ea typeface="Raleway"/>
                <a:cs typeface="Raleway"/>
                <a:sym typeface="Raleway"/>
              </a:rPr>
              <a:t>787</a:t>
            </a:r>
            <a:r>
              <a:rPr lang="es-CO" sz="1500">
                <a:solidFill>
                  <a:srgbClr val="002060"/>
                </a:solidFill>
                <a:latin typeface="Raleway"/>
                <a:ea typeface="Raleway"/>
                <a:cs typeface="Raleway"/>
                <a:sym typeface="Raleway"/>
              </a:rPr>
              <a:t> pacientes con cáncer de mama en estadios clínicos </a:t>
            </a:r>
            <a:r>
              <a:rPr b="1" lang="es-CO" sz="1500">
                <a:solidFill>
                  <a:srgbClr val="002060"/>
                </a:solidFill>
                <a:latin typeface="Raleway"/>
                <a:ea typeface="Raleway"/>
                <a:cs typeface="Raleway"/>
                <a:sym typeface="Raleway"/>
              </a:rPr>
              <a:t>I–IIIA,</a:t>
            </a:r>
            <a:r>
              <a:rPr lang="es-CO" sz="1500">
                <a:solidFill>
                  <a:srgbClr val="002060"/>
                </a:solidFill>
                <a:latin typeface="Raleway"/>
                <a:ea typeface="Raleway"/>
                <a:cs typeface="Raleway"/>
                <a:sym typeface="Raleway"/>
              </a:rPr>
              <a:t> tratadas entre </a:t>
            </a:r>
            <a:r>
              <a:rPr b="1" lang="es-CO" sz="1500">
                <a:solidFill>
                  <a:srgbClr val="002060"/>
                </a:solidFill>
                <a:latin typeface="Raleway"/>
                <a:ea typeface="Raleway"/>
                <a:cs typeface="Raleway"/>
                <a:sym typeface="Raleway"/>
              </a:rPr>
              <a:t>2013 y 2023</a:t>
            </a:r>
            <a:r>
              <a:rPr lang="es-CO" sz="1500">
                <a:solidFill>
                  <a:srgbClr val="002060"/>
                </a:solidFill>
                <a:latin typeface="Raleway"/>
                <a:ea typeface="Raleway"/>
                <a:cs typeface="Raleway"/>
                <a:sym typeface="Raleway"/>
              </a:rPr>
              <a:t> en el Instituto Nacional de Cancerología (INC) de Colombia. Se analizaron dos grupos según el momento del procedimiento: pacientes sometidas a SLNB como cirugía inicial (</a:t>
            </a:r>
            <a:r>
              <a:rPr b="1" lang="es-CO" sz="1500">
                <a:solidFill>
                  <a:srgbClr val="002060"/>
                </a:solidFill>
                <a:latin typeface="Raleway"/>
                <a:ea typeface="Raleway"/>
                <a:cs typeface="Raleway"/>
                <a:sym typeface="Raleway"/>
              </a:rPr>
              <a:t>Upfront SLNB</a:t>
            </a:r>
            <a:r>
              <a:rPr lang="es-CO" sz="1500">
                <a:solidFill>
                  <a:srgbClr val="002060"/>
                </a:solidFill>
                <a:latin typeface="Raleway"/>
                <a:ea typeface="Raleway"/>
                <a:cs typeface="Raleway"/>
                <a:sym typeface="Raleway"/>
              </a:rPr>
              <a:t>) y posterior a quimioterapia neoadyuvante (</a:t>
            </a:r>
            <a:r>
              <a:rPr b="1" lang="es-CO" sz="1500">
                <a:solidFill>
                  <a:srgbClr val="002060"/>
                </a:solidFill>
                <a:latin typeface="Raleway"/>
                <a:ea typeface="Raleway"/>
                <a:cs typeface="Raleway"/>
                <a:sym typeface="Raleway"/>
              </a:rPr>
              <a:t>post-NACT SLNB)</a:t>
            </a:r>
            <a:r>
              <a:rPr lang="es-CO" sz="1500">
                <a:solidFill>
                  <a:srgbClr val="002060"/>
                </a:solidFill>
                <a:latin typeface="Raleway"/>
                <a:ea typeface="Raleway"/>
                <a:cs typeface="Raleway"/>
                <a:sym typeface="Raleway"/>
              </a:rPr>
              <a:t>.</a:t>
            </a:r>
            <a:endParaRPr sz="1500">
              <a:solidFill>
                <a:srgbClr val="002060"/>
              </a:solidFill>
              <a:latin typeface="Raleway"/>
              <a:ea typeface="Raleway"/>
              <a:cs typeface="Raleway"/>
              <a:sym typeface="Raleway"/>
            </a:endParaRPr>
          </a:p>
          <a:p>
            <a:pPr indent="0" lvl="0" marL="0" marR="0" rtl="0" algn="just">
              <a:lnSpc>
                <a:spcPct val="115000"/>
              </a:lnSpc>
              <a:spcBef>
                <a:spcPts val="0"/>
              </a:spcBef>
              <a:spcAft>
                <a:spcPts val="0"/>
              </a:spcAft>
              <a:buClr>
                <a:srgbClr val="002060"/>
              </a:buClr>
              <a:buSzPts val="2000"/>
              <a:buFont typeface="Arial"/>
              <a:buNone/>
            </a:pPr>
            <a:r>
              <a:rPr i="1" lang="es-CO" sz="1300">
                <a:solidFill>
                  <a:srgbClr val="002060"/>
                </a:solidFill>
                <a:latin typeface="Raleway"/>
                <a:ea typeface="Raleway"/>
                <a:cs typeface="Raleway"/>
                <a:sym typeface="Raleway"/>
              </a:rPr>
              <a:t>Aspectos éticos: El proyecto fue aprobado por el Comité de Ética e Investigación en seres humanos del Hospital de San José y del Instituto Nacional de Cancerología.</a:t>
            </a:r>
            <a:endParaRPr i="1" sz="1300">
              <a:solidFill>
                <a:srgbClr val="002060"/>
              </a:solidFill>
              <a:latin typeface="Raleway"/>
              <a:ea typeface="Raleway"/>
              <a:cs typeface="Raleway"/>
              <a:sym typeface="Raleway"/>
            </a:endParaRPr>
          </a:p>
          <a:p>
            <a:pPr indent="0" lvl="0" marL="0" marR="0" rtl="0" algn="l">
              <a:lnSpc>
                <a:spcPct val="80000"/>
              </a:lnSpc>
              <a:spcBef>
                <a:spcPts val="0"/>
              </a:spcBef>
              <a:spcAft>
                <a:spcPts val="0"/>
              </a:spcAft>
              <a:buClr>
                <a:srgbClr val="002060"/>
              </a:buClr>
              <a:buSzPts val="2000"/>
              <a:buFont typeface="Arial"/>
              <a:buNone/>
            </a:pPr>
            <a:r>
              <a:t/>
            </a:r>
            <a:endParaRPr b="1" sz="1600">
              <a:solidFill>
                <a:srgbClr val="002060"/>
              </a:solidFill>
              <a:latin typeface="Raleway"/>
              <a:ea typeface="Raleway"/>
              <a:cs typeface="Raleway"/>
              <a:sym typeface="Raleway"/>
            </a:endParaRPr>
          </a:p>
          <a:p>
            <a:pPr indent="0" lvl="0" marL="0" marR="0" rtl="0" algn="just">
              <a:lnSpc>
                <a:spcPct val="90000"/>
              </a:lnSpc>
              <a:spcBef>
                <a:spcPts val="336"/>
              </a:spcBef>
              <a:spcAft>
                <a:spcPts val="0"/>
              </a:spcAft>
              <a:buClr>
                <a:schemeClr val="dk1"/>
              </a:buClr>
              <a:buSzPts val="1600"/>
              <a:buFont typeface="Arial"/>
              <a:buNone/>
            </a:pPr>
            <a:r>
              <a:t/>
            </a:r>
            <a:endParaRPr b="0" i="0" sz="1600" u="none" cap="none" strike="noStrike">
              <a:solidFill>
                <a:srgbClr val="000000"/>
              </a:solidFill>
              <a:latin typeface="Raleway"/>
              <a:ea typeface="Raleway"/>
              <a:cs typeface="Raleway"/>
              <a:sym typeface="Raleway"/>
            </a:endParaRPr>
          </a:p>
          <a:p>
            <a:pPr indent="0" lvl="0" marL="0" marR="0" rtl="0" algn="ctr">
              <a:lnSpc>
                <a:spcPct val="80000"/>
              </a:lnSpc>
              <a:spcBef>
                <a:spcPts val="320"/>
              </a:spcBef>
              <a:spcAft>
                <a:spcPts val="0"/>
              </a:spcAft>
              <a:buClr>
                <a:srgbClr val="888B97"/>
              </a:buClr>
              <a:buSzPts val="1600"/>
              <a:buFont typeface="Arial"/>
              <a:buNone/>
            </a:pPr>
            <a:r>
              <a:t/>
            </a:r>
            <a:endParaRPr b="1" i="0" sz="1600" u="none" cap="none" strike="noStrike">
              <a:solidFill>
                <a:schemeClr val="dk1"/>
              </a:solidFill>
              <a:latin typeface="Raleway"/>
              <a:ea typeface="Raleway"/>
              <a:cs typeface="Raleway"/>
              <a:sym typeface="Raleway"/>
            </a:endParaRPr>
          </a:p>
          <a:p>
            <a:pPr indent="0" lvl="0" marL="0" marR="0" rtl="0" algn="just">
              <a:lnSpc>
                <a:spcPct val="80000"/>
              </a:lnSpc>
              <a:spcBef>
                <a:spcPts val="320"/>
              </a:spcBef>
              <a:spcAft>
                <a:spcPts val="0"/>
              </a:spcAft>
              <a:buClr>
                <a:srgbClr val="888B97"/>
              </a:buClr>
              <a:buSzPts val="1600"/>
              <a:buFont typeface="Arial"/>
              <a:buNone/>
            </a:pPr>
            <a:r>
              <a:t/>
            </a:r>
            <a:endParaRPr b="0" i="0" sz="1600" u="none" cap="none" strike="noStrike">
              <a:solidFill>
                <a:schemeClr val="dk1"/>
              </a:solidFill>
              <a:latin typeface="Raleway"/>
              <a:ea typeface="Raleway"/>
              <a:cs typeface="Raleway"/>
              <a:sym typeface="Raleway"/>
            </a:endParaRPr>
          </a:p>
        </p:txBody>
      </p:sp>
      <p:sp>
        <p:nvSpPr>
          <p:cNvPr id="32" name="Google Shape;32;p1"/>
          <p:cNvSpPr txBox="1"/>
          <p:nvPr/>
        </p:nvSpPr>
        <p:spPr>
          <a:xfrm>
            <a:off x="7768775" y="3130750"/>
            <a:ext cx="8232300" cy="3562500"/>
          </a:xfrm>
          <a:prstGeom prst="rect">
            <a:avLst/>
          </a:prstGeom>
          <a:noFill/>
          <a:ln>
            <a:noFill/>
          </a:ln>
        </p:spPr>
        <p:txBody>
          <a:bodyPr anchorCtr="0" anchor="t" bIns="108000" lIns="216025" spcFirstLastPara="1" rIns="216025" wrap="square" tIns="108000">
            <a:noAutofit/>
          </a:bodyPr>
          <a:lstStyle/>
          <a:p>
            <a:pPr indent="0" lvl="0" marL="0" rtl="0" algn="just">
              <a:spcBef>
                <a:spcPts val="320"/>
              </a:spcBef>
              <a:spcAft>
                <a:spcPts val="0"/>
              </a:spcAft>
              <a:buClr>
                <a:srgbClr val="171717"/>
              </a:buClr>
              <a:buSzPts val="1600"/>
              <a:buFont typeface="Arial"/>
              <a:buNone/>
            </a:pPr>
            <a:r>
              <a:rPr lang="es-CO" sz="1600">
                <a:solidFill>
                  <a:schemeClr val="accent5"/>
                </a:solidFill>
                <a:latin typeface="Raleway"/>
                <a:ea typeface="Raleway"/>
                <a:cs typeface="Raleway"/>
                <a:sym typeface="Raleway"/>
              </a:rPr>
              <a:t>Los principales </a:t>
            </a:r>
            <a:r>
              <a:rPr b="1" lang="es-CO" sz="1600">
                <a:solidFill>
                  <a:schemeClr val="accent5"/>
                </a:solidFill>
                <a:latin typeface="Raleway"/>
                <a:ea typeface="Raleway"/>
                <a:cs typeface="Raleway"/>
                <a:sym typeface="Raleway"/>
              </a:rPr>
              <a:t>factores asociados</a:t>
            </a:r>
            <a:r>
              <a:rPr lang="es-CO" sz="1600">
                <a:solidFill>
                  <a:schemeClr val="accent5"/>
                </a:solidFill>
                <a:latin typeface="Raleway"/>
                <a:ea typeface="Raleway"/>
                <a:cs typeface="Raleway"/>
                <a:sym typeface="Raleway"/>
              </a:rPr>
              <a:t> con </a:t>
            </a:r>
            <a:r>
              <a:rPr b="1" lang="es-CO" sz="1600">
                <a:solidFill>
                  <a:schemeClr val="accent5"/>
                </a:solidFill>
                <a:latin typeface="Raleway"/>
                <a:ea typeface="Raleway"/>
                <a:cs typeface="Raleway"/>
                <a:sym typeface="Raleway"/>
              </a:rPr>
              <a:t>recurrencia y mortalidad</a:t>
            </a:r>
            <a:r>
              <a:rPr lang="es-CO" sz="1600">
                <a:solidFill>
                  <a:schemeClr val="accent5"/>
                </a:solidFill>
                <a:latin typeface="Raleway"/>
                <a:ea typeface="Raleway"/>
                <a:cs typeface="Raleway"/>
                <a:sym typeface="Raleway"/>
              </a:rPr>
              <a:t> en el análisis multivariado, fueron los </a:t>
            </a:r>
            <a:r>
              <a:rPr b="1" lang="es-CO" sz="1600">
                <a:solidFill>
                  <a:schemeClr val="accent5"/>
                </a:solidFill>
                <a:latin typeface="Raleway"/>
                <a:ea typeface="Raleway"/>
                <a:cs typeface="Raleway"/>
                <a:sym typeface="Raleway"/>
              </a:rPr>
              <a:t>subtipos biológicos</a:t>
            </a:r>
            <a:r>
              <a:rPr lang="es-CO" sz="1600">
                <a:solidFill>
                  <a:schemeClr val="accent5"/>
                </a:solidFill>
                <a:latin typeface="Raleway"/>
                <a:ea typeface="Raleway"/>
                <a:cs typeface="Raleway"/>
                <a:sym typeface="Raleway"/>
              </a:rPr>
              <a:t> </a:t>
            </a:r>
            <a:r>
              <a:rPr i="1" lang="es-CO" sz="1600">
                <a:solidFill>
                  <a:schemeClr val="accent5"/>
                </a:solidFill>
                <a:latin typeface="Raleway"/>
                <a:ea typeface="Raleway"/>
                <a:cs typeface="Raleway"/>
                <a:sym typeface="Raleway"/>
              </a:rPr>
              <a:t>triple negativo </a:t>
            </a:r>
            <a:r>
              <a:rPr lang="es-CO" sz="1600">
                <a:solidFill>
                  <a:schemeClr val="accent5"/>
                </a:solidFill>
                <a:latin typeface="Raleway"/>
                <a:ea typeface="Raleway"/>
                <a:cs typeface="Raleway"/>
                <a:sym typeface="Raleway"/>
              </a:rPr>
              <a:t>(HR 5.90, IC 95% [1.90, 18.3]; p &lt; 0.01) para recurrencia y (HR: 3.97, 95% CI: [1.48, 10.6] p&lt;0.01) para mortalidad; y </a:t>
            </a:r>
            <a:r>
              <a:rPr i="1" lang="es-CO" sz="1600">
                <a:solidFill>
                  <a:schemeClr val="accent5"/>
                </a:solidFill>
                <a:latin typeface="Raleway"/>
                <a:ea typeface="Raleway"/>
                <a:cs typeface="Raleway"/>
                <a:sym typeface="Raleway"/>
              </a:rPr>
              <a:t>luminal B Her2 negativo</a:t>
            </a:r>
            <a:r>
              <a:rPr lang="es-CO" sz="1600">
                <a:solidFill>
                  <a:schemeClr val="accent5"/>
                </a:solidFill>
                <a:latin typeface="Raleway"/>
                <a:ea typeface="Raleway"/>
                <a:cs typeface="Raleway"/>
                <a:sym typeface="Raleway"/>
              </a:rPr>
              <a:t> para recurrencia (HR 2.90, IC 95% [1.55, 5.44]; p &lt; 0.01), </a:t>
            </a:r>
            <a:r>
              <a:rPr i="1" lang="es-CO" sz="1600">
                <a:solidFill>
                  <a:schemeClr val="accent5"/>
                </a:solidFill>
                <a:latin typeface="Raleway"/>
                <a:ea typeface="Raleway"/>
                <a:cs typeface="Raleway"/>
                <a:sym typeface="Raleway"/>
              </a:rPr>
              <a:t>el </a:t>
            </a:r>
            <a:r>
              <a:rPr b="1" i="1" lang="es-CO" sz="1600">
                <a:solidFill>
                  <a:schemeClr val="accent5"/>
                </a:solidFill>
                <a:latin typeface="Raleway"/>
                <a:ea typeface="Raleway"/>
                <a:cs typeface="Raleway"/>
                <a:sym typeface="Raleway"/>
              </a:rPr>
              <a:t>grado histológico</a:t>
            </a:r>
            <a:r>
              <a:rPr b="1" lang="es-CO" sz="1600">
                <a:solidFill>
                  <a:schemeClr val="accent5"/>
                </a:solidFill>
                <a:latin typeface="Raleway"/>
                <a:ea typeface="Raleway"/>
                <a:cs typeface="Raleway"/>
                <a:sym typeface="Raleway"/>
              </a:rPr>
              <a:t> 2</a:t>
            </a:r>
            <a:r>
              <a:rPr lang="es-CO" sz="1600">
                <a:solidFill>
                  <a:schemeClr val="accent5"/>
                </a:solidFill>
                <a:latin typeface="Raleway"/>
                <a:ea typeface="Raleway"/>
                <a:cs typeface="Raleway"/>
                <a:sym typeface="Raleway"/>
              </a:rPr>
              <a:t> para recurrencia (HR 4.30, IC 95% [1.01, 18.4]; p = 0.049) y mortalidad (HR: 3.14, 95% CI: [1.19, 8.24] p=0.02) y el</a:t>
            </a:r>
            <a:r>
              <a:rPr b="1" lang="es-CO" sz="1600">
                <a:solidFill>
                  <a:schemeClr val="accent5"/>
                </a:solidFill>
                <a:latin typeface="Raleway"/>
                <a:ea typeface="Raleway"/>
                <a:cs typeface="Raleway"/>
                <a:sym typeface="Raleway"/>
              </a:rPr>
              <a:t> </a:t>
            </a:r>
            <a:r>
              <a:rPr b="1" i="1" lang="es-CO" sz="1600">
                <a:solidFill>
                  <a:schemeClr val="accent5"/>
                </a:solidFill>
                <a:latin typeface="Raleway"/>
                <a:ea typeface="Raleway"/>
                <a:cs typeface="Raleway"/>
                <a:sym typeface="Raleway"/>
              </a:rPr>
              <a:t>tamaño tumoral ≥2 cm</a:t>
            </a:r>
            <a:r>
              <a:rPr i="1" lang="es-CO" sz="1600">
                <a:solidFill>
                  <a:schemeClr val="accent5"/>
                </a:solidFill>
                <a:latin typeface="Raleway"/>
                <a:ea typeface="Raleway"/>
                <a:cs typeface="Raleway"/>
                <a:sym typeface="Raleway"/>
              </a:rPr>
              <a:t> </a:t>
            </a:r>
            <a:r>
              <a:rPr lang="es-CO" sz="1600">
                <a:solidFill>
                  <a:schemeClr val="accent5"/>
                </a:solidFill>
                <a:latin typeface="Raleway"/>
                <a:ea typeface="Raleway"/>
                <a:cs typeface="Raleway"/>
                <a:sym typeface="Raleway"/>
              </a:rPr>
              <a:t>(HR 3.12, IC 95% [1.01, 9.59]; p = 0.047)) para recurrencia. </a:t>
            </a:r>
            <a:endParaRPr sz="1600">
              <a:solidFill>
                <a:schemeClr val="accent5"/>
              </a:solidFill>
              <a:latin typeface="Raleway"/>
              <a:ea typeface="Raleway"/>
              <a:cs typeface="Raleway"/>
              <a:sym typeface="Raleway"/>
            </a:endParaRPr>
          </a:p>
          <a:p>
            <a:pPr indent="0" lvl="0" marL="0" rtl="0" algn="just">
              <a:spcBef>
                <a:spcPts val="320"/>
              </a:spcBef>
              <a:spcAft>
                <a:spcPts val="0"/>
              </a:spcAft>
              <a:buClr>
                <a:srgbClr val="171717"/>
              </a:buClr>
              <a:buSzPts val="1600"/>
              <a:buFont typeface="Arial"/>
              <a:buNone/>
            </a:pPr>
            <a:r>
              <a:t/>
            </a:r>
            <a:endParaRPr sz="1600">
              <a:solidFill>
                <a:schemeClr val="accent5"/>
              </a:solidFill>
              <a:latin typeface="Raleway"/>
              <a:ea typeface="Raleway"/>
              <a:cs typeface="Raleway"/>
              <a:sym typeface="Raleway"/>
            </a:endParaRPr>
          </a:p>
          <a:p>
            <a:pPr indent="0" lvl="0" marL="0" rtl="0" algn="just">
              <a:spcBef>
                <a:spcPts val="320"/>
              </a:spcBef>
              <a:spcAft>
                <a:spcPts val="0"/>
              </a:spcAft>
              <a:buClr>
                <a:srgbClr val="171717"/>
              </a:buClr>
              <a:buSzPts val="1600"/>
              <a:buFont typeface="Arial"/>
              <a:buNone/>
            </a:pPr>
            <a:r>
              <a:rPr lang="es-CO" sz="1600">
                <a:solidFill>
                  <a:schemeClr val="accent5"/>
                </a:solidFill>
                <a:latin typeface="Raleway"/>
                <a:ea typeface="Raleway"/>
                <a:cs typeface="Raleway"/>
                <a:sym typeface="Raleway"/>
              </a:rPr>
              <a:t>A </a:t>
            </a:r>
            <a:r>
              <a:rPr b="1" lang="es-CO" sz="1600">
                <a:solidFill>
                  <a:schemeClr val="accent5"/>
                </a:solidFill>
                <a:latin typeface="Raleway"/>
                <a:ea typeface="Raleway"/>
                <a:cs typeface="Raleway"/>
                <a:sym typeface="Raleway"/>
              </a:rPr>
              <a:t>60 meses</a:t>
            </a:r>
            <a:r>
              <a:rPr lang="es-CO" sz="1600">
                <a:solidFill>
                  <a:schemeClr val="accent5"/>
                </a:solidFill>
                <a:latin typeface="Raleway"/>
                <a:ea typeface="Raleway"/>
                <a:cs typeface="Raleway"/>
                <a:sym typeface="Raleway"/>
              </a:rPr>
              <a:t> de seguimiento, el </a:t>
            </a:r>
            <a:r>
              <a:rPr b="1" lang="es-CO" sz="1600">
                <a:solidFill>
                  <a:schemeClr val="accent5"/>
                </a:solidFill>
                <a:latin typeface="Raleway"/>
                <a:ea typeface="Raleway"/>
                <a:cs typeface="Raleway"/>
                <a:sym typeface="Raleway"/>
              </a:rPr>
              <a:t>91.4% </a:t>
            </a:r>
            <a:r>
              <a:rPr lang="es-CO" sz="1600">
                <a:solidFill>
                  <a:schemeClr val="accent5"/>
                </a:solidFill>
                <a:latin typeface="Raleway"/>
                <a:ea typeface="Raleway"/>
                <a:cs typeface="Raleway"/>
                <a:sym typeface="Raleway"/>
              </a:rPr>
              <a:t>(IC 95%: 88.9–93.9) estaba libre de recaída (tiempo a la recaída (</a:t>
            </a:r>
            <a:r>
              <a:rPr b="1" lang="es-CO" sz="1600">
                <a:solidFill>
                  <a:schemeClr val="accent5"/>
                </a:solidFill>
                <a:latin typeface="Raleway"/>
                <a:ea typeface="Raleway"/>
                <a:cs typeface="Raleway"/>
                <a:sym typeface="Raleway"/>
              </a:rPr>
              <a:t>TR</a:t>
            </a:r>
            <a:r>
              <a:rPr lang="es-CO" sz="1600">
                <a:solidFill>
                  <a:schemeClr val="accent5"/>
                </a:solidFill>
                <a:latin typeface="Raleway"/>
                <a:ea typeface="Raleway"/>
                <a:cs typeface="Raleway"/>
                <a:sym typeface="Raleway"/>
              </a:rPr>
              <a:t>)) y la supervivencia global (</a:t>
            </a:r>
            <a:r>
              <a:rPr b="1" lang="es-CO" sz="1600">
                <a:solidFill>
                  <a:schemeClr val="accent5"/>
                </a:solidFill>
                <a:latin typeface="Raleway"/>
                <a:ea typeface="Raleway"/>
                <a:cs typeface="Raleway"/>
                <a:sym typeface="Raleway"/>
              </a:rPr>
              <a:t>SG</a:t>
            </a:r>
            <a:r>
              <a:rPr lang="es-CO" sz="1600">
                <a:solidFill>
                  <a:schemeClr val="accent5"/>
                </a:solidFill>
                <a:latin typeface="Raleway"/>
                <a:ea typeface="Raleway"/>
                <a:cs typeface="Raleway"/>
                <a:sym typeface="Raleway"/>
              </a:rPr>
              <a:t>) </a:t>
            </a:r>
            <a:r>
              <a:rPr b="1" lang="es-CO" sz="1600">
                <a:solidFill>
                  <a:schemeClr val="accent5"/>
                </a:solidFill>
                <a:latin typeface="Raleway"/>
                <a:ea typeface="Raleway"/>
                <a:cs typeface="Raleway"/>
                <a:sym typeface="Raleway"/>
              </a:rPr>
              <a:t>96.1%</a:t>
            </a:r>
            <a:r>
              <a:rPr lang="es-CO" sz="1600">
                <a:solidFill>
                  <a:schemeClr val="accent5"/>
                </a:solidFill>
                <a:latin typeface="Raleway"/>
                <a:ea typeface="Raleway"/>
                <a:cs typeface="Raleway"/>
                <a:sym typeface="Raleway"/>
              </a:rPr>
              <a:t> (IC 95%: 94.5–97.7), </a:t>
            </a:r>
            <a:r>
              <a:rPr b="1" lang="es-CO" sz="1600">
                <a:solidFill>
                  <a:schemeClr val="accent5"/>
                </a:solidFill>
                <a:latin typeface="Raleway"/>
                <a:ea typeface="Raleway"/>
                <a:cs typeface="Raleway"/>
                <a:sym typeface="Raleway"/>
              </a:rPr>
              <a:t>sin diferencias según la estrategia quirúrgica axilar.</a:t>
            </a:r>
            <a:endParaRPr b="1" sz="1600">
              <a:solidFill>
                <a:schemeClr val="accent5"/>
              </a:solidFill>
              <a:latin typeface="Raleway"/>
              <a:ea typeface="Raleway"/>
              <a:cs typeface="Raleway"/>
              <a:sym typeface="Raleway"/>
            </a:endParaRPr>
          </a:p>
          <a:p>
            <a:pPr indent="0" lvl="0" marL="0" rtl="0" algn="just">
              <a:spcBef>
                <a:spcPts val="320"/>
              </a:spcBef>
              <a:spcAft>
                <a:spcPts val="0"/>
              </a:spcAft>
              <a:buClr>
                <a:srgbClr val="171717"/>
              </a:buClr>
              <a:buSzPts val="1600"/>
              <a:buFont typeface="Arial"/>
              <a:buNone/>
            </a:pPr>
            <a:r>
              <a:t/>
            </a:r>
            <a:endParaRPr sz="1600">
              <a:solidFill>
                <a:srgbClr val="171717"/>
              </a:solidFill>
              <a:latin typeface="Raleway"/>
              <a:ea typeface="Raleway"/>
              <a:cs typeface="Raleway"/>
              <a:sym typeface="Raleway"/>
            </a:endParaRPr>
          </a:p>
          <a:p>
            <a:pPr indent="0" lvl="0" marL="0" marR="0" rtl="0" algn="just">
              <a:lnSpc>
                <a:spcPct val="100000"/>
              </a:lnSpc>
              <a:spcBef>
                <a:spcPts val="320"/>
              </a:spcBef>
              <a:spcAft>
                <a:spcPts val="0"/>
              </a:spcAft>
              <a:buClr>
                <a:srgbClr val="171717"/>
              </a:buClr>
              <a:buSzPts val="1600"/>
              <a:buFont typeface="Arial"/>
              <a:buNone/>
            </a:pPr>
            <a:r>
              <a:t/>
            </a:r>
            <a:endParaRPr sz="1600">
              <a:solidFill>
                <a:srgbClr val="171717"/>
              </a:solidFill>
              <a:latin typeface="Raleway"/>
              <a:ea typeface="Raleway"/>
              <a:cs typeface="Raleway"/>
              <a:sym typeface="Raleway"/>
            </a:endParaRPr>
          </a:p>
        </p:txBody>
      </p:sp>
      <p:sp>
        <p:nvSpPr>
          <p:cNvPr id="33" name="Google Shape;33;p1"/>
          <p:cNvSpPr txBox="1"/>
          <p:nvPr/>
        </p:nvSpPr>
        <p:spPr>
          <a:xfrm>
            <a:off x="8148450" y="18458326"/>
            <a:ext cx="8027100" cy="1278600"/>
          </a:xfrm>
          <a:prstGeom prst="rect">
            <a:avLst/>
          </a:prstGeom>
          <a:noFill/>
          <a:ln>
            <a:noFill/>
          </a:ln>
        </p:spPr>
        <p:txBody>
          <a:bodyPr anchorCtr="0" anchor="t" bIns="108000" lIns="216025" spcFirstLastPara="1" rIns="216025" wrap="square" tIns="108000">
            <a:normAutofit/>
          </a:bodyPr>
          <a:lstStyle/>
          <a:p>
            <a:pPr indent="0" lvl="0" marL="0" marR="0" rtl="0" algn="l">
              <a:lnSpc>
                <a:spcPct val="100000"/>
              </a:lnSpc>
              <a:spcBef>
                <a:spcPts val="0"/>
              </a:spcBef>
              <a:spcAft>
                <a:spcPts val="0"/>
              </a:spcAft>
              <a:buClr>
                <a:srgbClr val="002060"/>
              </a:buClr>
              <a:buSzPts val="2200"/>
              <a:buFont typeface="Arial"/>
              <a:buNone/>
            </a:pPr>
            <a:r>
              <a:rPr b="1" i="0" lang="es-CO" sz="1600" u="none" cap="none" strike="noStrike">
                <a:solidFill>
                  <a:srgbClr val="002060"/>
                </a:solidFill>
                <a:latin typeface="Raleway"/>
                <a:ea typeface="Raleway"/>
                <a:cs typeface="Raleway"/>
                <a:sym typeface="Raleway"/>
              </a:rPr>
              <a:t>Conclusiones</a:t>
            </a:r>
            <a:endParaRPr b="1" i="0" sz="1600" u="none" cap="none" strike="noStrike">
              <a:solidFill>
                <a:schemeClr val="dk1"/>
              </a:solidFill>
              <a:latin typeface="Raleway"/>
              <a:ea typeface="Raleway"/>
              <a:cs typeface="Raleway"/>
              <a:sym typeface="Raleway"/>
            </a:endParaRPr>
          </a:p>
          <a:p>
            <a:pPr indent="0" lvl="0" marL="0" marR="0" rtl="0" algn="just">
              <a:lnSpc>
                <a:spcPct val="100000"/>
              </a:lnSpc>
              <a:spcBef>
                <a:spcPts val="280"/>
              </a:spcBef>
              <a:spcAft>
                <a:spcPts val="0"/>
              </a:spcAft>
              <a:buClr>
                <a:srgbClr val="888B97"/>
              </a:buClr>
              <a:buSzPts val="1400"/>
              <a:buFont typeface="Arial"/>
              <a:buNone/>
            </a:pPr>
            <a:r>
              <a:rPr lang="es-CO" sz="1600">
                <a:solidFill>
                  <a:schemeClr val="dk1"/>
                </a:solidFill>
                <a:latin typeface="Raleway"/>
                <a:ea typeface="Raleway"/>
                <a:cs typeface="Raleway"/>
                <a:sym typeface="Raleway"/>
              </a:rPr>
              <a:t>La biopsia de ganglio centinela (SLNB) es un procedimiento </a:t>
            </a:r>
            <a:r>
              <a:rPr b="1" lang="es-CO" sz="1600">
                <a:solidFill>
                  <a:schemeClr val="dk1"/>
                </a:solidFill>
                <a:latin typeface="Raleway"/>
                <a:ea typeface="Raleway"/>
                <a:cs typeface="Raleway"/>
                <a:sym typeface="Raleway"/>
              </a:rPr>
              <a:t>oncológicamente seguro </a:t>
            </a:r>
            <a:r>
              <a:rPr lang="es-CO" sz="1600">
                <a:solidFill>
                  <a:schemeClr val="dk1"/>
                </a:solidFill>
                <a:latin typeface="Raleway"/>
                <a:ea typeface="Raleway"/>
                <a:cs typeface="Raleway"/>
                <a:sym typeface="Raleway"/>
              </a:rPr>
              <a:t>en pacientes con cáncer de mama en estadios tempranos y localmente avanzados con adecuada respuesta al tratamiento sistémico neoadyuvante.</a:t>
            </a:r>
            <a:endParaRPr b="0" i="0" sz="1600" u="none" cap="none" strike="noStrike">
              <a:solidFill>
                <a:schemeClr val="dk1"/>
              </a:solidFill>
              <a:latin typeface="Raleway"/>
              <a:ea typeface="Raleway"/>
              <a:cs typeface="Raleway"/>
              <a:sym typeface="Raleway"/>
            </a:endParaRPr>
          </a:p>
        </p:txBody>
      </p:sp>
      <p:sp>
        <p:nvSpPr>
          <p:cNvPr id="34" name="Google Shape;34;p1"/>
          <p:cNvSpPr txBox="1"/>
          <p:nvPr/>
        </p:nvSpPr>
        <p:spPr>
          <a:xfrm>
            <a:off x="272825" y="19853775"/>
            <a:ext cx="15778200" cy="1356300"/>
          </a:xfrm>
          <a:prstGeom prst="rect">
            <a:avLst/>
          </a:prstGeom>
          <a:noFill/>
          <a:ln>
            <a:noFill/>
          </a:ln>
        </p:spPr>
        <p:txBody>
          <a:bodyPr anchorCtr="0" anchor="t" bIns="108000" lIns="216025" spcFirstLastPara="1" rIns="216025" wrap="square" tIns="108000">
            <a:normAutofit fontScale="55000"/>
          </a:bodyPr>
          <a:lstStyle/>
          <a:p>
            <a:pPr indent="-308324" lvl="0" marL="342900" marR="0" rtl="0" algn="just">
              <a:lnSpc>
                <a:spcPct val="100000"/>
              </a:lnSpc>
              <a:spcBef>
                <a:spcPts val="220"/>
              </a:spcBef>
              <a:spcAft>
                <a:spcPts val="0"/>
              </a:spcAft>
              <a:buClr>
                <a:schemeClr val="dk1"/>
              </a:buClr>
              <a:buSzPct val="110000"/>
              <a:buFont typeface="Raleway"/>
              <a:buAutoNum type="arabicPeriod"/>
            </a:pPr>
            <a:r>
              <a:rPr b="0" i="0" lang="es-CO" sz="1100" u="none" cap="none" strike="noStrike">
                <a:solidFill>
                  <a:schemeClr val="dk1"/>
                </a:solidFill>
                <a:latin typeface="Raleway"/>
                <a:ea typeface="Raleway"/>
                <a:cs typeface="Raleway"/>
                <a:sym typeface="Raleway"/>
              </a:rPr>
              <a:t>Bray F, Laversanne M, Sung H, Ferlay J, Siegel RL, Soerjomataram I, et al. Global cancer statistics 2022: GLOBOCAN estimates of incidence and mortality worldwide for 36 cancers in 185 countries. CA Cancer J Clin. 2024;74(3):229–263. https://doi.org/10.3322/caac.21834</a:t>
            </a:r>
            <a:endParaRPr b="0" i="0" sz="1100" u="none" cap="none" strike="noStrike">
              <a:solidFill>
                <a:schemeClr val="dk1"/>
              </a:solidFill>
              <a:latin typeface="Raleway"/>
              <a:ea typeface="Raleway"/>
              <a:cs typeface="Raleway"/>
              <a:sym typeface="Raleway"/>
            </a:endParaRPr>
          </a:p>
          <a:p>
            <a:pPr indent="-308324" lvl="0" marL="342900" marR="0" rtl="0" algn="just">
              <a:lnSpc>
                <a:spcPct val="100000"/>
              </a:lnSpc>
              <a:spcBef>
                <a:spcPts val="220"/>
              </a:spcBef>
              <a:spcAft>
                <a:spcPts val="0"/>
              </a:spcAft>
              <a:buClr>
                <a:schemeClr val="dk1"/>
              </a:buClr>
              <a:buSzPct val="110000"/>
              <a:buFont typeface="Raleway"/>
              <a:buAutoNum type="arabicPeriod"/>
            </a:pPr>
            <a:r>
              <a:rPr b="0" i="0" lang="es-CO" sz="1100" u="none" cap="none" strike="noStrike">
                <a:solidFill>
                  <a:schemeClr val="dk1"/>
                </a:solidFill>
                <a:latin typeface="Raleway"/>
                <a:ea typeface="Raleway"/>
                <a:cs typeface="Raleway"/>
                <a:sym typeface="Raleway"/>
              </a:rPr>
              <a:t>World Health Organization, International Agency for Research on Cancer. Global Cancer Observatory: Cancer Today 2022 - Colombia [Internet]. 2022 [cited 2025 Jul 6]. https://gco.iarc.who.int/media/globocan/factsheets/populations/170-colombia-fact-sheet.pdf</a:t>
            </a:r>
            <a:endParaRPr b="0" i="0" sz="1100" u="none" cap="none" strike="noStrike">
              <a:solidFill>
                <a:schemeClr val="dk1"/>
              </a:solidFill>
              <a:latin typeface="Raleway"/>
              <a:ea typeface="Raleway"/>
              <a:cs typeface="Raleway"/>
              <a:sym typeface="Raleway"/>
            </a:endParaRPr>
          </a:p>
          <a:p>
            <a:pPr indent="-308324" lvl="0" marL="342900" marR="0" rtl="0" algn="just">
              <a:lnSpc>
                <a:spcPct val="100000"/>
              </a:lnSpc>
              <a:spcBef>
                <a:spcPts val="220"/>
              </a:spcBef>
              <a:spcAft>
                <a:spcPts val="0"/>
              </a:spcAft>
              <a:buClr>
                <a:schemeClr val="dk1"/>
              </a:buClr>
              <a:buSzPct val="110000"/>
              <a:buFont typeface="Raleway"/>
              <a:buAutoNum type="arabicPeriod"/>
            </a:pPr>
            <a:r>
              <a:rPr b="0" i="0" lang="es-CO" sz="1100" u="none" cap="none" strike="noStrike">
                <a:solidFill>
                  <a:schemeClr val="dk1"/>
                </a:solidFill>
                <a:latin typeface="Raleway"/>
                <a:ea typeface="Raleway"/>
                <a:cs typeface="Raleway"/>
                <a:sym typeface="Raleway"/>
              </a:rPr>
              <a:t>Giuliano AE, Hunt KK, Ballman KV, Beitsch PD, Whitworth PW, Blumencranz PW, et al. Axillary dissection vs no axillary dissection in women with invasive breast cancer and sentinel node metastasis: A randomized clinical trial. JAMA. 2011;305(6):569–575. https://doi.org/10.1001/jama.2011.90</a:t>
            </a:r>
            <a:endParaRPr b="0" i="0" sz="1100" u="none" cap="none" strike="noStrike">
              <a:solidFill>
                <a:schemeClr val="dk1"/>
              </a:solidFill>
              <a:latin typeface="Raleway"/>
              <a:ea typeface="Raleway"/>
              <a:cs typeface="Raleway"/>
              <a:sym typeface="Raleway"/>
            </a:endParaRPr>
          </a:p>
          <a:p>
            <a:pPr indent="-308324" lvl="0" marL="342900" marR="0" rtl="0" algn="just">
              <a:lnSpc>
                <a:spcPct val="100000"/>
              </a:lnSpc>
              <a:spcBef>
                <a:spcPts val="220"/>
              </a:spcBef>
              <a:spcAft>
                <a:spcPts val="0"/>
              </a:spcAft>
              <a:buClr>
                <a:schemeClr val="dk1"/>
              </a:buClr>
              <a:buSzPct val="110000"/>
              <a:buFont typeface="Raleway"/>
              <a:buAutoNum type="arabicPeriod"/>
            </a:pPr>
            <a:r>
              <a:rPr b="0" i="0" lang="es-CO" sz="1100" u="none" cap="none" strike="noStrike">
                <a:solidFill>
                  <a:schemeClr val="dk1"/>
                </a:solidFill>
                <a:latin typeface="Raleway"/>
                <a:ea typeface="Raleway"/>
                <a:cs typeface="Raleway"/>
                <a:sym typeface="Raleway"/>
              </a:rPr>
              <a:t>Mansel RE, Fallowfield L, Kissin M, Goyal A, Newcombe RG, Sibbering DM, et al. Randomized multicenter trial of sentinel node biopsy versus standard axillary treatment in operable breast cancer: The ALMANAC Trial. J Natl Cancer Inst. 2006;98(9):599–609. https://doi.org/10.1093/jnci/djj15</a:t>
            </a:r>
            <a:endParaRPr b="0" i="0" sz="1100" u="none" cap="none" strike="noStrike">
              <a:solidFill>
                <a:schemeClr val="dk1"/>
              </a:solidFill>
              <a:latin typeface="Raleway"/>
              <a:ea typeface="Raleway"/>
              <a:cs typeface="Raleway"/>
              <a:sym typeface="Raleway"/>
            </a:endParaRPr>
          </a:p>
          <a:p>
            <a:pPr indent="-304482" lvl="0" marL="342900" marR="0" rtl="0" algn="just">
              <a:lnSpc>
                <a:spcPct val="100000"/>
              </a:lnSpc>
              <a:spcBef>
                <a:spcPts val="220"/>
              </a:spcBef>
              <a:spcAft>
                <a:spcPts val="0"/>
              </a:spcAft>
              <a:buClr>
                <a:schemeClr val="dk1"/>
              </a:buClr>
              <a:buSzPct val="100000"/>
              <a:buFont typeface="Raleway"/>
              <a:buAutoNum type="arabicPeriod"/>
            </a:pPr>
            <a:r>
              <a:rPr b="0" i="0" lang="es-CO" sz="1100" u="none" cap="none" strike="noStrike">
                <a:solidFill>
                  <a:schemeClr val="dk1"/>
                </a:solidFill>
                <a:latin typeface="Raleway"/>
                <a:ea typeface="Raleway"/>
                <a:cs typeface="Raleway"/>
                <a:sym typeface="Raleway"/>
              </a:rPr>
              <a:t>Krag DN, Anderson SJ, Julian TB, Brown AM, Harlow SP, Costantino JP, et al. Sentinel-lymph-node resection compared with conventional axillary-lymph-node dissection in clinically node-negative patients with breast cancer: Overall survival findings from the NSABP B-32 randomized phase 3 trial. Lancet Oncol. 2010;11(10):927–933. https://doi.org/10.1016/S1470-2045(10)70207-2</a:t>
            </a:r>
            <a:endParaRPr b="0" i="0" sz="1100" u="none" cap="none" strike="noStrike">
              <a:solidFill>
                <a:schemeClr val="dk1"/>
              </a:solidFill>
              <a:latin typeface="Raleway"/>
              <a:ea typeface="Raleway"/>
              <a:cs typeface="Raleway"/>
              <a:sym typeface="Raleway"/>
            </a:endParaRPr>
          </a:p>
          <a:p>
            <a:pPr indent="-304482" lvl="0" marL="342900" marR="0" rtl="0" algn="just">
              <a:lnSpc>
                <a:spcPct val="100000"/>
              </a:lnSpc>
              <a:spcBef>
                <a:spcPts val="220"/>
              </a:spcBef>
              <a:spcAft>
                <a:spcPts val="0"/>
              </a:spcAft>
              <a:buClr>
                <a:schemeClr val="dk1"/>
              </a:buClr>
              <a:buSzPct val="100000"/>
              <a:buFont typeface="Raleway"/>
              <a:buAutoNum type="arabicPeriod"/>
            </a:pPr>
            <a:r>
              <a:rPr b="0" i="0" lang="es-CO" sz="1100" u="none" cap="none" strike="noStrike">
                <a:solidFill>
                  <a:schemeClr val="dk1"/>
                </a:solidFill>
                <a:latin typeface="Raleway"/>
                <a:ea typeface="Raleway"/>
                <a:cs typeface="Raleway"/>
                <a:sym typeface="Raleway"/>
              </a:rPr>
              <a:t>Galimberti V, Cole BF, Zurrida S, et al. Axillary dissection versus no axillary dissection in patients with sentinel-node micrometastases (IBCSG 23-01): A phase 3 randomized controlled trial. Lancet Oncol. 2013;14(4):297–305. doi:10.1016/S1470-2045(13)70035-4.</a:t>
            </a:r>
            <a:endParaRPr b="0" i="0" sz="1100" u="none" cap="none" strike="noStrike">
              <a:solidFill>
                <a:schemeClr val="dk1"/>
              </a:solidFill>
              <a:latin typeface="Raleway"/>
              <a:ea typeface="Raleway"/>
              <a:cs typeface="Raleway"/>
              <a:sym typeface="Raleway"/>
            </a:endParaRPr>
          </a:p>
          <a:p>
            <a:pPr indent="-304482" lvl="0" marL="342900" marR="0" rtl="0" algn="just">
              <a:lnSpc>
                <a:spcPct val="100000"/>
              </a:lnSpc>
              <a:spcBef>
                <a:spcPts val="220"/>
              </a:spcBef>
              <a:spcAft>
                <a:spcPts val="0"/>
              </a:spcAft>
              <a:buClr>
                <a:schemeClr val="dk1"/>
              </a:buClr>
              <a:buSzPct val="100000"/>
              <a:buFont typeface="Raleway"/>
              <a:buAutoNum type="arabicPeriod"/>
            </a:pPr>
            <a:r>
              <a:rPr b="0" i="0" lang="es-CO" sz="1100" u="none" cap="none" strike="noStrike">
                <a:solidFill>
                  <a:schemeClr val="dk1"/>
                </a:solidFill>
                <a:latin typeface="Raleway"/>
                <a:ea typeface="Raleway"/>
                <a:cs typeface="Raleway"/>
                <a:sym typeface="Raleway"/>
              </a:rPr>
              <a:t>Giuliano AE, Ballman KV, McCall L, et al. Effect of Axillary Dissection vs No Axillary Dissection on 10-Year Overall Survival Among Women With Invasive Breast Cancer and Sentinel Node Metastasis: The ACOSOG Z0011 (Alliance) Randomized Clinical Trial. JAMA. 2017;318(10):918–26. doi:10.1001/jama.2017.11470.</a:t>
            </a:r>
            <a:endParaRPr b="0" i="0" sz="1100" u="none" cap="none" strike="noStrike">
              <a:solidFill>
                <a:schemeClr val="dk1"/>
              </a:solidFill>
              <a:latin typeface="Raleway"/>
              <a:ea typeface="Raleway"/>
              <a:cs typeface="Raleway"/>
              <a:sym typeface="Raleway"/>
            </a:endParaRPr>
          </a:p>
          <a:p>
            <a:pPr indent="-304482" lvl="0" marL="342900" marR="0" rtl="0" algn="just">
              <a:lnSpc>
                <a:spcPct val="100000"/>
              </a:lnSpc>
              <a:spcBef>
                <a:spcPts val="220"/>
              </a:spcBef>
              <a:spcAft>
                <a:spcPts val="0"/>
              </a:spcAft>
              <a:buClr>
                <a:schemeClr val="dk1"/>
              </a:buClr>
              <a:buSzPct val="100000"/>
              <a:buFont typeface="Raleway"/>
              <a:buAutoNum type="arabicPeriod"/>
            </a:pPr>
            <a:r>
              <a:rPr b="0" i="0" lang="es-CO" sz="1100" u="none" cap="none" strike="noStrike">
                <a:solidFill>
                  <a:schemeClr val="dk1"/>
                </a:solidFill>
                <a:latin typeface="Raleway"/>
                <a:ea typeface="Raleway"/>
                <a:cs typeface="Raleway"/>
                <a:sym typeface="Raleway"/>
              </a:rPr>
              <a:t>Donker M, van Tienhoven G, Straver ME, Meijnen P, van de Velde CJ, Mansel RE, et al. Radiotherapy or surgery of the axilla after a positive sentinel node in breast cancer (EORTC 10981-22023 AMAROS): A randomised, multicentre, open-label, phase 3 non-inferiority trial. Lancet Oncol. 2014;15(12):1303–10. doi:10.1016/S1470-2045(14)70460-7.</a:t>
            </a:r>
            <a:endParaRPr b="0" i="0" sz="1100" u="none" cap="none" strike="noStrike">
              <a:solidFill>
                <a:schemeClr val="dk1"/>
              </a:solidFill>
              <a:latin typeface="Raleway"/>
              <a:ea typeface="Raleway"/>
              <a:cs typeface="Raleway"/>
              <a:sym typeface="Raleway"/>
            </a:endParaRPr>
          </a:p>
          <a:p>
            <a:pPr indent="-304482" lvl="0" marL="342900" marR="0" rtl="0" algn="just">
              <a:lnSpc>
                <a:spcPct val="100000"/>
              </a:lnSpc>
              <a:spcBef>
                <a:spcPts val="220"/>
              </a:spcBef>
              <a:spcAft>
                <a:spcPts val="0"/>
              </a:spcAft>
              <a:buClr>
                <a:schemeClr val="dk1"/>
              </a:buClr>
              <a:buSzPct val="100000"/>
              <a:buFont typeface="Raleway"/>
              <a:buAutoNum type="arabicPeriod"/>
            </a:pPr>
            <a:r>
              <a:rPr b="0" i="0" lang="es-CO" sz="1100" u="none" cap="none" strike="noStrike">
                <a:solidFill>
                  <a:schemeClr val="dk1"/>
                </a:solidFill>
                <a:latin typeface="Raleway"/>
                <a:ea typeface="Raleway"/>
                <a:cs typeface="Raleway"/>
                <a:sym typeface="Raleway"/>
              </a:rPr>
              <a:t>Sávolt Á, Péley G, Polgár C, Udvarhelyi N, Rubovszky G, Kovács E, et al. Eight-year follow-up result of the OTOASOR trial: The Optimal Treatment of the Axilla - Surgery or Radiotherapy after positive sentinel lymph node biopsy in early-stage breast cancer: A randomized, single-centre, phase III, non-inferiority trial. Eur J Surg Oncol. 2017;43(4):672–9. doi:10.1016/j.ejso.2016.12.011.</a:t>
            </a:r>
            <a:endParaRPr b="0" i="0" sz="1100" u="none" cap="none" strike="noStrike">
              <a:solidFill>
                <a:schemeClr val="dk1"/>
              </a:solidFill>
              <a:latin typeface="Raleway"/>
              <a:ea typeface="Raleway"/>
              <a:cs typeface="Raleway"/>
              <a:sym typeface="Raleway"/>
            </a:endParaRPr>
          </a:p>
        </p:txBody>
      </p:sp>
      <p:sp>
        <p:nvSpPr>
          <p:cNvPr id="35" name="Google Shape;35;p1"/>
          <p:cNvSpPr txBox="1"/>
          <p:nvPr/>
        </p:nvSpPr>
        <p:spPr>
          <a:xfrm>
            <a:off x="7767202" y="13153175"/>
            <a:ext cx="8353800" cy="384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300"/>
              <a:buFont typeface="Arial"/>
              <a:buNone/>
            </a:pPr>
            <a:r>
              <a:rPr b="1" i="1" lang="es-CO" sz="1000" u="none" cap="none" strike="noStrike">
                <a:solidFill>
                  <a:srgbClr val="002060"/>
                </a:solidFill>
                <a:latin typeface="Raleway"/>
                <a:ea typeface="Raleway"/>
                <a:cs typeface="Raleway"/>
                <a:sym typeface="Raleway"/>
              </a:rPr>
              <a:t>Gráfico 1 y 2.</a:t>
            </a:r>
            <a:r>
              <a:rPr b="0" i="1" lang="es-CO" sz="1000" u="none" cap="none" strike="noStrike">
                <a:solidFill>
                  <a:srgbClr val="002060"/>
                </a:solidFill>
                <a:latin typeface="Raleway"/>
                <a:ea typeface="Raleway"/>
                <a:cs typeface="Raleway"/>
                <a:sym typeface="Raleway"/>
              </a:rPr>
              <a:t>. </a:t>
            </a:r>
            <a:r>
              <a:rPr b="1" i="1" lang="es-CO" sz="900" u="none" cap="none" strike="noStrike">
                <a:solidFill>
                  <a:srgbClr val="002060"/>
                </a:solidFill>
                <a:latin typeface="Raleway"/>
                <a:ea typeface="Raleway"/>
                <a:cs typeface="Raleway"/>
                <a:sym typeface="Raleway"/>
              </a:rPr>
              <a:t>Tiempo hasta la recurrencia (TR)  y supervivencia global (OS)  </a:t>
            </a:r>
            <a:r>
              <a:rPr b="0" i="1" lang="es-CO" sz="900" u="none" cap="none" strike="noStrike">
                <a:solidFill>
                  <a:srgbClr val="002060"/>
                </a:solidFill>
                <a:latin typeface="Raleway"/>
                <a:ea typeface="Raleway"/>
                <a:cs typeface="Raleway"/>
                <a:sym typeface="Raleway"/>
              </a:rPr>
              <a:t>(curvas de Kaplan–Meier) en pacientes con cáncer de mama en relación con el subtipo molecular y el tipo de conducta (cirugía mamaria inicial y cirugía posterior a quimioterapia neoadyuvante), considerando el manejo axilar.</a:t>
            </a:r>
            <a:endParaRPr b="0" i="0" sz="1000" u="none" cap="none" strike="noStrike">
              <a:solidFill>
                <a:srgbClr val="000000"/>
              </a:solidFill>
              <a:latin typeface="Arial"/>
              <a:ea typeface="Arial"/>
              <a:cs typeface="Arial"/>
              <a:sym typeface="Arial"/>
            </a:endParaRPr>
          </a:p>
        </p:txBody>
      </p:sp>
      <p:sp>
        <p:nvSpPr>
          <p:cNvPr id="36" name="Google Shape;36;p1"/>
          <p:cNvSpPr txBox="1"/>
          <p:nvPr/>
        </p:nvSpPr>
        <p:spPr>
          <a:xfrm>
            <a:off x="803907" y="15250276"/>
            <a:ext cx="7032900" cy="8466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300"/>
              <a:buFont typeface="Arial"/>
              <a:buNone/>
            </a:pPr>
            <a:r>
              <a:rPr b="1" i="1" lang="es-CO" sz="1300" u="none" cap="none" strike="noStrike">
                <a:solidFill>
                  <a:srgbClr val="002060"/>
                </a:solidFill>
                <a:latin typeface="Raleway"/>
                <a:ea typeface="Raleway"/>
                <a:cs typeface="Raleway"/>
                <a:sym typeface="Raleway"/>
              </a:rPr>
              <a:t>Tabla 1. </a:t>
            </a:r>
            <a:r>
              <a:rPr b="0" i="1" lang="es-CO" sz="1300" u="none" cap="none" strike="noStrike">
                <a:solidFill>
                  <a:srgbClr val="002060"/>
                </a:solidFill>
                <a:latin typeface="Raleway"/>
                <a:ea typeface="Raleway"/>
                <a:cs typeface="Raleway"/>
                <a:sym typeface="Raleway"/>
              </a:rPr>
              <a:t>Diagrama de flujo de selección de pacientes. </a:t>
            </a:r>
            <a:endParaRPr b="0" i="1" sz="1300" u="none" cap="none" strike="noStrike">
              <a:solidFill>
                <a:srgbClr val="002060"/>
              </a:solidFill>
              <a:latin typeface="Raleway"/>
              <a:ea typeface="Raleway"/>
              <a:cs typeface="Raleway"/>
              <a:sym typeface="Raleway"/>
            </a:endParaRPr>
          </a:p>
          <a:p>
            <a:pPr indent="0" lvl="0" marL="0" marR="0" rtl="0" algn="r">
              <a:lnSpc>
                <a:spcPct val="100000"/>
              </a:lnSpc>
              <a:spcBef>
                <a:spcPts val="0"/>
              </a:spcBef>
              <a:spcAft>
                <a:spcPts val="0"/>
              </a:spcAft>
              <a:buClr>
                <a:srgbClr val="000000"/>
              </a:buClr>
              <a:buSzPts val="900"/>
              <a:buFont typeface="Arial"/>
              <a:buNone/>
            </a:pPr>
            <a:r>
              <a:rPr b="0" i="1" lang="es-CO" sz="900" u="none" cap="none" strike="noStrike">
                <a:solidFill>
                  <a:srgbClr val="002060"/>
                </a:solidFill>
                <a:latin typeface="Raleway"/>
                <a:ea typeface="Raleway"/>
                <a:cs typeface="Raleway"/>
                <a:sym typeface="Raleway"/>
              </a:rPr>
              <a:t>Abreviaciones: </a:t>
            </a:r>
            <a:r>
              <a:rPr b="1" i="1" lang="es-CO" sz="900">
                <a:solidFill>
                  <a:srgbClr val="002060"/>
                </a:solidFill>
                <a:latin typeface="Raleway"/>
                <a:ea typeface="Raleway"/>
                <a:cs typeface="Raleway"/>
                <a:sym typeface="Raleway"/>
              </a:rPr>
              <a:t>SLNB</a:t>
            </a:r>
            <a:r>
              <a:rPr i="1" lang="es-CO" sz="900">
                <a:solidFill>
                  <a:srgbClr val="002060"/>
                </a:solidFill>
                <a:latin typeface="Raleway"/>
                <a:ea typeface="Raleway"/>
                <a:cs typeface="Raleway"/>
                <a:sym typeface="Raleway"/>
              </a:rPr>
              <a:t> = Biopsia del ganglio centinela, DCIS = Carcinoma ductal in situ,</a:t>
            </a:r>
            <a:r>
              <a:rPr b="1" i="1" lang="es-CO" sz="900">
                <a:solidFill>
                  <a:srgbClr val="002060"/>
                </a:solidFill>
                <a:latin typeface="Raleway"/>
                <a:ea typeface="Raleway"/>
                <a:cs typeface="Raleway"/>
                <a:sym typeface="Raleway"/>
              </a:rPr>
              <a:t> ALND</a:t>
            </a:r>
            <a:r>
              <a:rPr i="1" lang="es-CO" sz="900">
                <a:solidFill>
                  <a:srgbClr val="002060"/>
                </a:solidFill>
                <a:latin typeface="Raleway"/>
                <a:ea typeface="Raleway"/>
                <a:cs typeface="Raleway"/>
                <a:sym typeface="Raleway"/>
              </a:rPr>
              <a:t> = Disección axilar;</a:t>
            </a:r>
            <a:endParaRPr i="1" sz="900">
              <a:solidFill>
                <a:srgbClr val="002060"/>
              </a:solidFill>
              <a:latin typeface="Raleway"/>
              <a:ea typeface="Raleway"/>
              <a:cs typeface="Raleway"/>
              <a:sym typeface="Raleway"/>
            </a:endParaRPr>
          </a:p>
          <a:p>
            <a:pPr indent="0" lvl="0" marL="0" marR="0" rtl="0" algn="r">
              <a:lnSpc>
                <a:spcPct val="100000"/>
              </a:lnSpc>
              <a:spcBef>
                <a:spcPts val="0"/>
              </a:spcBef>
              <a:spcAft>
                <a:spcPts val="0"/>
              </a:spcAft>
              <a:buClr>
                <a:srgbClr val="000000"/>
              </a:buClr>
              <a:buSzPts val="900"/>
              <a:buFont typeface="Arial"/>
              <a:buNone/>
            </a:pPr>
            <a:r>
              <a:rPr b="1" i="1" lang="es-CO" sz="900">
                <a:solidFill>
                  <a:srgbClr val="002060"/>
                </a:solidFill>
                <a:latin typeface="Raleway"/>
                <a:ea typeface="Raleway"/>
                <a:cs typeface="Raleway"/>
                <a:sym typeface="Raleway"/>
              </a:rPr>
              <a:t>upfront SLNB </a:t>
            </a:r>
            <a:r>
              <a:rPr i="1" lang="es-CO" sz="900">
                <a:solidFill>
                  <a:srgbClr val="002060"/>
                </a:solidFill>
                <a:latin typeface="Raleway"/>
                <a:ea typeface="Raleway"/>
                <a:cs typeface="Raleway"/>
                <a:sym typeface="Raleway"/>
              </a:rPr>
              <a:t>= Biopsia del ganglio linfático centinela en el momento de la cirugía inicial, antes de que se haya administrado cualquier terapia sistémica como quimioterapia neoadyuvante o terapia endocrina</a:t>
            </a:r>
            <a:endParaRPr i="1" sz="900">
              <a:solidFill>
                <a:srgbClr val="002060"/>
              </a:solidFill>
              <a:latin typeface="Raleway"/>
              <a:ea typeface="Raleway"/>
              <a:cs typeface="Raleway"/>
              <a:sym typeface="Raleway"/>
            </a:endParaRPr>
          </a:p>
          <a:p>
            <a:pPr indent="0" lvl="0" marL="0" marR="0" rtl="0" algn="r">
              <a:lnSpc>
                <a:spcPct val="100000"/>
              </a:lnSpc>
              <a:spcBef>
                <a:spcPts val="0"/>
              </a:spcBef>
              <a:spcAft>
                <a:spcPts val="0"/>
              </a:spcAft>
              <a:buClr>
                <a:srgbClr val="000000"/>
              </a:buClr>
              <a:buSzPts val="900"/>
              <a:buFont typeface="Arial"/>
              <a:buNone/>
            </a:pPr>
            <a:r>
              <a:rPr i="1" lang="es-CO" sz="900">
                <a:solidFill>
                  <a:srgbClr val="002060"/>
                </a:solidFill>
                <a:latin typeface="Raleway"/>
                <a:ea typeface="Raleway"/>
                <a:cs typeface="Raleway"/>
                <a:sym typeface="Raleway"/>
              </a:rPr>
              <a:t>p</a:t>
            </a:r>
            <a:r>
              <a:rPr b="1" i="1" lang="es-CO" sz="900">
                <a:solidFill>
                  <a:srgbClr val="002060"/>
                </a:solidFill>
                <a:latin typeface="Raleway"/>
                <a:ea typeface="Raleway"/>
                <a:cs typeface="Raleway"/>
                <a:sym typeface="Raleway"/>
              </a:rPr>
              <a:t>ost-NACT  </a:t>
            </a:r>
            <a:r>
              <a:rPr b="1" i="1" lang="es-CO" sz="900">
                <a:solidFill>
                  <a:srgbClr val="002060"/>
                </a:solidFill>
                <a:latin typeface="Raleway"/>
                <a:ea typeface="Raleway"/>
                <a:cs typeface="Raleway"/>
                <a:sym typeface="Raleway"/>
              </a:rPr>
              <a:t>SLNB </a:t>
            </a:r>
            <a:r>
              <a:rPr i="1" lang="es-CO" sz="900">
                <a:solidFill>
                  <a:srgbClr val="002060"/>
                </a:solidFill>
                <a:latin typeface="Raleway"/>
                <a:ea typeface="Raleway"/>
                <a:cs typeface="Raleway"/>
                <a:sym typeface="Raleway"/>
              </a:rPr>
              <a:t>= Biopsia del ganglio centinela post-neoadyuvante.</a:t>
            </a:r>
            <a:endParaRPr b="0" i="0" sz="1000" u="none" cap="none" strike="noStrike">
              <a:solidFill>
                <a:srgbClr val="000000"/>
              </a:solidFill>
              <a:latin typeface="Arial"/>
              <a:ea typeface="Arial"/>
              <a:cs typeface="Arial"/>
              <a:sym typeface="Arial"/>
            </a:endParaRPr>
          </a:p>
        </p:txBody>
      </p:sp>
      <p:cxnSp>
        <p:nvCxnSpPr>
          <p:cNvPr id="37" name="Google Shape;37;p1"/>
          <p:cNvCxnSpPr/>
          <p:nvPr/>
        </p:nvCxnSpPr>
        <p:spPr>
          <a:xfrm>
            <a:off x="593294" y="5404336"/>
            <a:ext cx="7032900" cy="0"/>
          </a:xfrm>
          <a:prstGeom prst="straightConnector1">
            <a:avLst/>
          </a:prstGeom>
          <a:noFill/>
          <a:ln cap="flat" cmpd="sng" w="9525">
            <a:solidFill>
              <a:srgbClr val="092655"/>
            </a:solidFill>
            <a:prstDash val="solid"/>
            <a:round/>
            <a:headEnd len="sm" w="sm" type="none"/>
            <a:tailEnd len="sm" w="sm" type="none"/>
          </a:ln>
        </p:spPr>
      </p:cxnSp>
      <p:cxnSp>
        <p:nvCxnSpPr>
          <p:cNvPr id="38" name="Google Shape;38;p1"/>
          <p:cNvCxnSpPr/>
          <p:nvPr/>
        </p:nvCxnSpPr>
        <p:spPr>
          <a:xfrm>
            <a:off x="593296" y="7532853"/>
            <a:ext cx="7032900" cy="0"/>
          </a:xfrm>
          <a:prstGeom prst="straightConnector1">
            <a:avLst/>
          </a:prstGeom>
          <a:noFill/>
          <a:ln cap="flat" cmpd="sng" w="9525">
            <a:solidFill>
              <a:srgbClr val="092655"/>
            </a:solidFill>
            <a:prstDash val="solid"/>
            <a:round/>
            <a:headEnd len="sm" w="sm" type="none"/>
            <a:tailEnd len="sm" w="sm" type="none"/>
          </a:ln>
        </p:spPr>
      </p:cxnSp>
      <p:cxnSp>
        <p:nvCxnSpPr>
          <p:cNvPr id="39" name="Google Shape;39;p1"/>
          <p:cNvCxnSpPr/>
          <p:nvPr/>
        </p:nvCxnSpPr>
        <p:spPr>
          <a:xfrm>
            <a:off x="748771" y="15250287"/>
            <a:ext cx="7007100" cy="0"/>
          </a:xfrm>
          <a:prstGeom prst="straightConnector1">
            <a:avLst/>
          </a:prstGeom>
          <a:noFill/>
          <a:ln cap="flat" cmpd="sng" w="12700">
            <a:solidFill>
              <a:srgbClr val="002060"/>
            </a:solidFill>
            <a:prstDash val="solid"/>
            <a:round/>
            <a:headEnd len="sm" w="sm" type="none"/>
            <a:tailEnd len="sm" w="sm" type="none"/>
          </a:ln>
        </p:spPr>
      </p:cxnSp>
      <p:cxnSp>
        <p:nvCxnSpPr>
          <p:cNvPr id="40" name="Google Shape;40;p1"/>
          <p:cNvCxnSpPr/>
          <p:nvPr/>
        </p:nvCxnSpPr>
        <p:spPr>
          <a:xfrm>
            <a:off x="8232500" y="18458315"/>
            <a:ext cx="3634200" cy="5100"/>
          </a:xfrm>
          <a:prstGeom prst="straightConnector1">
            <a:avLst/>
          </a:prstGeom>
          <a:noFill/>
          <a:ln cap="flat" cmpd="sng" w="12700">
            <a:solidFill>
              <a:srgbClr val="002060"/>
            </a:solidFill>
            <a:prstDash val="solid"/>
            <a:round/>
            <a:headEnd len="sm" w="sm" type="none"/>
            <a:tailEnd len="sm" w="sm" type="none"/>
          </a:ln>
        </p:spPr>
      </p:cxnSp>
      <p:cxnSp>
        <p:nvCxnSpPr>
          <p:cNvPr id="41" name="Google Shape;41;p1"/>
          <p:cNvCxnSpPr/>
          <p:nvPr/>
        </p:nvCxnSpPr>
        <p:spPr>
          <a:xfrm>
            <a:off x="5796756" y="1800350"/>
            <a:ext cx="9937200" cy="0"/>
          </a:xfrm>
          <a:prstGeom prst="straightConnector1">
            <a:avLst/>
          </a:prstGeom>
          <a:noFill/>
          <a:ln cap="flat" cmpd="sng" w="9525">
            <a:solidFill>
              <a:schemeClr val="dk2"/>
            </a:solidFill>
            <a:prstDash val="dash"/>
            <a:round/>
            <a:headEnd len="sm" w="sm" type="none"/>
            <a:tailEnd len="sm" w="sm" type="none"/>
          </a:ln>
        </p:spPr>
      </p:cxnSp>
      <p:pic>
        <p:nvPicPr>
          <p:cNvPr id="42" name="Google Shape;42;p1"/>
          <p:cNvPicPr preferRelativeResize="0"/>
          <p:nvPr/>
        </p:nvPicPr>
        <p:blipFill rotWithShape="1">
          <a:blip r:embed="rId4">
            <a:alphaModFix/>
          </a:blip>
          <a:srcRect b="0" l="0" r="0" t="2761"/>
          <a:stretch/>
        </p:blipFill>
        <p:spPr>
          <a:xfrm>
            <a:off x="608212" y="10140276"/>
            <a:ext cx="7165175" cy="5109999"/>
          </a:xfrm>
          <a:prstGeom prst="rect">
            <a:avLst/>
          </a:prstGeom>
          <a:noFill/>
          <a:ln>
            <a:noFill/>
          </a:ln>
        </p:spPr>
      </p:pic>
      <p:pic>
        <p:nvPicPr>
          <p:cNvPr descr="Tabla&#10;&#10;Descripción generada automáticamente con confianza media" id="43" name="Google Shape;43;p1"/>
          <p:cNvPicPr preferRelativeResize="0"/>
          <p:nvPr/>
        </p:nvPicPr>
        <p:blipFill rotWithShape="1">
          <a:blip r:embed="rId5">
            <a:alphaModFix/>
          </a:blip>
          <a:srcRect b="0" l="0" r="0" t="0"/>
          <a:stretch/>
        </p:blipFill>
        <p:spPr>
          <a:xfrm>
            <a:off x="12187200" y="13538075"/>
            <a:ext cx="3773125" cy="2395410"/>
          </a:xfrm>
          <a:prstGeom prst="rect">
            <a:avLst/>
          </a:prstGeom>
          <a:noFill/>
          <a:ln>
            <a:noFill/>
          </a:ln>
        </p:spPr>
      </p:pic>
      <p:sp>
        <p:nvSpPr>
          <p:cNvPr id="44" name="Google Shape;44;p1"/>
          <p:cNvSpPr txBox="1"/>
          <p:nvPr/>
        </p:nvSpPr>
        <p:spPr>
          <a:xfrm>
            <a:off x="382138" y="16041850"/>
            <a:ext cx="7617300" cy="348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s-CO" sz="1600" u="none" cap="none" strike="noStrike">
                <a:solidFill>
                  <a:schemeClr val="accent5"/>
                </a:solidFill>
                <a:latin typeface="Raleway"/>
                <a:ea typeface="Raleway"/>
                <a:cs typeface="Raleway"/>
                <a:sym typeface="Raleway"/>
              </a:rPr>
              <a:t>Resultados</a:t>
            </a:r>
            <a:endParaRPr b="1" i="0" sz="1600" u="none" cap="none" strike="noStrike">
              <a:solidFill>
                <a:schemeClr val="accent5"/>
              </a:solidFill>
              <a:latin typeface="Raleway"/>
              <a:ea typeface="Raleway"/>
              <a:cs typeface="Raleway"/>
              <a:sym typeface="Raleway"/>
            </a:endParaRPr>
          </a:p>
          <a:p>
            <a:pPr indent="0" lvl="0" marL="0" marR="0" rtl="0" algn="just">
              <a:lnSpc>
                <a:spcPct val="115000"/>
              </a:lnSpc>
              <a:spcBef>
                <a:spcPts val="320"/>
              </a:spcBef>
              <a:spcAft>
                <a:spcPts val="0"/>
              </a:spcAft>
              <a:buClr>
                <a:srgbClr val="000000"/>
              </a:buClr>
              <a:buSzPts val="1500"/>
              <a:buFont typeface="Arial"/>
              <a:buNone/>
            </a:pPr>
            <a:r>
              <a:rPr lang="es-CO" sz="1500">
                <a:solidFill>
                  <a:schemeClr val="accent5"/>
                </a:solidFill>
                <a:latin typeface="Raleway"/>
                <a:ea typeface="Raleway"/>
                <a:cs typeface="Raleway"/>
                <a:sym typeface="Raleway"/>
              </a:rPr>
              <a:t>-La tasa global de identificación del ganglio centinela (SLN) fue 99.3%. </a:t>
            </a:r>
            <a:endParaRPr sz="1500">
              <a:solidFill>
                <a:schemeClr val="accent5"/>
              </a:solidFill>
              <a:latin typeface="Raleway"/>
              <a:ea typeface="Raleway"/>
              <a:cs typeface="Raleway"/>
              <a:sym typeface="Raleway"/>
            </a:endParaRPr>
          </a:p>
          <a:p>
            <a:pPr indent="0" lvl="0" marL="0" marR="0" rtl="0" algn="just">
              <a:lnSpc>
                <a:spcPct val="115000"/>
              </a:lnSpc>
              <a:spcBef>
                <a:spcPts val="320"/>
              </a:spcBef>
              <a:spcAft>
                <a:spcPts val="0"/>
              </a:spcAft>
              <a:buClr>
                <a:srgbClr val="000000"/>
              </a:buClr>
              <a:buSzPts val="1500"/>
              <a:buFont typeface="Arial"/>
              <a:buNone/>
            </a:pPr>
            <a:r>
              <a:rPr lang="es-CO" sz="1500">
                <a:solidFill>
                  <a:schemeClr val="accent5"/>
                </a:solidFill>
                <a:latin typeface="Raleway"/>
                <a:ea typeface="Raleway"/>
                <a:cs typeface="Raleway"/>
                <a:sym typeface="Raleway"/>
              </a:rPr>
              <a:t>-La</a:t>
            </a:r>
            <a:r>
              <a:rPr b="1" lang="es-CO" sz="1500">
                <a:solidFill>
                  <a:schemeClr val="accent5"/>
                </a:solidFill>
                <a:latin typeface="Raleway"/>
                <a:ea typeface="Raleway"/>
                <a:cs typeface="Raleway"/>
                <a:sym typeface="Raleway"/>
              </a:rPr>
              <a:t> positividad </a:t>
            </a:r>
            <a:r>
              <a:rPr lang="es-CO" sz="1500">
                <a:solidFill>
                  <a:schemeClr val="accent5"/>
                </a:solidFill>
                <a:latin typeface="Raleway"/>
                <a:ea typeface="Raleway"/>
                <a:cs typeface="Raleway"/>
                <a:sym typeface="Raleway"/>
              </a:rPr>
              <a:t>del SLN fue en Upfront SLNB </a:t>
            </a:r>
            <a:r>
              <a:rPr b="1" lang="es-CO" sz="1500">
                <a:solidFill>
                  <a:schemeClr val="accent5"/>
                </a:solidFill>
                <a:latin typeface="Raleway"/>
                <a:ea typeface="Raleway"/>
                <a:cs typeface="Raleway"/>
                <a:sym typeface="Raleway"/>
              </a:rPr>
              <a:t>32%</a:t>
            </a:r>
            <a:r>
              <a:rPr lang="es-CO" sz="1500">
                <a:solidFill>
                  <a:schemeClr val="accent5"/>
                </a:solidFill>
                <a:latin typeface="Raleway"/>
                <a:ea typeface="Raleway"/>
                <a:cs typeface="Raleway"/>
                <a:sym typeface="Raleway"/>
              </a:rPr>
              <a:t> y </a:t>
            </a:r>
            <a:r>
              <a:rPr b="1" lang="es-CO" sz="1500">
                <a:solidFill>
                  <a:schemeClr val="accent5"/>
                </a:solidFill>
                <a:latin typeface="Raleway"/>
                <a:ea typeface="Raleway"/>
                <a:cs typeface="Raleway"/>
                <a:sym typeface="Raleway"/>
              </a:rPr>
              <a:t>13.1%</a:t>
            </a:r>
            <a:r>
              <a:rPr lang="es-CO" sz="1500">
                <a:solidFill>
                  <a:schemeClr val="accent5"/>
                </a:solidFill>
                <a:latin typeface="Raleway"/>
                <a:ea typeface="Raleway"/>
                <a:cs typeface="Raleway"/>
                <a:sym typeface="Raleway"/>
              </a:rPr>
              <a:t> post-NACT SLNB. </a:t>
            </a:r>
            <a:endParaRPr sz="1500">
              <a:solidFill>
                <a:schemeClr val="accent5"/>
              </a:solidFill>
              <a:latin typeface="Raleway"/>
              <a:ea typeface="Raleway"/>
              <a:cs typeface="Raleway"/>
              <a:sym typeface="Raleway"/>
            </a:endParaRPr>
          </a:p>
          <a:p>
            <a:pPr indent="0" lvl="0" marL="0" marR="0" rtl="0" algn="just">
              <a:lnSpc>
                <a:spcPct val="115000"/>
              </a:lnSpc>
              <a:spcBef>
                <a:spcPts val="320"/>
              </a:spcBef>
              <a:spcAft>
                <a:spcPts val="0"/>
              </a:spcAft>
              <a:buClr>
                <a:srgbClr val="000000"/>
              </a:buClr>
              <a:buSzPts val="1500"/>
              <a:buFont typeface="Arial"/>
              <a:buNone/>
            </a:pPr>
            <a:r>
              <a:rPr lang="es-CO" sz="1500">
                <a:solidFill>
                  <a:schemeClr val="accent5"/>
                </a:solidFill>
                <a:latin typeface="Raleway"/>
                <a:ea typeface="Raleway"/>
                <a:cs typeface="Raleway"/>
                <a:sym typeface="Raleway"/>
              </a:rPr>
              <a:t>-La linfadenectomía axilar (ALND)</a:t>
            </a:r>
            <a:r>
              <a:rPr b="1" lang="es-CO" sz="1500">
                <a:solidFill>
                  <a:schemeClr val="accent5"/>
                </a:solidFill>
                <a:latin typeface="Raleway"/>
                <a:ea typeface="Raleway"/>
                <a:cs typeface="Raleway"/>
                <a:sym typeface="Raleway"/>
              </a:rPr>
              <a:t> se omitió en el 56% </a:t>
            </a:r>
            <a:r>
              <a:rPr lang="es-CO" sz="1500">
                <a:solidFill>
                  <a:schemeClr val="accent5"/>
                </a:solidFill>
                <a:latin typeface="Raleway"/>
                <a:ea typeface="Raleway"/>
                <a:cs typeface="Raleway"/>
                <a:sym typeface="Raleway"/>
              </a:rPr>
              <a:t>de las pacientes con ganglio positivo en upfront SLNB, y </a:t>
            </a:r>
            <a:r>
              <a:rPr b="1" lang="es-CO" sz="1500">
                <a:solidFill>
                  <a:schemeClr val="accent5"/>
                </a:solidFill>
                <a:latin typeface="Raleway"/>
                <a:ea typeface="Raleway"/>
                <a:cs typeface="Raleway"/>
                <a:sym typeface="Raleway"/>
              </a:rPr>
              <a:t>se evitó en el 86.8%</a:t>
            </a:r>
            <a:r>
              <a:rPr lang="es-CO" sz="1500">
                <a:solidFill>
                  <a:schemeClr val="accent5"/>
                </a:solidFill>
                <a:latin typeface="Raleway"/>
                <a:ea typeface="Raleway"/>
                <a:cs typeface="Raleway"/>
                <a:sym typeface="Raleway"/>
              </a:rPr>
              <a:t> del grupo post-NACT con respuesta axilar completa (ypN0). </a:t>
            </a:r>
            <a:endParaRPr sz="1500">
              <a:solidFill>
                <a:schemeClr val="accent5"/>
              </a:solidFill>
              <a:latin typeface="Raleway"/>
              <a:ea typeface="Raleway"/>
              <a:cs typeface="Raleway"/>
              <a:sym typeface="Raleway"/>
            </a:endParaRPr>
          </a:p>
          <a:p>
            <a:pPr indent="0" lvl="0" marL="0" marR="0" rtl="0" algn="just">
              <a:lnSpc>
                <a:spcPct val="115000"/>
              </a:lnSpc>
              <a:spcBef>
                <a:spcPts val="320"/>
              </a:spcBef>
              <a:spcAft>
                <a:spcPts val="0"/>
              </a:spcAft>
              <a:buClr>
                <a:srgbClr val="000000"/>
              </a:buClr>
              <a:buSzPts val="1500"/>
              <a:buFont typeface="Arial"/>
              <a:buNone/>
            </a:pPr>
            <a:r>
              <a:rPr lang="es-CO" sz="1500">
                <a:solidFill>
                  <a:schemeClr val="accent5"/>
                </a:solidFill>
                <a:latin typeface="Raleway"/>
                <a:ea typeface="Raleway"/>
                <a:cs typeface="Raleway"/>
                <a:sym typeface="Raleway"/>
              </a:rPr>
              <a:t>-Los</a:t>
            </a:r>
            <a:r>
              <a:rPr b="1" lang="es-CO" sz="1500">
                <a:solidFill>
                  <a:schemeClr val="accent5"/>
                </a:solidFill>
                <a:latin typeface="Raleway"/>
                <a:ea typeface="Raleway"/>
                <a:cs typeface="Raleway"/>
                <a:sym typeface="Raleway"/>
              </a:rPr>
              <a:t> factores predictivos </a:t>
            </a:r>
            <a:r>
              <a:rPr lang="es-CO" sz="1500">
                <a:solidFill>
                  <a:schemeClr val="accent5"/>
                </a:solidFill>
                <a:latin typeface="Raleway"/>
                <a:ea typeface="Raleway"/>
                <a:cs typeface="Raleway"/>
                <a:sym typeface="Raleway"/>
              </a:rPr>
              <a:t>asociados a </a:t>
            </a:r>
            <a:r>
              <a:rPr b="1" lang="es-CO" sz="1500">
                <a:solidFill>
                  <a:schemeClr val="accent5"/>
                </a:solidFill>
                <a:latin typeface="Raleway"/>
                <a:ea typeface="Raleway"/>
                <a:cs typeface="Raleway"/>
                <a:sym typeface="Raleway"/>
              </a:rPr>
              <a:t>positividad del SLN </a:t>
            </a:r>
            <a:r>
              <a:rPr lang="es-CO" sz="1500">
                <a:solidFill>
                  <a:schemeClr val="accent5"/>
                </a:solidFill>
                <a:latin typeface="Raleway"/>
                <a:ea typeface="Raleway"/>
                <a:cs typeface="Raleway"/>
                <a:sym typeface="Raleway"/>
              </a:rPr>
              <a:t>fueron los </a:t>
            </a:r>
            <a:r>
              <a:rPr i="1" lang="es-CO" sz="1500">
                <a:solidFill>
                  <a:schemeClr val="accent5"/>
                </a:solidFill>
                <a:latin typeface="Raleway"/>
                <a:ea typeface="Raleway"/>
                <a:cs typeface="Raleway"/>
                <a:sym typeface="Raleway"/>
              </a:rPr>
              <a:t>estadios clínicos localmente avanzados IIB-IIIA </a:t>
            </a:r>
            <a:r>
              <a:rPr lang="es-CO" sz="1500">
                <a:solidFill>
                  <a:schemeClr val="accent5"/>
                </a:solidFill>
                <a:latin typeface="Raleway"/>
                <a:ea typeface="Raleway"/>
                <a:cs typeface="Raleway"/>
                <a:sym typeface="Raleway"/>
              </a:rPr>
              <a:t>(OR 3.01 CI95% 1.03-9.07 (p = 0.045), la </a:t>
            </a:r>
            <a:r>
              <a:rPr i="1" lang="es-CO" sz="1500">
                <a:solidFill>
                  <a:schemeClr val="accent5"/>
                </a:solidFill>
                <a:latin typeface="Raleway"/>
                <a:ea typeface="Raleway"/>
                <a:cs typeface="Raleway"/>
                <a:sym typeface="Raleway"/>
              </a:rPr>
              <a:t>histología lobulillar</a:t>
            </a:r>
            <a:r>
              <a:rPr lang="es-CO" sz="1500">
                <a:solidFill>
                  <a:schemeClr val="accent5"/>
                </a:solidFill>
                <a:latin typeface="Raleway"/>
                <a:ea typeface="Raleway"/>
                <a:cs typeface="Raleway"/>
                <a:sym typeface="Raleway"/>
              </a:rPr>
              <a:t> (OR 3.28 CI95%1.09-10.60 (p = 0.098) y la</a:t>
            </a:r>
            <a:r>
              <a:rPr i="1" lang="es-CO" sz="1500">
                <a:solidFill>
                  <a:schemeClr val="accent5"/>
                </a:solidFill>
                <a:latin typeface="Raleway"/>
                <a:ea typeface="Raleway"/>
                <a:cs typeface="Raleway"/>
                <a:sym typeface="Raleway"/>
              </a:rPr>
              <a:t> invasión linfovascular (ILV) </a:t>
            </a:r>
            <a:r>
              <a:rPr lang="es-CO" sz="1500">
                <a:solidFill>
                  <a:schemeClr val="accent5"/>
                </a:solidFill>
                <a:latin typeface="Raleway"/>
                <a:ea typeface="Raleway"/>
                <a:cs typeface="Raleway"/>
                <a:sym typeface="Raleway"/>
              </a:rPr>
              <a:t>(OR 5.41 CI95% 3.64-8.11(p &lt; 0.01). Las tasas de </a:t>
            </a:r>
            <a:r>
              <a:rPr b="1" lang="es-CO" sz="1500">
                <a:solidFill>
                  <a:schemeClr val="accent5"/>
                </a:solidFill>
                <a:latin typeface="Raleway"/>
                <a:ea typeface="Raleway"/>
                <a:cs typeface="Raleway"/>
                <a:sym typeface="Raleway"/>
              </a:rPr>
              <a:t>recaída regional </a:t>
            </a:r>
            <a:r>
              <a:rPr lang="es-CO" sz="1500">
                <a:solidFill>
                  <a:schemeClr val="accent5"/>
                </a:solidFill>
                <a:latin typeface="Raleway"/>
                <a:ea typeface="Raleway"/>
                <a:cs typeface="Raleway"/>
                <a:sym typeface="Raleway"/>
              </a:rPr>
              <a:t>fueron del</a:t>
            </a:r>
            <a:r>
              <a:rPr b="1" lang="es-CO" sz="1500">
                <a:solidFill>
                  <a:schemeClr val="accent5"/>
                </a:solidFill>
                <a:latin typeface="Raleway"/>
                <a:ea typeface="Raleway"/>
                <a:cs typeface="Raleway"/>
                <a:sym typeface="Raleway"/>
              </a:rPr>
              <a:t> 2.33% </a:t>
            </a:r>
            <a:r>
              <a:rPr lang="es-CO" sz="1500">
                <a:solidFill>
                  <a:schemeClr val="accent5"/>
                </a:solidFill>
                <a:latin typeface="Raleway"/>
                <a:ea typeface="Raleway"/>
                <a:cs typeface="Raleway"/>
                <a:sym typeface="Raleway"/>
              </a:rPr>
              <a:t>en Upfront SLNB y de </a:t>
            </a:r>
            <a:r>
              <a:rPr b="1" lang="es-CO" sz="1500">
                <a:solidFill>
                  <a:schemeClr val="accent5"/>
                </a:solidFill>
                <a:latin typeface="Raleway"/>
                <a:ea typeface="Raleway"/>
                <a:cs typeface="Raleway"/>
                <a:sym typeface="Raleway"/>
              </a:rPr>
              <a:t>1.39% </a:t>
            </a:r>
            <a:r>
              <a:rPr lang="es-CO" sz="1500">
                <a:solidFill>
                  <a:schemeClr val="accent5"/>
                </a:solidFill>
                <a:latin typeface="Raleway"/>
                <a:ea typeface="Raleway"/>
                <a:cs typeface="Raleway"/>
                <a:sym typeface="Raleway"/>
              </a:rPr>
              <a:t>en post-NACT SLNB.  La tasa de</a:t>
            </a:r>
            <a:r>
              <a:rPr b="1" lang="es-CO" sz="1500">
                <a:solidFill>
                  <a:schemeClr val="accent5"/>
                </a:solidFill>
                <a:latin typeface="Raleway"/>
                <a:ea typeface="Raleway"/>
                <a:cs typeface="Raleway"/>
                <a:sym typeface="Raleway"/>
              </a:rPr>
              <a:t> recaída axilar específica</a:t>
            </a:r>
            <a:r>
              <a:rPr lang="es-CO" sz="1500">
                <a:solidFill>
                  <a:schemeClr val="accent5"/>
                </a:solidFill>
                <a:latin typeface="Raleway"/>
                <a:ea typeface="Raleway"/>
                <a:cs typeface="Raleway"/>
                <a:sym typeface="Raleway"/>
              </a:rPr>
              <a:t> fue de </a:t>
            </a:r>
            <a:r>
              <a:rPr b="1" lang="es-CO" sz="1500">
                <a:solidFill>
                  <a:schemeClr val="accent5"/>
                </a:solidFill>
                <a:latin typeface="Raleway"/>
                <a:ea typeface="Raleway"/>
                <a:cs typeface="Raleway"/>
                <a:sym typeface="Raleway"/>
              </a:rPr>
              <a:t>2.03%</a:t>
            </a:r>
            <a:r>
              <a:rPr lang="es-CO" sz="1500">
                <a:solidFill>
                  <a:schemeClr val="accent5"/>
                </a:solidFill>
                <a:latin typeface="Raleway"/>
                <a:ea typeface="Raleway"/>
                <a:cs typeface="Raleway"/>
                <a:sym typeface="Raleway"/>
              </a:rPr>
              <a:t>: 15 pacientes en Upfront SLNB, y 1 en  post-NACT SLNB. </a:t>
            </a:r>
            <a:endParaRPr sz="1500">
              <a:solidFill>
                <a:schemeClr val="accent5"/>
              </a:solidFill>
              <a:latin typeface="Raleway"/>
              <a:ea typeface="Raleway"/>
              <a:cs typeface="Raleway"/>
              <a:sym typeface="Raleway"/>
            </a:endParaRPr>
          </a:p>
        </p:txBody>
      </p:sp>
      <p:pic>
        <p:nvPicPr>
          <p:cNvPr descr="Tabla&#10;&#10;Descripción generada automáticamente con confianza media" id="45" name="Google Shape;45;p1"/>
          <p:cNvPicPr preferRelativeResize="0"/>
          <p:nvPr/>
        </p:nvPicPr>
        <p:blipFill rotWithShape="1">
          <a:blip r:embed="rId6">
            <a:alphaModFix/>
          </a:blip>
          <a:srcRect b="0" l="0" r="0" t="0"/>
          <a:stretch/>
        </p:blipFill>
        <p:spPr>
          <a:xfrm>
            <a:off x="12187200" y="16096875"/>
            <a:ext cx="3773119" cy="2469899"/>
          </a:xfrm>
          <a:prstGeom prst="rect">
            <a:avLst/>
          </a:prstGeom>
          <a:noFill/>
          <a:ln>
            <a:noFill/>
          </a:ln>
        </p:spPr>
      </p:pic>
      <p:sp>
        <p:nvSpPr>
          <p:cNvPr id="46" name="Google Shape;46;p1"/>
          <p:cNvSpPr txBox="1"/>
          <p:nvPr/>
        </p:nvSpPr>
        <p:spPr>
          <a:xfrm>
            <a:off x="8117687" y="16972425"/>
            <a:ext cx="39513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b="1" i="1" lang="es-CO" sz="1100" u="none" cap="none" strike="noStrike">
                <a:solidFill>
                  <a:srgbClr val="002060"/>
                </a:solidFill>
                <a:latin typeface="Raleway"/>
                <a:ea typeface="Raleway"/>
                <a:cs typeface="Raleway"/>
                <a:sym typeface="Raleway"/>
              </a:rPr>
              <a:t>Gráfico 3,</a:t>
            </a:r>
            <a:r>
              <a:rPr b="0" i="1" lang="es-CO" sz="1100" u="none" cap="none" strike="noStrike">
                <a:solidFill>
                  <a:srgbClr val="002060"/>
                </a:solidFill>
                <a:latin typeface="Raleway"/>
                <a:ea typeface="Raleway"/>
                <a:cs typeface="Raleway"/>
                <a:sym typeface="Raleway"/>
              </a:rPr>
              <a:t>Análisis multivariado de las variables asociadas con positividad ganglionar axilar en pacientes sometidas a biopsia del ganglio centinela como cirugía inicial.</a:t>
            </a:r>
            <a:endParaRPr b="0" i="0" sz="1100" u="none" cap="none" strike="noStrike">
              <a:solidFill>
                <a:srgbClr val="000000"/>
              </a:solidFill>
              <a:latin typeface="Arial"/>
              <a:ea typeface="Arial"/>
              <a:cs typeface="Arial"/>
              <a:sym typeface="Arial"/>
            </a:endParaRPr>
          </a:p>
        </p:txBody>
      </p:sp>
      <p:sp>
        <p:nvSpPr>
          <p:cNvPr id="47" name="Google Shape;47;p1"/>
          <p:cNvSpPr txBox="1"/>
          <p:nvPr/>
        </p:nvSpPr>
        <p:spPr>
          <a:xfrm>
            <a:off x="12099750" y="15901900"/>
            <a:ext cx="41022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b="1" i="1" lang="es-CO" sz="1100" u="none" cap="none" strike="noStrike">
                <a:solidFill>
                  <a:srgbClr val="002060"/>
                </a:solidFill>
                <a:latin typeface="Raleway"/>
                <a:ea typeface="Raleway"/>
                <a:cs typeface="Raleway"/>
                <a:sym typeface="Raleway"/>
              </a:rPr>
              <a:t>Gráfico 4,</a:t>
            </a:r>
            <a:r>
              <a:rPr b="0" i="1" lang="es-CO" sz="1100" u="none" cap="none" strike="noStrike">
                <a:solidFill>
                  <a:srgbClr val="002060"/>
                </a:solidFill>
                <a:latin typeface="Raleway"/>
                <a:ea typeface="Raleway"/>
                <a:cs typeface="Raleway"/>
                <a:sym typeface="Raleway"/>
              </a:rPr>
              <a:t> Variables asociadas a Tiempo a la Recurrencia (TR)</a:t>
            </a:r>
            <a:endParaRPr b="0" i="1" sz="1100" u="none" cap="none" strike="noStrike">
              <a:solidFill>
                <a:srgbClr val="002060"/>
              </a:solidFill>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100"/>
              <a:buFont typeface="Arial"/>
              <a:buNone/>
            </a:pPr>
            <a:r>
              <a:t/>
            </a:r>
            <a:endParaRPr b="0" i="1" sz="1100" u="none" cap="none" strike="noStrike">
              <a:solidFill>
                <a:srgbClr val="002060"/>
              </a:solidFill>
              <a:latin typeface="Raleway"/>
              <a:ea typeface="Raleway"/>
              <a:cs typeface="Raleway"/>
              <a:sym typeface="Raleway"/>
            </a:endParaRPr>
          </a:p>
          <a:p>
            <a:pPr indent="0" lvl="0" marL="0" marR="0" rtl="0" algn="ctr">
              <a:lnSpc>
                <a:spcPct val="100000"/>
              </a:lnSpc>
              <a:spcBef>
                <a:spcPts val="0"/>
              </a:spcBef>
              <a:spcAft>
                <a:spcPts val="0"/>
              </a:spcAft>
              <a:buClr>
                <a:srgbClr val="000000"/>
              </a:buClr>
              <a:buSzPts val="1100"/>
              <a:buFont typeface="Arial"/>
              <a:buNone/>
            </a:pPr>
            <a:r>
              <a:rPr b="0" i="1" lang="es-CO" sz="1100" u="none" cap="none" strike="noStrike">
                <a:solidFill>
                  <a:srgbClr val="002060"/>
                </a:solidFill>
                <a:latin typeface="Raleway"/>
                <a:ea typeface="Raleway"/>
                <a:cs typeface="Raleway"/>
                <a:sym typeface="Raleway"/>
              </a:rPr>
              <a:t>C</a:t>
            </a:r>
            <a:endParaRPr b="0" i="1" sz="1100" u="none" cap="none" strike="noStrike">
              <a:solidFill>
                <a:srgbClr val="002060"/>
              </a:solidFill>
              <a:latin typeface="Raleway"/>
              <a:ea typeface="Raleway"/>
              <a:cs typeface="Raleway"/>
              <a:sym typeface="Raleway"/>
            </a:endParaRPr>
          </a:p>
        </p:txBody>
      </p:sp>
      <p:sp>
        <p:nvSpPr>
          <p:cNvPr id="48" name="Google Shape;48;p1"/>
          <p:cNvSpPr txBox="1"/>
          <p:nvPr/>
        </p:nvSpPr>
        <p:spPr>
          <a:xfrm>
            <a:off x="12175200" y="18534365"/>
            <a:ext cx="3951300" cy="2616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b="1" i="1" lang="es-CO" sz="1100" u="none" cap="none" strike="noStrike">
                <a:solidFill>
                  <a:srgbClr val="002060"/>
                </a:solidFill>
                <a:latin typeface="Raleway"/>
                <a:ea typeface="Raleway"/>
                <a:cs typeface="Raleway"/>
                <a:sym typeface="Raleway"/>
              </a:rPr>
              <a:t>Gráfico 5. </a:t>
            </a:r>
            <a:r>
              <a:rPr b="0" i="1" lang="es-CO" sz="1100" u="none" cap="none" strike="noStrike">
                <a:solidFill>
                  <a:srgbClr val="002060"/>
                </a:solidFill>
                <a:latin typeface="Raleway"/>
                <a:ea typeface="Raleway"/>
                <a:cs typeface="Raleway"/>
                <a:sym typeface="Raleway"/>
              </a:rPr>
              <a:t>Variables asociadas a Supervivencia Global (OS)</a:t>
            </a:r>
            <a:endParaRPr b="0" i="1" sz="1100" u="none" cap="none" strike="noStrike">
              <a:solidFill>
                <a:srgbClr val="002060"/>
              </a:solidFill>
              <a:latin typeface="Raleway"/>
              <a:ea typeface="Raleway"/>
              <a:cs typeface="Raleway"/>
              <a:sym typeface="Raleway"/>
            </a:endParaRPr>
          </a:p>
        </p:txBody>
      </p:sp>
      <p:pic>
        <p:nvPicPr>
          <p:cNvPr descr="Imagen que contiene Diagrama&#10;&#10;Descripción generada automáticamente" id="49" name="Google Shape;49;p1"/>
          <p:cNvPicPr preferRelativeResize="0"/>
          <p:nvPr/>
        </p:nvPicPr>
        <p:blipFill>
          <a:blip r:embed="rId7">
            <a:alphaModFix/>
          </a:blip>
          <a:stretch>
            <a:fillRect/>
          </a:stretch>
        </p:blipFill>
        <p:spPr>
          <a:xfrm>
            <a:off x="8507337" y="5989825"/>
            <a:ext cx="7309333" cy="3729000"/>
          </a:xfrm>
          <a:prstGeom prst="rect">
            <a:avLst/>
          </a:prstGeom>
          <a:noFill/>
          <a:ln>
            <a:noFill/>
          </a:ln>
        </p:spPr>
      </p:pic>
      <p:pic>
        <p:nvPicPr>
          <p:cNvPr descr="Imagen que contiene Diagrama&#10;&#10;Descripción generada automáticamente" id="50" name="Google Shape;50;p1"/>
          <p:cNvPicPr preferRelativeResize="0"/>
          <p:nvPr/>
        </p:nvPicPr>
        <p:blipFill>
          <a:blip r:embed="rId8">
            <a:alphaModFix/>
          </a:blip>
          <a:stretch>
            <a:fillRect/>
          </a:stretch>
        </p:blipFill>
        <p:spPr>
          <a:xfrm>
            <a:off x="8469550" y="9718816"/>
            <a:ext cx="7165175" cy="3481584"/>
          </a:xfrm>
          <a:prstGeom prst="rect">
            <a:avLst/>
          </a:prstGeom>
          <a:noFill/>
          <a:ln>
            <a:noFill/>
          </a:ln>
        </p:spPr>
      </p:pic>
      <p:pic>
        <p:nvPicPr>
          <p:cNvPr id="51" name="Google Shape;51;p1"/>
          <p:cNvPicPr preferRelativeResize="0"/>
          <p:nvPr/>
        </p:nvPicPr>
        <p:blipFill>
          <a:blip r:embed="rId9">
            <a:alphaModFix/>
          </a:blip>
          <a:stretch>
            <a:fillRect/>
          </a:stretch>
        </p:blipFill>
        <p:spPr>
          <a:xfrm>
            <a:off x="7942575" y="13645750"/>
            <a:ext cx="4244650" cy="33897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FUCS">
      <a:dk1>
        <a:srgbClr val="092755"/>
      </a:dk1>
      <a:lt1>
        <a:srgbClr val="FFFFFF"/>
      </a:lt1>
      <a:dk2>
        <a:srgbClr val="0A3E7C"/>
      </a:dk2>
      <a:lt2>
        <a:srgbClr val="F8C680"/>
      </a:lt2>
      <a:accent1>
        <a:srgbClr val="E8E8E8"/>
      </a:accent1>
      <a:accent2>
        <a:srgbClr val="E8E8E8"/>
      </a:accent2>
      <a:accent3>
        <a:srgbClr val="FBD785"/>
      </a:accent3>
      <a:accent4>
        <a:srgbClr val="092755"/>
      </a:accent4>
      <a:accent5>
        <a:srgbClr val="0A3E7C"/>
      </a:accent5>
      <a:accent6>
        <a:srgbClr val="F8C680"/>
      </a:accent6>
      <a:hlink>
        <a:srgbClr val="0A3E7C"/>
      </a:hlink>
      <a:folHlink>
        <a:srgbClr val="C6C7C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Consulta Seno</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3f52064-fb2e-48bf-ad09-feb5171c0434_Enabled">
    <vt:lpwstr>true</vt:lpwstr>
  </property>
  <property fmtid="{D5CDD505-2E9C-101B-9397-08002B2CF9AE}" pid="3" name="MSIP_Label_f3f52064-fb2e-48bf-ad09-feb5171c0434_SetDate">
    <vt:lpwstr>2025-07-16T12:46:03Z</vt:lpwstr>
  </property>
  <property fmtid="{D5CDD505-2E9C-101B-9397-08002B2CF9AE}" pid="4" name="MSIP_Label_f3f52064-fb2e-48bf-ad09-feb5171c0434_Method">
    <vt:lpwstr>Privileged</vt:lpwstr>
  </property>
  <property fmtid="{D5CDD505-2E9C-101B-9397-08002B2CF9AE}" pid="5" name="MSIP_Label_f3f52064-fb2e-48bf-ad09-feb5171c0434_Name">
    <vt:lpwstr>[usointerno-e]</vt:lpwstr>
  </property>
  <property fmtid="{D5CDD505-2E9C-101B-9397-08002B2CF9AE}" pid="6" name="MSIP_Label_f3f52064-fb2e-48bf-ad09-feb5171c0434_SiteId">
    <vt:lpwstr>d8c96373-271c-4341-a701-0509eadaaba1</vt:lpwstr>
  </property>
  <property fmtid="{D5CDD505-2E9C-101B-9397-08002B2CF9AE}" pid="7" name="MSIP_Label_f3f52064-fb2e-48bf-ad09-feb5171c0434_ActionId">
    <vt:lpwstr>e208ffcf-3de0-4521-b1f7-07e1e883b279</vt:lpwstr>
  </property>
  <property fmtid="{D5CDD505-2E9C-101B-9397-08002B2CF9AE}" pid="8" name="MSIP_Label_f3f52064-fb2e-48bf-ad09-feb5171c0434_ContentBits">
    <vt:lpwstr>0</vt:lpwstr>
  </property>
  <property fmtid="{D5CDD505-2E9C-101B-9397-08002B2CF9AE}" pid="9" name="MSIP_Label_f3f52064-fb2e-48bf-ad09-feb5171c0434_Tag">
    <vt:lpwstr>10, 0, 1, 1</vt:lpwstr>
  </property>
</Properties>
</file>