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embeddedFontLst>
    <p:embeddedFont>
      <p:font typeface="Corbel" panose="020B0503020204020204" pitchFamily="34" charset="0"/>
      <p:regular r:id="rId34"/>
      <p:bold r:id="rId35"/>
      <p:italic r:id="rId36"/>
      <p:boldItalic r:id="rId37"/>
    </p:embeddedFont>
    <p:embeddedFont>
      <p:font typeface="Roboto" panose="02000000000000000000" pitchFamily="2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2" roundtripDataSignature="AMtx7mib6FhsYH6lQqD2+0qMQ3W1E9Jh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EA73241-25BC-4A94-8BAD-16F34C687BD9}">
  <a:tblStyle styleId="{BEA73241-25BC-4A94-8BAD-16F34C687BD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292" autoAdjust="0"/>
  </p:normalViewPr>
  <p:slideViewPr>
    <p:cSldViewPr snapToGrid="0">
      <p:cViewPr varScale="1">
        <p:scale>
          <a:sx n="59" d="100"/>
          <a:sy n="59" d="100"/>
        </p:scale>
        <p:origin x="9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customschemas.google.com/relationships/presentationmetadata" Target="metadata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a Morante C" userId="347d12841629b919" providerId="LiveId" clId="{CE6ABCEF-9670-4503-8C11-6913F33CF412}"/>
    <pc:docChg chg="undo custSel modSld">
      <pc:chgData name="Carolina Morante C" userId="347d12841629b919" providerId="LiveId" clId="{CE6ABCEF-9670-4503-8C11-6913F33CF412}" dt="2025-10-17T13:45:37.603" v="114" actId="313"/>
      <pc:docMkLst>
        <pc:docMk/>
      </pc:docMkLst>
      <pc:sldChg chg="modSp mod">
        <pc:chgData name="Carolina Morante C" userId="347d12841629b919" providerId="LiveId" clId="{CE6ABCEF-9670-4503-8C11-6913F33CF412}" dt="2025-10-13T14:50:28.732" v="1" actId="207"/>
        <pc:sldMkLst>
          <pc:docMk/>
          <pc:sldMk cId="0" sldId="258"/>
        </pc:sldMkLst>
        <pc:spChg chg="mod">
          <ac:chgData name="Carolina Morante C" userId="347d12841629b919" providerId="LiveId" clId="{CE6ABCEF-9670-4503-8C11-6913F33CF412}" dt="2025-10-13T14:50:28.732" v="1" actId="207"/>
          <ac:spMkLst>
            <pc:docMk/>
            <pc:sldMk cId="0" sldId="258"/>
            <ac:spMk id="110" creationId="{00000000-0000-0000-0000-000000000000}"/>
          </ac:spMkLst>
        </pc:spChg>
      </pc:sldChg>
      <pc:sldChg chg="modSp mod">
        <pc:chgData name="Carolina Morante C" userId="347d12841629b919" providerId="LiveId" clId="{CE6ABCEF-9670-4503-8C11-6913F33CF412}" dt="2025-10-13T14:50:46.474" v="7" actId="6549"/>
        <pc:sldMkLst>
          <pc:docMk/>
          <pc:sldMk cId="0" sldId="266"/>
        </pc:sldMkLst>
        <pc:spChg chg="mod">
          <ac:chgData name="Carolina Morante C" userId="347d12841629b919" providerId="LiveId" clId="{CE6ABCEF-9670-4503-8C11-6913F33CF412}" dt="2025-10-13T14:50:46.474" v="7" actId="6549"/>
          <ac:spMkLst>
            <pc:docMk/>
            <pc:sldMk cId="0" sldId="266"/>
            <ac:spMk id="182" creationId="{00000000-0000-0000-0000-000000000000}"/>
          </ac:spMkLst>
        </pc:spChg>
      </pc:sldChg>
      <pc:sldChg chg="modSp mod">
        <pc:chgData name="Carolina Morante C" userId="347d12841629b919" providerId="LiveId" clId="{CE6ABCEF-9670-4503-8C11-6913F33CF412}" dt="2025-10-13T14:50:57.566" v="8" actId="1076"/>
        <pc:sldMkLst>
          <pc:docMk/>
          <pc:sldMk cId="0" sldId="270"/>
        </pc:sldMkLst>
        <pc:picChg chg="mod">
          <ac:chgData name="Carolina Morante C" userId="347d12841629b919" providerId="LiveId" clId="{CE6ABCEF-9670-4503-8C11-6913F33CF412}" dt="2025-10-13T14:50:57.566" v="8" actId="1076"/>
          <ac:picMkLst>
            <pc:docMk/>
            <pc:sldMk cId="0" sldId="270"/>
            <ac:picMk id="216" creationId="{00000000-0000-0000-0000-000000000000}"/>
          </ac:picMkLst>
        </pc:picChg>
      </pc:sldChg>
      <pc:sldChg chg="modSp mod">
        <pc:chgData name="Carolina Morante C" userId="347d12841629b919" providerId="LiveId" clId="{CE6ABCEF-9670-4503-8C11-6913F33CF412}" dt="2025-10-13T14:51:14.942" v="10" actId="6549"/>
        <pc:sldMkLst>
          <pc:docMk/>
          <pc:sldMk cId="0" sldId="275"/>
        </pc:sldMkLst>
        <pc:spChg chg="mod">
          <ac:chgData name="Carolina Morante C" userId="347d12841629b919" providerId="LiveId" clId="{CE6ABCEF-9670-4503-8C11-6913F33CF412}" dt="2025-10-13T14:51:14.942" v="10" actId="6549"/>
          <ac:spMkLst>
            <pc:docMk/>
            <pc:sldMk cId="0" sldId="275"/>
            <ac:spMk id="265" creationId="{00000000-0000-0000-0000-000000000000}"/>
          </ac:spMkLst>
        </pc:spChg>
      </pc:sldChg>
      <pc:sldChg chg="addSp modSp mod">
        <pc:chgData name="Carolina Morante C" userId="347d12841629b919" providerId="LiveId" clId="{CE6ABCEF-9670-4503-8C11-6913F33CF412}" dt="2025-10-13T14:51:35.837" v="12" actId="1076"/>
        <pc:sldMkLst>
          <pc:docMk/>
          <pc:sldMk cId="0" sldId="278"/>
        </pc:sldMkLst>
        <pc:spChg chg="add mod">
          <ac:chgData name="Carolina Morante C" userId="347d12841629b919" providerId="LiveId" clId="{CE6ABCEF-9670-4503-8C11-6913F33CF412}" dt="2025-10-13T14:51:35.837" v="12" actId="1076"/>
          <ac:spMkLst>
            <pc:docMk/>
            <pc:sldMk cId="0" sldId="278"/>
            <ac:spMk id="2" creationId="{D2F11026-B049-3F89-2BAA-E7317832C8EB}"/>
          </ac:spMkLst>
        </pc:spChg>
      </pc:sldChg>
      <pc:sldChg chg="modSp mod">
        <pc:chgData name="Carolina Morante C" userId="347d12841629b919" providerId="LiveId" clId="{CE6ABCEF-9670-4503-8C11-6913F33CF412}" dt="2025-10-17T13:44:15.147" v="44" actId="113"/>
        <pc:sldMkLst>
          <pc:docMk/>
          <pc:sldMk cId="0" sldId="279"/>
        </pc:sldMkLst>
        <pc:graphicFrameChg chg="modGraphic">
          <ac:chgData name="Carolina Morante C" userId="347d12841629b919" providerId="LiveId" clId="{CE6ABCEF-9670-4503-8C11-6913F33CF412}" dt="2025-10-17T13:44:15.147" v="44" actId="113"/>
          <ac:graphicFrameMkLst>
            <pc:docMk/>
            <pc:sldMk cId="0" sldId="279"/>
            <ac:graphicFrameMk id="301" creationId="{00000000-0000-0000-0000-000000000000}"/>
          </ac:graphicFrameMkLst>
        </pc:graphicFrameChg>
      </pc:sldChg>
      <pc:sldChg chg="modSp mod">
        <pc:chgData name="Carolina Morante C" userId="347d12841629b919" providerId="LiveId" clId="{CE6ABCEF-9670-4503-8C11-6913F33CF412}" dt="2025-10-13T14:52:01.791" v="34" actId="20577"/>
        <pc:sldMkLst>
          <pc:docMk/>
          <pc:sldMk cId="0" sldId="280"/>
        </pc:sldMkLst>
        <pc:spChg chg="mod">
          <ac:chgData name="Carolina Morante C" userId="347d12841629b919" providerId="LiveId" clId="{CE6ABCEF-9670-4503-8C11-6913F33CF412}" dt="2025-10-13T14:52:01.791" v="34" actId="20577"/>
          <ac:spMkLst>
            <pc:docMk/>
            <pc:sldMk cId="0" sldId="280"/>
            <ac:spMk id="313" creationId="{00000000-0000-0000-0000-000000000000}"/>
          </ac:spMkLst>
        </pc:spChg>
      </pc:sldChg>
      <pc:sldChg chg="modSp mod">
        <pc:chgData name="Carolina Morante C" userId="347d12841629b919" providerId="LiveId" clId="{CE6ABCEF-9670-4503-8C11-6913F33CF412}" dt="2025-10-17T13:45:37.603" v="114" actId="313"/>
        <pc:sldMkLst>
          <pc:docMk/>
          <pc:sldMk cId="0" sldId="285"/>
        </pc:sldMkLst>
        <pc:spChg chg="mod">
          <ac:chgData name="Carolina Morante C" userId="347d12841629b919" providerId="LiveId" clId="{CE6ABCEF-9670-4503-8C11-6913F33CF412}" dt="2025-10-17T13:45:37.603" v="114" actId="313"/>
          <ac:spMkLst>
            <pc:docMk/>
            <pc:sldMk cId="0" sldId="285"/>
            <ac:spMk id="34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s-CO"/>
              <a:t>Con base en estos supuestos, el cálculo de tamaño de muestra para el desenlace disrupción en la relación de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s-CO"/>
              <a:t>pareja es de un total de 670 pacientes.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Con base en estos supuestos, el cálculo de tamaño de muestra para el desenlace perdida en la estabilidad laboral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es de un total de 552 pacientes.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Hospital Universitario San Ignacio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Instituciones aliadas (en proceso de convenio):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Clínica Universitaria Colombia, Bogotá DC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Fundación Santa Fe de Bogotá, Bogotá DC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Clínica Los Nogales, Bogotá DC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Clínica ASTORGA, Medellín, Colombia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Clínica las Américas AUNA, Medellín, Colombia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Hospital Universitario del Valle, Cali, Colombia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Centro De Investigaciones Oncológicas Clínica San Diego </a:t>
            </a:r>
            <a:endParaRPr/>
          </a:p>
        </p:txBody>
      </p:sp>
      <p:sp>
        <p:nvSpPr>
          <p:cNvPr id="178" name="Google Shape;178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8bc4aba2e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38bc4aba2eb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Hipótesis operativas: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Ho: El tratamiento oncológico es un factor que no se asocia a la disrupción en la relación de pareja o a la pérdida de la estabilidad laboral en pacientes con cáncer de cérvix en estadio I-IVA.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H1: El tratamiento oncológico es un factor que se asocia a la disrupción en la relación de pareja o a la pérdida de la estabilidad laboral en pacientes con cáncer de cérvix en estadio I-IVA.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g38bc4aba2eb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8bc4aba2eb_0_4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•El resultado primario a evaluar será la disrupción en la relación de pareja y la pérdida de la estabilidad laboral asociado al tratamiento recibido: Cirugía exclusiva, Cirugía con adyuvancia (radio o quimiorradioterapia) o quimiorradioterapia concomitante.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g38bc4aba2eb_0_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9</a:t>
            </a:r>
            <a:endParaRPr/>
          </a:p>
        </p:txBody>
      </p:sp>
      <p:sp>
        <p:nvSpPr>
          <p:cNvPr id="220" name="Google Shape;220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>
                <a:latin typeface="Arial"/>
                <a:ea typeface="Arial"/>
                <a:cs typeface="Arial"/>
                <a:sym typeface="Arial"/>
              </a:rPr>
              <a:t>El </a:t>
            </a:r>
            <a:r>
              <a:rPr lang="es-CO" sz="1100" b="1">
                <a:latin typeface="Arial"/>
                <a:ea typeface="Arial"/>
                <a:cs typeface="Arial"/>
                <a:sym typeface="Arial"/>
              </a:rPr>
              <a:t>estadio IIIC1</a:t>
            </a:r>
            <a:r>
              <a:rPr lang="es-CO" sz="1100">
                <a:latin typeface="Arial"/>
                <a:ea typeface="Arial"/>
                <a:cs typeface="Arial"/>
                <a:sym typeface="Arial"/>
              </a:rPr>
              <a:t> es el más frecuente, seguido por IIIC2, lo que justifica el uso predominante de </a:t>
            </a:r>
            <a:r>
              <a:rPr lang="es-CO" sz="1100" b="1">
                <a:latin typeface="Arial"/>
                <a:ea typeface="Arial"/>
                <a:cs typeface="Arial"/>
                <a:sym typeface="Arial"/>
              </a:rPr>
              <a:t>quimiorradiación</a:t>
            </a:r>
            <a:r>
              <a:rPr lang="es-CO" sz="1100">
                <a:latin typeface="Arial"/>
                <a:ea typeface="Arial"/>
                <a:cs typeface="Arial"/>
                <a:sym typeface="Arial"/>
              </a:rPr>
              <a:t> como tratamiento inicial. El </a:t>
            </a:r>
            <a:r>
              <a:rPr lang="es-CO" sz="1100" b="1">
                <a:latin typeface="Arial"/>
                <a:ea typeface="Arial"/>
                <a:cs typeface="Arial"/>
                <a:sym typeface="Arial"/>
              </a:rPr>
              <a:t>carcinoma escamocelular</a:t>
            </a:r>
            <a:r>
              <a:rPr lang="es-CO" sz="1100">
                <a:latin typeface="Arial"/>
                <a:ea typeface="Arial"/>
                <a:cs typeface="Arial"/>
                <a:sym typeface="Arial"/>
              </a:rPr>
              <a:t> representa la gran mayoría de los casos, como se espera en esta patología.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óstico </a:t>
            </a:r>
            <a:endParaRPr/>
          </a:p>
        </p:txBody>
      </p:sp>
      <p:sp>
        <p:nvSpPr>
          <p:cNvPr id="226" name="Google Shape;226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/>
              <a:t>La mayoría de pacientes estaban cesantes al momento del diagnóstico, lo que refleja una alta vulnerabilidad social y económica en el punto de entrada al sistema oncológico.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/>
              <a:t>Importante ausencia de datos a los 12 meses, no es posible sacar conclusiones 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En la img, según globocan 2022, el ca de cervix representa la 2da causa de incidencia y mortalidad en países de bajos recursos según la clasificación del banco mundial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En Colombia, la incidencia o</a:t>
            </a:r>
            <a:endParaRPr/>
          </a:p>
        </p:txBody>
      </p:sp>
      <p:sp>
        <p:nvSpPr>
          <p:cNvPr id="96" name="Google Shape;9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8bc4aba2eb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g38bc4aba2eb_1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Al diagnóstico: Más de la mitad de las pacientes no tenían una relación de pareja al momento del diagnóstico, lo que puede influir en el soporte emocional y funcional durante el tratamiento.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A los 6 meses: Se observa una disminución en el número de pacientes con pareja (de 31 a 16), lo que podría reflejar rupturas, distanciamiento o dificultades relacionales asociadas al proceso oncológico. El alto porcentaje de datos faltantes (42.4%) limita la interpretación completa.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A los 12 meses: dificultad para hacer un analisis robusto </a:t>
            </a:r>
            <a:endParaRPr/>
          </a:p>
        </p:txBody>
      </p:sp>
      <p:sp>
        <p:nvSpPr>
          <p:cNvPr id="259" name="Google Shape;259;g38bc4aba2eb_1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8bf47c180f_0_8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g38bf47c180f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1100" b="1">
                <a:latin typeface="Arial"/>
                <a:ea typeface="Arial"/>
                <a:cs typeface="Arial"/>
                <a:sym typeface="Arial"/>
              </a:rPr>
              <a:t>Bienestar físico - ambiente familiar - funcionamiento personal:</a:t>
            </a:r>
            <a:r>
              <a:rPr lang="es-CO" sz="1100">
                <a:latin typeface="Arial"/>
                <a:ea typeface="Arial"/>
                <a:cs typeface="Arial"/>
                <a:sym typeface="Arial"/>
              </a:rPr>
              <a:t> &lt;18 estado fisico comprometido / 18 -23 estado físico moderado / &gt;=24 estad conservado </a:t>
            </a:r>
            <a:br>
              <a:rPr lang="es-CO" sz="1100">
                <a:latin typeface="Arial"/>
                <a:ea typeface="Arial"/>
                <a:cs typeface="Arial"/>
                <a:sym typeface="Arial"/>
              </a:rPr>
            </a:br>
            <a:r>
              <a:rPr lang="es-CO" sz="1100" b="1">
                <a:latin typeface="Arial"/>
                <a:ea typeface="Arial"/>
                <a:cs typeface="Arial"/>
                <a:sym typeface="Arial"/>
              </a:rPr>
              <a:t>Bienestar emocional </a:t>
            </a:r>
            <a:r>
              <a:rPr lang="es-CO" sz="1100">
                <a:latin typeface="Arial"/>
                <a:ea typeface="Arial"/>
                <a:cs typeface="Arial"/>
                <a:sym typeface="Arial"/>
              </a:rPr>
              <a:t>&lt;15 estado emocional comprometido (ansiedad, tristeza, miedo) / 15-19 estado emocional moderado / &gt;= 20 estado emocional estable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CO" sz="1100" b="1">
                <a:latin typeface="Arial"/>
                <a:ea typeface="Arial"/>
                <a:cs typeface="Arial"/>
                <a:sym typeface="Arial"/>
              </a:rPr>
              <a:t>Otras preocupaciones</a:t>
            </a:r>
            <a:r>
              <a:rPr lang="es-CO" sz="1100">
                <a:latin typeface="Arial"/>
                <a:ea typeface="Arial"/>
                <a:cs typeface="Arial"/>
                <a:sym typeface="Arial"/>
              </a:rPr>
              <a:t> &lt;35 preocupación significativa (sexual, fertilidad, sitomas) - 35-44 preocupacion moderada - &gt;=45 bienestar ginecológico conservado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CO" sz="1100" b="1">
                <a:latin typeface="Arial"/>
                <a:ea typeface="Arial"/>
                <a:cs typeface="Arial"/>
                <a:sym typeface="Arial"/>
              </a:rPr>
              <a:t>≥110 puntos</a:t>
            </a:r>
            <a:r>
              <a:rPr lang="es-CO" sz="1100">
                <a:latin typeface="Arial"/>
                <a:ea typeface="Arial"/>
                <a:cs typeface="Arial"/>
                <a:sym typeface="Arial"/>
              </a:rPr>
              <a:t>: calidad de vida conservada o buena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CO" sz="1100" b="1">
                <a:latin typeface="Arial"/>
                <a:ea typeface="Arial"/>
                <a:cs typeface="Arial"/>
                <a:sym typeface="Arial"/>
              </a:rPr>
              <a:t>90–109 puntos</a:t>
            </a:r>
            <a:r>
              <a:rPr lang="es-CO" sz="1100">
                <a:latin typeface="Arial"/>
                <a:ea typeface="Arial"/>
                <a:cs typeface="Arial"/>
                <a:sym typeface="Arial"/>
              </a:rPr>
              <a:t>: calidad de vida moderada, con posibles afectaciones funcionales o emocionales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CO" sz="1100" b="1">
                <a:latin typeface="Arial"/>
                <a:ea typeface="Arial"/>
                <a:cs typeface="Arial"/>
                <a:sym typeface="Arial"/>
              </a:rPr>
              <a:t>&lt;90 puntos</a:t>
            </a:r>
            <a:r>
              <a:rPr lang="es-CO" sz="1100">
                <a:latin typeface="Arial"/>
                <a:ea typeface="Arial"/>
                <a:cs typeface="Arial"/>
                <a:sym typeface="Arial"/>
              </a:rPr>
              <a:t>: calidad de vida comprometida, requiere atención psicosocial o rehabilitación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6" name="Google Shape;316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17</a:t>
            </a:r>
            <a:endParaRPr/>
          </a:p>
        </p:txBody>
      </p:sp>
      <p:sp>
        <p:nvSpPr>
          <p:cNvPr id="317" name="Google Shape;317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2" name="Google Shape;32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Esta persistencia en la cesantía sugiere una afectación estructural en la reintegración laboral post tratamiento, posiblemente influida por secuelas físicas, estigma social o falta de programas de rehabilitación ocupacional.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Esta pérdida de soporte afectivo se relaciona con puntajes bajos en el subescala de bienestar social del FACT-Cx, donde el promedio fue de 18.6 al diagnóstico, indicando una afectación leve a moderada.</a:t>
            </a:r>
            <a:endParaRPr/>
          </a:p>
        </p:txBody>
      </p:sp>
      <p:sp>
        <p:nvSpPr>
          <p:cNvPr id="323" name="Google Shape;323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38bf47c180f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g38bf47c180f_0_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Esta persistencia en la cesantía sugiere una afectación estructural en la reintegración laboral post tratamiento, posiblemente influida por secuelas físicas, estigma social o falta de programas de rehabilitación ocupacional.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Esta pérdida de soporte afectivo se relaciona con puntajes bajos en el subescala de bienestar social del FACT-Cx, donde el promedio fue de 18.6 al diagnóstico, indicando una afectación leve a moderada.</a:t>
            </a:r>
            <a:endParaRPr/>
          </a:p>
        </p:txBody>
      </p:sp>
      <p:sp>
        <p:nvSpPr>
          <p:cNvPr id="330" name="Google Shape;330;g38bf47c180f_0_7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38bf47c180f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6" name="Google Shape;336;g38bf47c180f_0_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Esta persistencia en la cesantía sugiere una afectación estructural en la reintegración laboral post tratamiento, posiblemente influida por secuelas físicas, estigma social o falta de programas de rehabilitación ocupacional.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Esta pérdida de soporte afectivo se relaciona con puntajes bajos en el subescala de bienestar social del FACT-Cx, donde el promedio fue de 18.6 al diagnóstico, indicando una afectación leve a moderada.</a:t>
            </a:r>
            <a:endParaRPr/>
          </a:p>
        </p:txBody>
      </p:sp>
      <p:sp>
        <p:nvSpPr>
          <p:cNvPr id="337" name="Google Shape;337;g38bf47c180f_0_6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8600164cdd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g38600164cdd_0_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En la img, según globocan 2022, el ca de cervix representa la 2da causa de incidencia y mortalidad en países de bajos recursos según la clasificación del banco mundial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En Colombia, la incidencia o</a:t>
            </a:r>
            <a:endParaRPr/>
          </a:p>
        </p:txBody>
      </p:sp>
      <p:sp>
        <p:nvSpPr>
          <p:cNvPr id="105" name="Google Shape;105;g38600164cdd_0_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3" name="Google Shape;343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Se espera completar la n definitiva </a:t>
            </a:r>
            <a:endParaRPr/>
          </a:p>
          <a:p>
            <a:pPr marL="228600" lvl="0" indent="-15875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s-CO" sz="1100">
                <a:latin typeface="Arial"/>
                <a:ea typeface="Arial"/>
                <a:cs typeface="Arial"/>
                <a:sym typeface="Arial"/>
              </a:rPr>
              <a:t>Resultados finales 🡪 generación de hipótesis y posibles cambios en escenario clínico, principalmente en el apoyo bio-psico-social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228600" lvl="0" indent="-15875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Actualmente las decisiones clínicas están basadas en los hallazgos histológicos, la clasificación por estadios de la FIGO y por grupos de riesgo (ESMO), que combina estos dos </a:t>
            </a:r>
            <a:endParaRPr/>
          </a:p>
        </p:txBody>
      </p:sp>
      <p:sp>
        <p:nvSpPr>
          <p:cNvPr id="115" name="Google Shape;115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8bf47c180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g38bf47c180f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Actualmente las decisiones clínicas están basadas en los hallazgos histológicos, la clasificación por estadios de la FIGO y por grupos de riesgo (ESMO), que combina estos dos </a:t>
            </a:r>
            <a:endParaRPr/>
          </a:p>
        </p:txBody>
      </p:sp>
      <p:sp>
        <p:nvSpPr>
          <p:cNvPr id="125" name="Google Shape;125;g38bf47c180f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8600164cdd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38600164cdd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El 45 % de los pacientes con cáncer de cuello uterino se diagnostican en estadios tempranos, el 37% en estadios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localmente avanzados y el 18% con metástasis a distancia, es decir que cerca del 80 % del total de los casos,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tienen indicación de manejo con intención curativa, con tasas de supervivencia a 5 años que oscilan entre el 92% y 58%, por lo tanto combinando la edad y las tasas de supervivencia cuando reciben el tratamiento estándar,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las pacientes tienen una expectativa de vida considerable después del tratamiento oncológico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38600164cdd_0_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8600164cdd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g38600164cdd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g38600164cdd_0_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3</a:t>
            </a:r>
            <a:endParaRPr/>
          </a:p>
        </p:txBody>
      </p:sp>
      <p:sp>
        <p:nvSpPr>
          <p:cNvPr id="159" name="Google Shape;159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49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4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0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5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4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4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4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4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4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/>
        </p:nvSpPr>
        <p:spPr>
          <a:xfrm>
            <a:off x="5867400" y="2026857"/>
            <a:ext cx="6172356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CO" sz="18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Carolina Morante-Caicedo</a:t>
            </a:r>
            <a:r>
              <a:rPr lang="es-CO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-CO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Juliana Rodríguez, David Andrés Viveros-Carreño, René Pareja, Catherine Salazar. Santiago Vieira, Carlos Grillo, Marcela Nuñez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4210191" y="454045"/>
            <a:ext cx="80034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s-CO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Impacto del tratamiento en la relación de pareja y el estado laboral en pacientes colombianas con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s-CO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cáncer de cuello uterino no metastásico</a:t>
            </a:r>
            <a:endParaRPr sz="2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5702636" y="3332633"/>
            <a:ext cx="6501900" cy="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Unidad Funcional Ginecología Oncológica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Instituto Nacional de Cancerología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1" descr="Campus Virtual INC: Categoría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63156" y="4709172"/>
            <a:ext cx="30099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"/>
          <p:cNvSpPr txBox="1">
            <a:spLocks noGrp="1"/>
          </p:cNvSpPr>
          <p:nvPr>
            <p:ph type="title"/>
          </p:nvPr>
        </p:nvSpPr>
        <p:spPr>
          <a:xfrm>
            <a:off x="1054949" y="2078032"/>
            <a:ext cx="10082102" cy="2701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5400"/>
              <a:buFont typeface="Arial"/>
              <a:buNone/>
            </a:pPr>
            <a:r>
              <a:rPr lang="es-CO" sz="54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METODOLOGÍA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9"/>
          <p:cNvPicPr preferRelativeResize="0"/>
          <p:nvPr/>
        </p:nvPicPr>
        <p:blipFill>
          <a:blip r:embed="rId4">
            <a:alphaModFix amt="8000"/>
          </a:blip>
          <a:stretch>
            <a:fillRect/>
          </a:stretch>
        </p:blipFill>
        <p:spPr>
          <a:xfrm>
            <a:off x="8408371" y="152400"/>
            <a:ext cx="3929700" cy="392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9"/>
          <p:cNvSpPr txBox="1">
            <a:spLocks noGrp="1"/>
          </p:cNvSpPr>
          <p:nvPr>
            <p:ph type="title"/>
          </p:nvPr>
        </p:nvSpPr>
        <p:spPr>
          <a:xfrm>
            <a:off x="619481" y="1417840"/>
            <a:ext cx="76365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600"/>
              <a:buFont typeface="Arial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Metodología</a:t>
            </a:r>
            <a:endParaRPr/>
          </a:p>
        </p:txBody>
      </p:sp>
      <p:sp>
        <p:nvSpPr>
          <p:cNvPr id="182" name="Google Shape;182;p9"/>
          <p:cNvSpPr txBox="1"/>
          <p:nvPr/>
        </p:nvSpPr>
        <p:spPr>
          <a:xfrm>
            <a:off x="902475" y="2621250"/>
            <a:ext cx="10195800" cy="2585100"/>
          </a:xfrm>
          <a:prstGeom prst="rect">
            <a:avLst/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dk1"/>
              </a:solidFill>
            </a:endParaRPr>
          </a:p>
          <a:p>
            <a:pPr marL="228600" marR="0" lvl="0" indent="-18288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rbel"/>
              <a:buChar char="•"/>
            </a:pPr>
            <a:r>
              <a:rPr lang="es-CO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Diseño: 			</a:t>
            </a:r>
            <a:r>
              <a:rPr lang="es-CO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Estudio de cohorte </a:t>
            </a:r>
            <a:r>
              <a:rPr lang="es-CO" sz="2000" dirty="0">
                <a:solidFill>
                  <a:schemeClr val="dk1"/>
                </a:solidFill>
              </a:rPr>
              <a:t>prospectivo analítico.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182880" algn="just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rbel"/>
              <a:buChar char="•"/>
            </a:pPr>
            <a:r>
              <a:rPr lang="es-CO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Tiempo:			</a:t>
            </a:r>
            <a:r>
              <a:rPr lang="es-CO" sz="2000" dirty="0">
                <a:solidFill>
                  <a:schemeClr val="dk1"/>
                </a:solidFill>
              </a:rPr>
              <a:t>Junio 2023</a:t>
            </a:r>
            <a:r>
              <a:rPr lang="es-CO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s-CO" sz="2000" dirty="0">
                <a:solidFill>
                  <a:schemeClr val="dk1"/>
                </a:solidFill>
              </a:rPr>
              <a:t>Actualidad</a:t>
            </a:r>
            <a:endParaRPr sz="2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182880" algn="just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rbel"/>
              <a:buChar char="•"/>
            </a:pPr>
            <a:r>
              <a:rPr lang="es-CO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Lugar: 			</a:t>
            </a:r>
            <a:r>
              <a:rPr lang="es-CO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Instituto Nacional de Cancerología (Bogotá, Colombia) 				Hospital Universitario San Ignacio </a:t>
            </a:r>
            <a:endParaRPr dirty="0"/>
          </a:p>
          <a:p>
            <a:pPr marL="228600" marR="0" lvl="0" indent="-182880" algn="just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rbel"/>
              <a:buChar char="•"/>
            </a:pPr>
            <a:r>
              <a:rPr lang="es-CO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Tamaño de muestra:		</a:t>
            </a:r>
            <a:r>
              <a:rPr lang="es-CO" sz="2000" dirty="0">
                <a:solidFill>
                  <a:schemeClr val="dk1"/>
                </a:solidFill>
              </a:rPr>
              <a:t>670 </a:t>
            </a:r>
            <a:r>
              <a:rPr lang="es-CO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pacientes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8bc4aba2eb_0_5"/>
          <p:cNvSpPr txBox="1">
            <a:spLocks noGrp="1"/>
          </p:cNvSpPr>
          <p:nvPr>
            <p:ph type="title"/>
          </p:nvPr>
        </p:nvSpPr>
        <p:spPr>
          <a:xfrm>
            <a:off x="552031" y="1260465"/>
            <a:ext cx="76365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0000"/>
              <a:buFont typeface="Arial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Metodología - </a:t>
            </a:r>
            <a:r>
              <a:rPr lang="es-CO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Hipótesis operativas:</a:t>
            </a:r>
            <a:endParaRPr sz="36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9" name="Google Shape;189;g38bc4aba2eb_0_5"/>
          <p:cNvGrpSpPr/>
          <p:nvPr/>
        </p:nvGrpSpPr>
        <p:grpSpPr>
          <a:xfrm>
            <a:off x="1532823" y="1908474"/>
            <a:ext cx="4562987" cy="3741372"/>
            <a:chOff x="2744034" y="1146343"/>
            <a:chExt cx="1827900" cy="2399700"/>
          </a:xfrm>
        </p:grpSpPr>
        <p:sp>
          <p:nvSpPr>
            <p:cNvPr id="190" name="Google Shape;190;g38bc4aba2eb_0_5"/>
            <p:cNvSpPr/>
            <p:nvPr/>
          </p:nvSpPr>
          <p:spPr>
            <a:xfrm rot="-5400000">
              <a:off x="2458134" y="1432243"/>
              <a:ext cx="2399700" cy="1827900"/>
            </a:xfrm>
            <a:prstGeom prst="rightArrowCallout">
              <a:avLst>
                <a:gd name="adj1" fmla="val 9283"/>
                <a:gd name="adj2" fmla="val 13570"/>
                <a:gd name="adj3" fmla="val 16082"/>
                <a:gd name="adj4" fmla="val 81236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42550" tIns="142550" rIns="142550" bIns="1425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52"/>
            </a:p>
          </p:txBody>
        </p:sp>
        <p:sp>
          <p:nvSpPr>
            <p:cNvPr id="191" name="Google Shape;191;g38bc4aba2eb_0_5"/>
            <p:cNvSpPr/>
            <p:nvPr/>
          </p:nvSpPr>
          <p:spPr>
            <a:xfrm flipH="1">
              <a:off x="2832600" y="1686400"/>
              <a:ext cx="1649400" cy="1769700"/>
            </a:xfrm>
            <a:prstGeom prst="snip1Rect">
              <a:avLst>
                <a:gd name="adj" fmla="val 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142550" tIns="142550" rIns="142550" bIns="1425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52"/>
            </a:p>
          </p:txBody>
        </p:sp>
        <p:sp>
          <p:nvSpPr>
            <p:cNvPr id="192" name="Google Shape;192;g38bc4aba2eb_0_5"/>
            <p:cNvSpPr txBox="1"/>
            <p:nvPr/>
          </p:nvSpPr>
          <p:spPr>
            <a:xfrm>
              <a:off x="2966450" y="1795520"/>
              <a:ext cx="1383000" cy="14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550" tIns="142550" rIns="142550" bIns="142550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969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H0:</a:t>
              </a:r>
              <a:endParaRPr sz="1969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50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-CO" sz="1735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El tratamiento oncológico es un factor que no se asocia a la disrupción en la relación de pareja o a la pérdida de la estabilidad laboral en pacientes con cáncer de cérvix en estadio I-IVA.</a:t>
              </a:r>
              <a:endParaRPr sz="1618" b="1">
                <a:solidFill>
                  <a:schemeClr val="lt1"/>
                </a:solidFill>
              </a:endParaRPr>
            </a:p>
          </p:txBody>
        </p:sp>
      </p:grpSp>
      <p:grpSp>
        <p:nvGrpSpPr>
          <p:cNvPr id="193" name="Google Shape;193;g38bc4aba2eb_0_5"/>
          <p:cNvGrpSpPr/>
          <p:nvPr/>
        </p:nvGrpSpPr>
        <p:grpSpPr>
          <a:xfrm>
            <a:off x="6096183" y="2611824"/>
            <a:ext cx="4562987" cy="3741372"/>
            <a:chOff x="4572084" y="1597469"/>
            <a:chExt cx="1827900" cy="2399700"/>
          </a:xfrm>
        </p:grpSpPr>
        <p:sp>
          <p:nvSpPr>
            <p:cNvPr id="194" name="Google Shape;194;g38bc4aba2eb_0_5"/>
            <p:cNvSpPr/>
            <p:nvPr/>
          </p:nvSpPr>
          <p:spPr>
            <a:xfrm rot="5400000">
              <a:off x="4286184" y="1883369"/>
              <a:ext cx="2399700" cy="1827900"/>
            </a:xfrm>
            <a:prstGeom prst="rightArrowCallout">
              <a:avLst>
                <a:gd name="adj1" fmla="val 9283"/>
                <a:gd name="adj2" fmla="val 13570"/>
                <a:gd name="adj3" fmla="val 16082"/>
                <a:gd name="adj4" fmla="val 81236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142550" tIns="142550" rIns="142550" bIns="1425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52"/>
            </a:p>
          </p:txBody>
        </p:sp>
        <p:sp>
          <p:nvSpPr>
            <p:cNvPr id="195" name="Google Shape;195;g38bc4aba2eb_0_5"/>
            <p:cNvSpPr/>
            <p:nvPr/>
          </p:nvSpPr>
          <p:spPr>
            <a:xfrm rot="10800000" flipH="1">
              <a:off x="4662018" y="1687411"/>
              <a:ext cx="1649400" cy="1769700"/>
            </a:xfrm>
            <a:prstGeom prst="snip1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42550" tIns="142550" rIns="142550" bIns="1425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52"/>
            </a:p>
          </p:txBody>
        </p:sp>
        <p:sp>
          <p:nvSpPr>
            <p:cNvPr id="196" name="Google Shape;196;g38bc4aba2eb_0_5"/>
            <p:cNvSpPr txBox="1"/>
            <p:nvPr/>
          </p:nvSpPr>
          <p:spPr>
            <a:xfrm>
              <a:off x="4794425" y="1795520"/>
              <a:ext cx="1383000" cy="14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550" tIns="142550" rIns="142550" bIns="142550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969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H1:</a:t>
              </a:r>
              <a:endParaRPr sz="1969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50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735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El tratamiento oncológico es un factor que se asocia a la disrupción en la relación de pareja o a la pérdida de la estabilidad laboral en pacientes con cáncer de cérvix en estadio I-IVA.</a:t>
              </a:r>
              <a:endParaRPr sz="1618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0"/>
          <p:cNvSpPr txBox="1">
            <a:spLocks noGrp="1"/>
          </p:cNvSpPr>
          <p:nvPr>
            <p:ph type="title"/>
          </p:nvPr>
        </p:nvSpPr>
        <p:spPr>
          <a:xfrm>
            <a:off x="552031" y="1260465"/>
            <a:ext cx="7636475" cy="64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600"/>
              <a:buFont typeface="Arial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Criterios de inclusión</a:t>
            </a:r>
            <a:endParaRPr/>
          </a:p>
        </p:txBody>
      </p:sp>
      <p:sp>
        <p:nvSpPr>
          <p:cNvPr id="202" name="Google Shape;202;p10"/>
          <p:cNvSpPr txBox="1">
            <a:spLocks noGrp="1"/>
          </p:cNvSpPr>
          <p:nvPr>
            <p:ph type="body" idx="1"/>
          </p:nvPr>
        </p:nvSpPr>
        <p:spPr>
          <a:xfrm>
            <a:off x="3012139" y="2327025"/>
            <a:ext cx="8821270" cy="35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>
                <a:latin typeface="Arial"/>
                <a:ea typeface="Arial"/>
                <a:cs typeface="Arial"/>
                <a:sym typeface="Arial"/>
              </a:rPr>
              <a:t>Mujeres mayores de 18 años.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>
                <a:latin typeface="Arial"/>
                <a:ea typeface="Arial"/>
                <a:cs typeface="Arial"/>
                <a:sym typeface="Arial"/>
              </a:rPr>
              <a:t>Diagnóstico de cáncer de cuello uterino estadio IA1 con ILV-IVA FIGO 2018.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>
                <a:latin typeface="Arial"/>
                <a:ea typeface="Arial"/>
                <a:cs typeface="Arial"/>
                <a:sym typeface="Arial"/>
              </a:rPr>
              <a:t>Tipos histológico: escamocelular, adenocarcinoma, adenoescamoso. 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>
                <a:latin typeface="Arial"/>
                <a:ea typeface="Arial"/>
                <a:cs typeface="Arial"/>
                <a:sym typeface="Arial"/>
              </a:rPr>
              <a:t>Tratamiento primario estándar. 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>
                <a:latin typeface="Arial"/>
                <a:ea typeface="Arial"/>
                <a:cs typeface="Arial"/>
                <a:sym typeface="Arial"/>
              </a:rPr>
              <a:t>Pacientes cuyo seguimiento oncológico se inició en el centro oncológico de referencia participante.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>
                <a:latin typeface="Arial"/>
                <a:ea typeface="Arial"/>
                <a:cs typeface="Arial"/>
                <a:sym typeface="Arial"/>
              </a:rPr>
              <a:t>Habla hispana y procedencia colombiana. </a:t>
            </a:r>
            <a:endParaRPr/>
          </a:p>
        </p:txBody>
      </p:sp>
      <p:pic>
        <p:nvPicPr>
          <p:cNvPr id="203" name="Google Shape;203;p10"/>
          <p:cNvPicPr preferRelativeResize="0"/>
          <p:nvPr/>
        </p:nvPicPr>
        <p:blipFill rotWithShape="1">
          <a:blip r:embed="rId4">
            <a:alphaModFix/>
          </a:blip>
          <a:srcRect r="48927"/>
          <a:stretch/>
        </p:blipFill>
        <p:spPr>
          <a:xfrm>
            <a:off x="916875" y="2150950"/>
            <a:ext cx="1705254" cy="333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"/>
          <p:cNvSpPr txBox="1">
            <a:spLocks noGrp="1"/>
          </p:cNvSpPr>
          <p:nvPr>
            <p:ph type="title"/>
          </p:nvPr>
        </p:nvSpPr>
        <p:spPr>
          <a:xfrm>
            <a:off x="552031" y="1260465"/>
            <a:ext cx="7636475" cy="64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600"/>
              <a:buFont typeface="Arial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Criterios de exclusión</a:t>
            </a:r>
            <a:endParaRPr/>
          </a:p>
        </p:txBody>
      </p:sp>
      <p:sp>
        <p:nvSpPr>
          <p:cNvPr id="209" name="Google Shape;209;p11"/>
          <p:cNvSpPr txBox="1">
            <a:spLocks noGrp="1"/>
          </p:cNvSpPr>
          <p:nvPr>
            <p:ph type="body" idx="1"/>
          </p:nvPr>
        </p:nvSpPr>
        <p:spPr>
          <a:xfrm>
            <a:off x="2569450" y="2407700"/>
            <a:ext cx="9266100" cy="3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2000">
                <a:latin typeface="Arial"/>
                <a:ea typeface="Arial"/>
                <a:cs typeface="Arial"/>
                <a:sym typeface="Arial"/>
              </a:rPr>
              <a:t>● Gestantes al momento del diagnóstico inicial.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22860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2000">
                <a:latin typeface="Arial"/>
                <a:ea typeface="Arial"/>
                <a:cs typeface="Arial"/>
                <a:sym typeface="Arial"/>
              </a:rPr>
              <a:t>● Neoplasia previa o concurrente al momento del diagnóstico.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22860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2000">
                <a:latin typeface="Arial"/>
                <a:ea typeface="Arial"/>
                <a:cs typeface="Arial"/>
                <a:sym typeface="Arial"/>
              </a:rPr>
              <a:t>● Pacientes sin relación de pareja estable, definido como la falta de percepción personal de compromiso, intimidad o romance.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22860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2000">
                <a:latin typeface="Arial"/>
                <a:ea typeface="Arial"/>
                <a:cs typeface="Arial"/>
                <a:sym typeface="Arial"/>
              </a:rPr>
              <a:t>● Paciente con pérdida de la estabilidad laboral al momento del diagnóstico definida como la pérdida de la actividad económica considerada trabajo que le suple las necesidades básicas.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22860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0" name="Google Shape;210;p11"/>
          <p:cNvPicPr preferRelativeResize="0"/>
          <p:nvPr/>
        </p:nvPicPr>
        <p:blipFill rotWithShape="1">
          <a:blip r:embed="rId4">
            <a:alphaModFix/>
          </a:blip>
          <a:srcRect l="50134"/>
          <a:stretch/>
        </p:blipFill>
        <p:spPr>
          <a:xfrm>
            <a:off x="709425" y="2177900"/>
            <a:ext cx="1725125" cy="3459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8bc4aba2eb_0_462"/>
          <p:cNvSpPr txBox="1">
            <a:spLocks noGrp="1"/>
          </p:cNvSpPr>
          <p:nvPr>
            <p:ph type="title"/>
          </p:nvPr>
        </p:nvSpPr>
        <p:spPr>
          <a:xfrm>
            <a:off x="552031" y="1260465"/>
            <a:ext cx="76365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600"/>
              <a:buFont typeface="Arial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Plan de Análisis</a:t>
            </a:r>
            <a:endParaRPr/>
          </a:p>
        </p:txBody>
      </p:sp>
      <p:pic>
        <p:nvPicPr>
          <p:cNvPr id="216" name="Google Shape;216;g38bc4aba2eb_0_4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1826" y="688317"/>
            <a:ext cx="13873550" cy="574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3"/>
          <p:cNvSpPr txBox="1">
            <a:spLocks noGrp="1"/>
          </p:cNvSpPr>
          <p:nvPr>
            <p:ph type="title"/>
          </p:nvPr>
        </p:nvSpPr>
        <p:spPr>
          <a:xfrm>
            <a:off x="1054949" y="2078032"/>
            <a:ext cx="10082102" cy="2701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5400"/>
              <a:buFont typeface="Arial"/>
              <a:buNone/>
            </a:pPr>
            <a:r>
              <a:rPr lang="es-CO" sz="54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RESULTADOS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14"/>
          <p:cNvPicPr preferRelativeResize="0"/>
          <p:nvPr/>
        </p:nvPicPr>
        <p:blipFill>
          <a:blip r:embed="rId4">
            <a:alphaModFix amt="29000"/>
          </a:blip>
          <a:stretch>
            <a:fillRect/>
          </a:stretch>
        </p:blipFill>
        <p:spPr>
          <a:xfrm>
            <a:off x="7963675" y="932038"/>
            <a:ext cx="5488625" cy="548862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4"/>
          <p:cNvSpPr txBox="1"/>
          <p:nvPr/>
        </p:nvSpPr>
        <p:spPr>
          <a:xfrm>
            <a:off x="322730" y="233085"/>
            <a:ext cx="2617694" cy="145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14"/>
          <p:cNvSpPr/>
          <p:nvPr/>
        </p:nvSpPr>
        <p:spPr>
          <a:xfrm flipH="1">
            <a:off x="914050" y="2747102"/>
            <a:ext cx="7836600" cy="23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-127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s-CO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de pacientes</a:t>
            </a:r>
            <a:r>
              <a:rPr lang="es-CO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s-CO" sz="2000">
                <a:solidFill>
                  <a:schemeClr val="dk1"/>
                </a:solidFill>
              </a:rPr>
              <a:t>73 </a:t>
            </a:r>
            <a:r>
              <a:rPr lang="es-CO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registros completos </a:t>
            </a:r>
            <a:endParaRPr sz="1600"/>
          </a:p>
          <a:p>
            <a:pPr marL="0" marR="0" lvl="0" indent="-127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s-CO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Edad promedio</a:t>
            </a:r>
            <a:r>
              <a:rPr lang="es-CO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47 años (rango: 25–83) </a:t>
            </a:r>
            <a:endParaRPr sz="1600"/>
          </a:p>
          <a:p>
            <a:pPr marL="0" marR="0" lvl="0" indent="-127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s-CO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ECOG 0</a:t>
            </a:r>
            <a:r>
              <a:rPr lang="es-CO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&gt;</a:t>
            </a:r>
            <a:r>
              <a:rPr lang="es-CO" sz="2000">
                <a:solidFill>
                  <a:schemeClr val="dk1"/>
                </a:solidFill>
              </a:rPr>
              <a:t>8</a:t>
            </a:r>
            <a:r>
              <a:rPr lang="es-CO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0% de las pacientes</a:t>
            </a:r>
            <a:r>
              <a:rPr lang="es-CO" sz="2000">
                <a:solidFill>
                  <a:schemeClr val="dk1"/>
                </a:solidFill>
              </a:rPr>
              <a:t> (buen estado funcional)</a:t>
            </a:r>
            <a:endParaRPr sz="2000">
              <a:solidFill>
                <a:schemeClr val="dk1"/>
              </a:solidFill>
            </a:endParaRPr>
          </a:p>
          <a:p>
            <a:pPr marL="0" marR="0" lvl="0" indent="-127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s-CO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Tipo histológico predominante</a:t>
            </a:r>
            <a:r>
              <a:rPr lang="es-CO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Escamocelular (&gt;9</a:t>
            </a:r>
            <a:r>
              <a:rPr lang="es-CO" sz="2000">
                <a:solidFill>
                  <a:schemeClr val="dk1"/>
                </a:solidFill>
              </a:rPr>
              <a:t>0</a:t>
            </a:r>
            <a:r>
              <a:rPr lang="es-CO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%) </a:t>
            </a:r>
            <a:endParaRPr sz="1600"/>
          </a:p>
          <a:p>
            <a:pPr marL="0" marR="0" lvl="0" indent="-127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s-CO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Estadio más frecuente</a:t>
            </a:r>
            <a:r>
              <a:rPr lang="es-CO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IIIC1(r) </a:t>
            </a:r>
            <a:endParaRPr sz="1600"/>
          </a:p>
          <a:p>
            <a:pPr marL="0" marR="0" lvl="0" indent="-127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s-CO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Tratamiento primario</a:t>
            </a:r>
            <a:r>
              <a:rPr lang="es-CO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Quimiorradiación (&gt;85%), con pocos casos quirúrgicos exclusivos o combinados </a:t>
            </a:r>
            <a:endParaRPr sz="160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4"/>
          <p:cNvSpPr txBox="1">
            <a:spLocks noGrp="1"/>
          </p:cNvSpPr>
          <p:nvPr>
            <p:ph type="title"/>
          </p:nvPr>
        </p:nvSpPr>
        <p:spPr>
          <a:xfrm>
            <a:off x="552031" y="1260465"/>
            <a:ext cx="76365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600"/>
              <a:buFont typeface="Arial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Resultados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5"/>
          <p:cNvSpPr txBox="1"/>
          <p:nvPr/>
        </p:nvSpPr>
        <p:spPr>
          <a:xfrm>
            <a:off x="322730" y="233085"/>
            <a:ext cx="2617694" cy="145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15"/>
          <p:cNvSpPr txBox="1">
            <a:spLocks noGrp="1"/>
          </p:cNvSpPr>
          <p:nvPr>
            <p:ph type="title"/>
          </p:nvPr>
        </p:nvSpPr>
        <p:spPr>
          <a:xfrm>
            <a:off x="-1197850" y="1685382"/>
            <a:ext cx="4901700" cy="10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200"/>
              <a:buFont typeface="Arial"/>
              <a:buNone/>
            </a:pPr>
            <a:r>
              <a:rPr lang="es-CO" sz="28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CARACTERÍSTICAS SOCIO- </a:t>
            </a:r>
            <a:endParaRPr sz="2800" b="1">
              <a:solidFill>
                <a:srgbClr val="1F386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200"/>
              <a:buFont typeface="Arial"/>
              <a:buNone/>
            </a:pPr>
            <a:r>
              <a:rPr lang="es-CO" sz="28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DEMOGRÁFICAS </a:t>
            </a:r>
            <a:endParaRPr sz="4000"/>
          </a:p>
        </p:txBody>
      </p:sp>
      <p:graphicFrame>
        <p:nvGraphicFramePr>
          <p:cNvPr id="238" name="Google Shape;238;p15"/>
          <p:cNvGraphicFramePr/>
          <p:nvPr/>
        </p:nvGraphicFramePr>
        <p:xfrm>
          <a:off x="4016236" y="755811"/>
          <a:ext cx="7849875" cy="4966525"/>
        </p:xfrm>
        <a:graphic>
          <a:graphicData uri="http://schemas.openxmlformats.org/drawingml/2006/table">
            <a:tbl>
              <a:tblPr firstRow="1" bandRow="1">
                <a:noFill/>
                <a:tableStyleId>{BEA73241-25BC-4A94-8BAD-16F34C687BD9}</a:tableStyleId>
              </a:tblPr>
              <a:tblGrid>
                <a:gridCol w="2404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7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17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32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u="none" strike="noStrike" cap="none"/>
                        <a:t>Variable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Categorías / estadísticos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Frecuencia (%)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Edad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Media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47.2 años (25 – 83)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0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Estado funcional (ECOG)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ECOG 0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ECOG 1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ECOG 2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60 (82.1%)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12 (28.7%)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 (1.3%)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75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Escolaridad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Primaria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Secundaria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Técnico/tecnólogo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Profesional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Sin escolaridad 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23 (31.5%)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33 (45.2%)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12 (28.7%)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6 (8.2%)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6 (8.2%) 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32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Régimen de aseguramiento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Subsidiado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Contributivo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55 (75.3%)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18 (24.6%)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32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Estrato socioeconómico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Estrato 1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Estrato 2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Estrato 3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25 (34.2%)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37  (50.6%)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11  (15.06%)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39" name="Google Shape;239;p15"/>
          <p:cNvPicPr preferRelativeResize="0"/>
          <p:nvPr/>
        </p:nvPicPr>
        <p:blipFill>
          <a:blip r:embed="rId4">
            <a:alphaModFix amt="13000"/>
          </a:blip>
          <a:stretch>
            <a:fillRect/>
          </a:stretch>
        </p:blipFill>
        <p:spPr>
          <a:xfrm>
            <a:off x="77399" y="3087975"/>
            <a:ext cx="3108375" cy="310837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5"/>
          <p:cNvSpPr/>
          <p:nvPr/>
        </p:nvSpPr>
        <p:spPr>
          <a:xfrm>
            <a:off x="6380525" y="1395875"/>
            <a:ext cx="5485500" cy="3945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15"/>
          <p:cNvSpPr/>
          <p:nvPr/>
        </p:nvSpPr>
        <p:spPr>
          <a:xfrm>
            <a:off x="6381175" y="1816250"/>
            <a:ext cx="5485500" cy="3051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/>
          <p:cNvSpPr/>
          <p:nvPr/>
        </p:nvSpPr>
        <p:spPr>
          <a:xfrm>
            <a:off x="6366825" y="2978774"/>
            <a:ext cx="5485500" cy="3051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5"/>
          <p:cNvSpPr/>
          <p:nvPr/>
        </p:nvSpPr>
        <p:spPr>
          <a:xfrm>
            <a:off x="6420750" y="4203951"/>
            <a:ext cx="5537100" cy="3051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5"/>
          <p:cNvSpPr/>
          <p:nvPr/>
        </p:nvSpPr>
        <p:spPr>
          <a:xfrm>
            <a:off x="6369050" y="5118100"/>
            <a:ext cx="5537100" cy="3051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6"/>
          <p:cNvSpPr txBox="1"/>
          <p:nvPr/>
        </p:nvSpPr>
        <p:spPr>
          <a:xfrm>
            <a:off x="322730" y="233085"/>
            <a:ext cx="2617694" cy="145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50" name="Google Shape;250;p16"/>
          <p:cNvGraphicFramePr/>
          <p:nvPr/>
        </p:nvGraphicFramePr>
        <p:xfrm>
          <a:off x="322726" y="1450927"/>
          <a:ext cx="8127975" cy="4760000"/>
        </p:xfrm>
        <a:graphic>
          <a:graphicData uri="http://schemas.openxmlformats.org/drawingml/2006/table">
            <a:tbl>
              <a:tblPr firstRow="1" bandRow="1">
                <a:noFill/>
                <a:tableStyleId>{BEA73241-25BC-4A94-8BAD-16F34C687BD9}</a:tableStyleId>
              </a:tblPr>
              <a:tblGrid>
                <a:gridCol w="2709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Variable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Categorías / estadísticos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Frecuencia (%)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Situación laboral al diagnóstico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Cesante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Empleada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Pensionada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Independiente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Sin dato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45 (73.9%)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9 (12.3%)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 (1.3%)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18 (24.6%)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0 (0%)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Situación laboral a los 6 meses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Cesante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Empleada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Pensionada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Independiente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Sin dato 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27 (36.9%)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5 (6.84%)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 (2.73%)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7 (9.5%)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32 (43.8%)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Situación laboral a los 12 meses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Cesante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Empleada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Pensionada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Independiente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Sin dato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8 (10.9%)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 (2.7%)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 (1.3%)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 1(1.3%)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61 (83.5%)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1" name="Google Shape;251;p16"/>
          <p:cNvSpPr txBox="1">
            <a:spLocks noGrp="1"/>
          </p:cNvSpPr>
          <p:nvPr>
            <p:ph type="title"/>
          </p:nvPr>
        </p:nvSpPr>
        <p:spPr>
          <a:xfrm>
            <a:off x="8585625" y="1303126"/>
            <a:ext cx="3832500" cy="23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200"/>
              <a:buFont typeface="Arial"/>
              <a:buNone/>
            </a:pPr>
            <a:r>
              <a:rPr lang="es-CO" sz="32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SITUACIÓN LABORAL </a:t>
            </a:r>
            <a:endParaRPr/>
          </a:p>
        </p:txBody>
      </p:sp>
      <p:pic>
        <p:nvPicPr>
          <p:cNvPr id="252" name="Google Shape;252;p16"/>
          <p:cNvPicPr preferRelativeResize="0"/>
          <p:nvPr/>
        </p:nvPicPr>
        <p:blipFill>
          <a:blip r:embed="rId4">
            <a:alphaModFix amt="16000"/>
          </a:blip>
          <a:stretch>
            <a:fillRect/>
          </a:stretch>
        </p:blipFill>
        <p:spPr>
          <a:xfrm>
            <a:off x="8585626" y="3308651"/>
            <a:ext cx="2902275" cy="290227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16"/>
          <p:cNvSpPr/>
          <p:nvPr/>
        </p:nvSpPr>
        <p:spPr>
          <a:xfrm>
            <a:off x="2940427" y="1841599"/>
            <a:ext cx="5339400" cy="2943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16"/>
          <p:cNvSpPr/>
          <p:nvPr/>
        </p:nvSpPr>
        <p:spPr>
          <a:xfrm>
            <a:off x="2907475" y="3314628"/>
            <a:ext cx="5339400" cy="2943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16"/>
          <p:cNvSpPr/>
          <p:nvPr/>
        </p:nvSpPr>
        <p:spPr>
          <a:xfrm>
            <a:off x="2874524" y="5876595"/>
            <a:ext cx="5339400" cy="2943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18750" y="537867"/>
            <a:ext cx="5378826" cy="3883233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552031" y="1260465"/>
            <a:ext cx="7550569" cy="64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600"/>
              <a:buFont typeface="Arial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Introducción</a:t>
            </a:r>
            <a:endParaRPr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894428" y="2327025"/>
            <a:ext cx="10403144" cy="3196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CO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Cáncer de cuello uterino</a:t>
            </a:r>
            <a:endParaRPr/>
          </a:p>
          <a:p>
            <a:pPr marL="685800" lvl="1" indent="-22860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4ª Causa de cáncer en la mujer</a:t>
            </a:r>
            <a:endParaRPr/>
          </a:p>
          <a:p>
            <a:pPr marL="457200" lvl="1" indent="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CO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Países en vía de desarrollo 85% </a:t>
            </a:r>
            <a:endParaRPr/>
          </a:p>
          <a:p>
            <a:pPr marL="685800" lvl="1" indent="-22860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51C75"/>
              </a:buClr>
              <a:buSzPts val="2400"/>
              <a:buChar char="•"/>
            </a:pPr>
            <a:r>
              <a:rPr lang="es-CO" b="1">
                <a:solidFill>
                  <a:srgbClr val="351C75"/>
                </a:solidFill>
                <a:latin typeface="Arial"/>
                <a:ea typeface="Arial"/>
                <a:cs typeface="Arial"/>
                <a:sym typeface="Arial"/>
              </a:rPr>
              <a:t>Estrategia 90-70-90</a:t>
            </a:r>
            <a:endParaRPr b="1">
              <a:solidFill>
                <a:srgbClr val="351C75"/>
              </a:solidFill>
            </a:endParaRPr>
          </a:p>
          <a:p>
            <a:pPr marL="685800" lvl="1" indent="-7620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CO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Colombia:</a:t>
            </a:r>
            <a:r>
              <a:rPr lang="es-CO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Globocan  2022: Incidencia         </a:t>
            </a:r>
            <a:r>
              <a:rPr lang="es-CO" sz="2400">
                <a:latin typeface="Arial"/>
                <a:ea typeface="Arial"/>
                <a:cs typeface="Arial"/>
                <a:sym typeface="Arial"/>
              </a:rPr>
              <a:t>14.9</a:t>
            </a:r>
            <a:r>
              <a:rPr lang="es-CO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/100.000 mujeres (3er)</a:t>
            </a: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O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Mortalidad         </a:t>
            </a:r>
            <a:r>
              <a:rPr lang="es-CO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7.4/100.000</a:t>
            </a:r>
            <a:r>
              <a:rPr lang="es-CO" sz="2200">
                <a:latin typeface="Arial"/>
                <a:ea typeface="Arial"/>
                <a:cs typeface="Arial"/>
                <a:sym typeface="Arial"/>
              </a:rPr>
              <a:t> mujeres (5to)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"/>
          <p:cNvSpPr txBox="1"/>
          <p:nvPr/>
        </p:nvSpPr>
        <p:spPr>
          <a:xfrm>
            <a:off x="6813175" y="6278888"/>
            <a:ext cx="5378825" cy="323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GLOBOCAN 2022, IARC. Disponible en: https://gco.iarc.fr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8bc4aba2eb_1_11"/>
          <p:cNvSpPr txBox="1"/>
          <p:nvPr/>
        </p:nvSpPr>
        <p:spPr>
          <a:xfrm>
            <a:off x="322730" y="233085"/>
            <a:ext cx="2617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g38bc4aba2eb_1_11"/>
          <p:cNvSpPr txBox="1">
            <a:spLocks noGrp="1"/>
          </p:cNvSpPr>
          <p:nvPr>
            <p:ph type="title"/>
          </p:nvPr>
        </p:nvSpPr>
        <p:spPr>
          <a:xfrm>
            <a:off x="8585625" y="1181526"/>
            <a:ext cx="3832500" cy="23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200"/>
              <a:buFont typeface="Arial"/>
              <a:buNone/>
            </a:pPr>
            <a:r>
              <a:rPr lang="es-CO" sz="32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RELACIÓN DE PAREJA </a:t>
            </a:r>
            <a:endParaRPr/>
          </a:p>
        </p:txBody>
      </p:sp>
      <p:pic>
        <p:nvPicPr>
          <p:cNvPr id="263" name="Google Shape;263;g38bc4aba2eb_1_11"/>
          <p:cNvPicPr preferRelativeResize="0"/>
          <p:nvPr/>
        </p:nvPicPr>
        <p:blipFill>
          <a:blip r:embed="rId4">
            <a:alphaModFix amt="16000"/>
          </a:blip>
          <a:stretch>
            <a:fillRect/>
          </a:stretch>
        </p:blipFill>
        <p:spPr>
          <a:xfrm>
            <a:off x="8585626" y="3308651"/>
            <a:ext cx="2902275" cy="29022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64" name="Google Shape;264;g38bc4aba2eb_1_11"/>
          <p:cNvGraphicFramePr/>
          <p:nvPr/>
        </p:nvGraphicFramePr>
        <p:xfrm>
          <a:off x="322726" y="1685377"/>
          <a:ext cx="8127975" cy="3053120"/>
        </p:xfrm>
        <a:graphic>
          <a:graphicData uri="http://schemas.openxmlformats.org/drawingml/2006/table">
            <a:tbl>
              <a:tblPr firstRow="1" bandRow="1">
                <a:noFill/>
                <a:tableStyleId>{BEA73241-25BC-4A94-8BAD-16F34C687BD9}</a:tableStyleId>
              </a:tblPr>
              <a:tblGrid>
                <a:gridCol w="277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9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Variable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Categorías / estadísticos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Frecuencia (%)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Relación de pareja  al diagnóstico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No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31 (42.4%)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42 (57.5%)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Relación de pareja  a los 6 meses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No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Sin dato 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16 (21.9%)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26(35.6%)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31 (42.4%)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Relación de pareja  a los 12 meses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s-CO" sz="1800"/>
                        <a:t>Si </a:t>
                      </a: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s-CO" sz="1800"/>
                        <a:t>No</a:t>
                      </a: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s-CO" sz="1800"/>
                        <a:t>Sin dato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8 (10.9%)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8 (10.9%)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57 (78%)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5" name="Google Shape;265;g38bc4aba2eb_1_11"/>
          <p:cNvSpPr txBox="1"/>
          <p:nvPr/>
        </p:nvSpPr>
        <p:spPr>
          <a:xfrm>
            <a:off x="2597725" y="4914025"/>
            <a:ext cx="73674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Disminución progresiva</a:t>
            </a:r>
            <a:r>
              <a:rPr lang="es-CO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 la proporción de pacientes con pareja: de 42.4% al diagnóstico → 21.9% a los 6 meses → 10.9% a los 12 meses.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⚠️ </a:t>
            </a:r>
            <a:r>
              <a:rPr lang="es-CO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Datos faltantes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</a:endParaRPr>
          </a:p>
        </p:txBody>
      </p:sp>
      <p:sp>
        <p:nvSpPr>
          <p:cNvPr id="266" name="Google Shape;266;g38bc4aba2eb_1_11"/>
          <p:cNvSpPr/>
          <p:nvPr/>
        </p:nvSpPr>
        <p:spPr>
          <a:xfrm>
            <a:off x="2907475" y="2387871"/>
            <a:ext cx="5339400" cy="2943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g38bc4aba2eb_1_11"/>
          <p:cNvSpPr/>
          <p:nvPr/>
        </p:nvSpPr>
        <p:spPr>
          <a:xfrm>
            <a:off x="2897693" y="3212169"/>
            <a:ext cx="5339400" cy="2943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g38bc4aba2eb_1_11"/>
          <p:cNvSpPr/>
          <p:nvPr/>
        </p:nvSpPr>
        <p:spPr>
          <a:xfrm>
            <a:off x="2934248" y="4430340"/>
            <a:ext cx="5339400" cy="2943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"/>
          <p:cNvSpPr txBox="1"/>
          <p:nvPr/>
        </p:nvSpPr>
        <p:spPr>
          <a:xfrm>
            <a:off x="322730" y="233085"/>
            <a:ext cx="2617694" cy="145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74" name="Google Shape;274;p17"/>
          <p:cNvGraphicFramePr/>
          <p:nvPr/>
        </p:nvGraphicFramePr>
        <p:xfrm>
          <a:off x="3499017" y="1325619"/>
          <a:ext cx="8392350" cy="4765895"/>
        </p:xfrm>
        <a:graphic>
          <a:graphicData uri="http://schemas.openxmlformats.org/drawingml/2006/table">
            <a:tbl>
              <a:tblPr firstRow="1" bandRow="1">
                <a:noFill/>
                <a:tableStyleId>{BEA73241-25BC-4A94-8BAD-16F34C687BD9}</a:tableStyleId>
              </a:tblPr>
              <a:tblGrid>
                <a:gridCol w="279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7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7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90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Variable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Categorías / estadísticos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Frecuencia (%)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47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Estadio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IA1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IB2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IB3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IIA1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IIB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IIIB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IIIC1p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IIIC1r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IIIC2 p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IIIC2 r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IVA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 (1.36%)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4 (5.4%))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 (2.73%)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 (1.36%)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8 (10.9%)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11 (15.06%)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 (2.73%)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30 (41.09%)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 (1.36%)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9 (12.3%)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4 (5.47%)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79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Tipo histológico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Escamocelular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Adenocarcinoma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Células claras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67 (91.7%)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5 (6.8%)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 (1.36%)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75" name="Google Shape;275;p17"/>
          <p:cNvSpPr txBox="1">
            <a:spLocks noGrp="1"/>
          </p:cNvSpPr>
          <p:nvPr>
            <p:ph type="title"/>
          </p:nvPr>
        </p:nvSpPr>
        <p:spPr>
          <a:xfrm>
            <a:off x="-688075" y="1903812"/>
            <a:ext cx="4187100" cy="9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200"/>
              <a:buFont typeface="Arial"/>
              <a:buNone/>
            </a:pPr>
            <a:r>
              <a:rPr lang="es-CO" sz="32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DATOS ONCOLÓGICOS </a:t>
            </a:r>
            <a:endParaRPr/>
          </a:p>
        </p:txBody>
      </p:sp>
      <p:pic>
        <p:nvPicPr>
          <p:cNvPr id="276" name="Google Shape;276;p17"/>
          <p:cNvPicPr preferRelativeResize="0"/>
          <p:nvPr/>
        </p:nvPicPr>
        <p:blipFill rotWithShape="1">
          <a:blip r:embed="rId4">
            <a:alphaModFix amt="9000"/>
          </a:blip>
          <a:srcRect l="34136"/>
          <a:stretch/>
        </p:blipFill>
        <p:spPr>
          <a:xfrm>
            <a:off x="0" y="2590575"/>
            <a:ext cx="2434550" cy="3696401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17"/>
          <p:cNvSpPr/>
          <p:nvPr/>
        </p:nvSpPr>
        <p:spPr>
          <a:xfrm>
            <a:off x="6243800" y="3917019"/>
            <a:ext cx="5339400" cy="2943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17"/>
          <p:cNvSpPr/>
          <p:nvPr/>
        </p:nvSpPr>
        <p:spPr>
          <a:xfrm>
            <a:off x="6243800" y="5135194"/>
            <a:ext cx="5339400" cy="2943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8"/>
          <p:cNvSpPr txBox="1"/>
          <p:nvPr/>
        </p:nvSpPr>
        <p:spPr>
          <a:xfrm>
            <a:off x="400551" y="197120"/>
            <a:ext cx="2617694" cy="145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84" name="Google Shape;284;p18"/>
          <p:cNvGraphicFramePr/>
          <p:nvPr/>
        </p:nvGraphicFramePr>
        <p:xfrm>
          <a:off x="613392" y="2090407"/>
          <a:ext cx="8127975" cy="1762780"/>
        </p:xfrm>
        <a:graphic>
          <a:graphicData uri="http://schemas.openxmlformats.org/drawingml/2006/table">
            <a:tbl>
              <a:tblPr firstRow="1" bandRow="1">
                <a:noFill/>
                <a:tableStyleId>{BEA73241-25BC-4A94-8BAD-16F34C687BD9}</a:tableStyleId>
              </a:tblPr>
              <a:tblGrid>
                <a:gridCol w="2709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4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Variable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Categorías / estadísticos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Frecuencia (%)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Tratamiento primario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Quimiorradiación primaria </a:t>
                      </a:r>
                      <a:endParaRPr sz="1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s-CO" sz="1800"/>
                        <a:t>Quirúrgico + adyuvancia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Quirúrgico exclusivo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Radioterapia exclusiva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63 (86.3%)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5 (6.8%)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3 (4.1%)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 (2.73%)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85" name="Google Shape;285;p18"/>
          <p:cNvSpPr txBox="1"/>
          <p:nvPr/>
        </p:nvSpPr>
        <p:spPr>
          <a:xfrm>
            <a:off x="8946475" y="1283350"/>
            <a:ext cx="2979000" cy="40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Cisplatino 40mg/m2 </a:t>
            </a: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semanal x 5 semanas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Teleterapia 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Dosis total 50.2 Gy (45 - 54 Gy)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Fracción: 1.8 - 2 Gy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Braquiterapia intracavitaria 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Dosis total 24 Gy (18 - 30 Gy)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Aplicaciones 3 - 4 sesiones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Dosis total</a:t>
            </a: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74 - 80 Gy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Tipos de cirugía 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 C1 (radica)  7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 A (extrafascial) 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18"/>
          <p:cNvSpPr txBox="1">
            <a:spLocks noGrp="1"/>
          </p:cNvSpPr>
          <p:nvPr>
            <p:ph type="title"/>
          </p:nvPr>
        </p:nvSpPr>
        <p:spPr>
          <a:xfrm>
            <a:off x="705388" y="965205"/>
            <a:ext cx="79440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200"/>
              <a:buFont typeface="Arial"/>
              <a:buNone/>
            </a:pPr>
            <a:r>
              <a:rPr lang="es-CO" sz="32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DATOS ONCOLÓGICOS </a:t>
            </a:r>
            <a:endParaRPr/>
          </a:p>
        </p:txBody>
      </p:sp>
      <p:sp>
        <p:nvSpPr>
          <p:cNvPr id="287" name="Google Shape;287;p18"/>
          <p:cNvSpPr/>
          <p:nvPr/>
        </p:nvSpPr>
        <p:spPr>
          <a:xfrm>
            <a:off x="3322725" y="2683494"/>
            <a:ext cx="5339400" cy="2943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8bf47c180f_0_85"/>
          <p:cNvSpPr txBox="1"/>
          <p:nvPr/>
        </p:nvSpPr>
        <p:spPr>
          <a:xfrm>
            <a:off x="322730" y="233085"/>
            <a:ext cx="2617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93" name="Google Shape;293;g38bf47c180f_0_85"/>
          <p:cNvGraphicFramePr/>
          <p:nvPr/>
        </p:nvGraphicFramePr>
        <p:xfrm>
          <a:off x="2032017" y="2114207"/>
          <a:ext cx="8127975" cy="3251240"/>
        </p:xfrm>
        <a:graphic>
          <a:graphicData uri="http://schemas.openxmlformats.org/drawingml/2006/table">
            <a:tbl>
              <a:tblPr firstRow="1" bandRow="1">
                <a:noFill/>
                <a:tableStyleId>{BEA73241-25BC-4A94-8BAD-16F34C687BD9}</a:tableStyleId>
              </a:tblPr>
              <a:tblGrid>
                <a:gridCol w="2709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4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Persistencia de la enfermedad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/>
                        <a:t>Variable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Frecuencia (%)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NO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b="1"/>
                        <a:t>No</a:t>
                      </a:r>
                      <a:endParaRPr sz="1800" b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b="1"/>
                        <a:t>59 (80.8%)</a:t>
                      </a:r>
                      <a:endParaRPr sz="1800" b="1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b="1"/>
                        <a:t>Si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A distancia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Local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Regional 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Sin información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b="1"/>
                        <a:t>12 (16.4%)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5 (6.8%)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 (2.73%)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4 (5.47%)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 (1.36%)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4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Sin dato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Sin dato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b="1"/>
                        <a:t>2 (2.73%)</a:t>
                      </a:r>
                      <a:endParaRPr sz="1800" b="1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4" name="Google Shape;294;g38bf47c180f_0_85"/>
          <p:cNvSpPr txBox="1">
            <a:spLocks noGrp="1"/>
          </p:cNvSpPr>
          <p:nvPr>
            <p:ph type="title"/>
          </p:nvPr>
        </p:nvSpPr>
        <p:spPr>
          <a:xfrm>
            <a:off x="4138900" y="976800"/>
            <a:ext cx="6227400" cy="8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200"/>
              <a:buFont typeface="Arial"/>
              <a:buNone/>
            </a:pPr>
            <a:r>
              <a:rPr lang="es-CO" sz="32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ENFERMEDAD PERSISTENTE</a:t>
            </a:r>
            <a:endParaRPr/>
          </a:p>
        </p:txBody>
      </p:sp>
      <p:sp>
        <p:nvSpPr>
          <p:cNvPr id="2" name="Google Shape;287;p18">
            <a:extLst>
              <a:ext uri="{FF2B5EF4-FFF2-40B4-BE49-F238E27FC236}">
                <a16:creationId xmlns:a16="http://schemas.microsoft.com/office/drawing/2014/main" id="{D2F11026-B049-3F89-2BAA-E7317832C8EB}"/>
              </a:ext>
            </a:extLst>
          </p:cNvPr>
          <p:cNvSpPr/>
          <p:nvPr/>
        </p:nvSpPr>
        <p:spPr>
          <a:xfrm>
            <a:off x="4582900" y="3337322"/>
            <a:ext cx="5339400" cy="2943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9"/>
          <p:cNvSpPr txBox="1"/>
          <p:nvPr/>
        </p:nvSpPr>
        <p:spPr>
          <a:xfrm>
            <a:off x="322730" y="233085"/>
            <a:ext cx="2617694" cy="145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19"/>
          <p:cNvSpPr txBox="1">
            <a:spLocks noGrp="1"/>
          </p:cNvSpPr>
          <p:nvPr>
            <p:ph type="title"/>
          </p:nvPr>
        </p:nvSpPr>
        <p:spPr>
          <a:xfrm>
            <a:off x="4353200" y="714887"/>
            <a:ext cx="4187100" cy="9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200"/>
              <a:buFont typeface="Arial"/>
              <a:buNone/>
            </a:pPr>
            <a:r>
              <a:rPr lang="es-CO" sz="32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ESCALA FACT-Cx </a:t>
            </a:r>
            <a:endParaRPr/>
          </a:p>
        </p:txBody>
      </p:sp>
      <p:graphicFrame>
        <p:nvGraphicFramePr>
          <p:cNvPr id="301" name="Google Shape;301;p19"/>
          <p:cNvGraphicFramePr/>
          <p:nvPr>
            <p:extLst>
              <p:ext uri="{D42A27DB-BD31-4B8C-83A1-F6EECF244321}">
                <p14:modId xmlns:p14="http://schemas.microsoft.com/office/powerpoint/2010/main" val="2595310111"/>
              </p:ext>
            </p:extLst>
          </p:nvPr>
        </p:nvGraphicFramePr>
        <p:xfrm>
          <a:off x="2534401" y="1908402"/>
          <a:ext cx="8128000" cy="3302060"/>
        </p:xfrm>
        <a:graphic>
          <a:graphicData uri="http://schemas.openxmlformats.org/drawingml/2006/table">
            <a:tbl>
              <a:tblPr firstRow="1" bandRow="1">
                <a:noFill/>
                <a:tableStyleId>{BEA73241-25BC-4A94-8BAD-16F34C687BD9}</a:tableStyleId>
              </a:tblPr>
              <a:tblGrid>
                <a:gridCol w="2015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5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4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dirty="0"/>
                        <a:t>Dimensiones </a:t>
                      </a:r>
                      <a:endParaRPr sz="18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dirty="0"/>
                        <a:t>FACT-</a:t>
                      </a:r>
                      <a:r>
                        <a:rPr lang="es-CO" sz="1800" dirty="0" err="1"/>
                        <a:t>Cx</a:t>
                      </a: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Al diagnóstico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dirty="0"/>
                        <a:t>A los 6 meses 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A los 12 meses 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Estado fisico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19.9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20.3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19.04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s-CO" sz="1800"/>
                        <a:t>Ambiente familiar y social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dirty="0"/>
                        <a:t>18.6</a:t>
                      </a: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18.2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18.65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s-CO" sz="1800"/>
                        <a:t>Estado emocional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b="1" dirty="0"/>
                        <a:t>14.4</a:t>
                      </a:r>
                      <a:endParaRPr sz="18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16.5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15.91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Funcionamiento personal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b="1" dirty="0"/>
                        <a:t>17.1</a:t>
                      </a:r>
                      <a:endParaRPr sz="18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17.8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20.34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Otras preocupaciones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dirty="0"/>
                        <a:t>39.2</a:t>
                      </a: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42.7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dirty="0"/>
                        <a:t>40.43</a:t>
                      </a:r>
                      <a:endParaRPr sz="1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02" name="Google Shape;302;p19"/>
          <p:cNvSpPr/>
          <p:nvPr/>
        </p:nvSpPr>
        <p:spPr>
          <a:xfrm>
            <a:off x="6610200" y="2525900"/>
            <a:ext cx="1742400" cy="25731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19"/>
          <p:cNvSpPr/>
          <p:nvPr/>
        </p:nvSpPr>
        <p:spPr>
          <a:xfrm>
            <a:off x="8481725" y="2538900"/>
            <a:ext cx="1742400" cy="2573100"/>
          </a:xfrm>
          <a:prstGeom prst="rect">
            <a:avLst/>
          </a:prstGeom>
          <a:noFill/>
          <a:ln w="3810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19"/>
          <p:cNvSpPr txBox="1"/>
          <p:nvPr/>
        </p:nvSpPr>
        <p:spPr>
          <a:xfrm>
            <a:off x="6633150" y="5266525"/>
            <a:ext cx="1742400" cy="5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contestaron 18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19"/>
          <p:cNvSpPr txBox="1"/>
          <p:nvPr/>
        </p:nvSpPr>
        <p:spPr>
          <a:xfrm>
            <a:off x="8458773" y="5266514"/>
            <a:ext cx="1788300" cy="5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contestaron 50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0"/>
          <p:cNvSpPr txBox="1"/>
          <p:nvPr/>
        </p:nvSpPr>
        <p:spPr>
          <a:xfrm>
            <a:off x="322730" y="233085"/>
            <a:ext cx="2617694" cy="145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20"/>
          <p:cNvSpPr txBox="1"/>
          <p:nvPr/>
        </p:nvSpPr>
        <p:spPr>
          <a:xfrm>
            <a:off x="1314659" y="1538455"/>
            <a:ext cx="47538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2000" b="1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 FACT-Cx global (0 - 144)</a:t>
            </a:r>
            <a:endParaRPr sz="2000" b="1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s-CO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diagnóstico</a:t>
            </a: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109.5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s-CO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los 6 meses</a:t>
            </a: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115.7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s-CO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los 12 meses</a:t>
            </a: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114.39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20"/>
          <p:cNvSpPr txBox="1"/>
          <p:nvPr/>
        </p:nvSpPr>
        <p:spPr>
          <a:xfrm>
            <a:off x="2940425" y="4893975"/>
            <a:ext cx="6032400" cy="23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s-CO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Pérdida de seguimiento </a:t>
            </a: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48/73 (65.7%)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s-CO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Fallecidas </a:t>
            </a: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8/73 (</a:t>
            </a:r>
            <a:r>
              <a:rPr lang="es-CO"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10.9% </a:t>
            </a: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20"/>
          <p:cNvSpPr txBox="1"/>
          <p:nvPr/>
        </p:nvSpPr>
        <p:spPr>
          <a:xfrm>
            <a:off x="4485507" y="2198638"/>
            <a:ext cx="6032400" cy="2569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Calidad de vida moderada </a:t>
            </a:r>
            <a:r>
              <a:rPr lang="es-CO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(afectación emocional o funcional inicial)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Mejora significativa postratamiento (alivio síntomas - adaptación)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CO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Estabilización 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3"/>
          <p:cNvSpPr txBox="1">
            <a:spLocks noGrp="1"/>
          </p:cNvSpPr>
          <p:nvPr>
            <p:ph type="title"/>
          </p:nvPr>
        </p:nvSpPr>
        <p:spPr>
          <a:xfrm>
            <a:off x="1054949" y="2078032"/>
            <a:ext cx="10082102" cy="2701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5400"/>
              <a:buFont typeface="Arial"/>
              <a:buNone/>
            </a:pPr>
            <a:r>
              <a:rPr lang="es-CO" sz="54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DISCUSIÓN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"/>
          <p:cNvSpPr txBox="1"/>
          <p:nvPr/>
        </p:nvSpPr>
        <p:spPr>
          <a:xfrm>
            <a:off x="1507650" y="1455750"/>
            <a:ext cx="9852600" cy="51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s-CO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Cohorte de 73 pacientes</a:t>
            </a:r>
            <a:endParaRPr sz="2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s-CO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Estrato socioeconómico bajo </a:t>
            </a:r>
            <a:r>
              <a:rPr lang="es-CO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&gt; 80% de las pacientes (estrato 1-2), &gt;75% régimen subsidiado  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AutoNum type="alphaLcPeriod"/>
            </a:pPr>
            <a:r>
              <a:rPr lang="es-CO" sz="1800">
                <a:solidFill>
                  <a:schemeClr val="dk1"/>
                </a:solidFill>
              </a:rPr>
              <a:t>Población en entorno vulnerable = enfermedad asociada a entornos de bajos recursos </a:t>
            </a:r>
            <a:endParaRPr sz="2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s-CO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Buen estado funcional 82% </a:t>
            </a:r>
            <a:endParaRPr sz="2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s-CO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Principal momento del diagnóstico: </a:t>
            </a:r>
            <a:r>
              <a:rPr lang="es-CO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estadios localmente avanzados 88.8% vs 37% (literatura global) 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s-CO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Pérdida de seguimiento </a:t>
            </a: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65.7% , enfermedad </a:t>
            </a:r>
            <a:r>
              <a:rPr lang="es-CO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persistente </a:t>
            </a: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16.5%  y </a:t>
            </a:r>
            <a:r>
              <a:rPr lang="es-CO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fallecidas </a:t>
            </a: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8/73 (</a:t>
            </a:r>
            <a:r>
              <a:rPr lang="es-CO"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10.9%</a:t>
            </a: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Impacto del entorno social que limita el seguimiento? </a:t>
            </a:r>
            <a:b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CO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¿Factores asociados a muerte prematura? 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5"/>
          <p:cNvSpPr txBox="1"/>
          <p:nvPr/>
        </p:nvSpPr>
        <p:spPr>
          <a:xfrm>
            <a:off x="-3000000" y="2755450"/>
            <a:ext cx="3000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8bf47c180f_0_78"/>
          <p:cNvSpPr txBox="1"/>
          <p:nvPr/>
        </p:nvSpPr>
        <p:spPr>
          <a:xfrm>
            <a:off x="1639650" y="1371800"/>
            <a:ext cx="8912700" cy="51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s-CO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Item: Cesante (alto): 73.9%, </a:t>
            </a:r>
            <a:r>
              <a:rPr lang="es-CO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proporción que se mantiene elevada 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AutoNum type="alphaLcPeriod"/>
            </a:pPr>
            <a:r>
              <a:rPr lang="es-CO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Datos incompletos que limitan análisis longitudinal  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es-CO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año después del tratamiento oncológico primario, cerca del </a:t>
            </a:r>
            <a:r>
              <a:rPr lang="es-CO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20 % de las pacientes tienen pérdida del empleo</a:t>
            </a:r>
            <a:r>
              <a:rPr lang="es-CO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en donde los factores como la </a:t>
            </a:r>
            <a:r>
              <a:rPr lang="es-CO" sz="2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edad </a:t>
            </a:r>
            <a:r>
              <a:rPr lang="es-CO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(&gt; 44 años) y la </a:t>
            </a:r>
            <a:r>
              <a:rPr lang="es-CO" sz="2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terapia adyuvante</a:t>
            </a:r>
            <a:r>
              <a:rPr lang="es-CO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 quimioterapia y/o radioterapia) se asocia con un mayor riesgo de pérdida laboral 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</a:t>
            </a:r>
            <a:r>
              <a:rPr lang="es-CO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82% de las mujeres con cáncer de cuello uterino</a:t>
            </a:r>
            <a:r>
              <a:rPr lang="es-CO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regresan al trabajo dentro de los </a:t>
            </a:r>
            <a:r>
              <a:rPr lang="es-CO" sz="2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 años posteriores al diagnóstico</a:t>
            </a:r>
            <a:endParaRPr sz="1800" u="sng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800">
              <a:solidFill>
                <a:schemeClr val="dk1"/>
              </a:solidFill>
            </a:endParaRPr>
          </a:p>
        </p:txBody>
      </p:sp>
      <p:sp>
        <p:nvSpPr>
          <p:cNvPr id="333" name="Google Shape;333;g38bf47c180f_0_78"/>
          <p:cNvSpPr txBox="1"/>
          <p:nvPr/>
        </p:nvSpPr>
        <p:spPr>
          <a:xfrm>
            <a:off x="6781200" y="6057600"/>
            <a:ext cx="51822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/>
              <a:t> Nitecki R, Fu S, Jorgensen KA, Gray L, Lefkowits C, Smith BD, et al. Employment disruption among women with gynecologic cancers. Int J Gynecol Cancer [Internet]. 2022 [citado el 14 de septiembre de 2022];32(1):69 78. Disponible en: https://ijgc.bmj.com/content/32/1/69.long </a:t>
            </a:r>
            <a:endParaRPr sz="1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8bf47c180f_0_66"/>
          <p:cNvSpPr txBox="1"/>
          <p:nvPr/>
        </p:nvSpPr>
        <p:spPr>
          <a:xfrm>
            <a:off x="1639650" y="1371800"/>
            <a:ext cx="8912700" cy="56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s-CO" sz="1800">
                <a:solidFill>
                  <a:schemeClr val="dk1"/>
                </a:solidFill>
              </a:rPr>
              <a:t>Proporción de p</a:t>
            </a:r>
            <a:r>
              <a:rPr lang="es-CO" sz="1800" b="1">
                <a:solidFill>
                  <a:schemeClr val="dk1"/>
                </a:solidFill>
              </a:rPr>
              <a:t>acientes con relación de pareja disminuye con el tiempo</a:t>
            </a:r>
            <a:r>
              <a:rPr lang="es-CO" sz="1800">
                <a:solidFill>
                  <a:schemeClr val="dk1"/>
                </a:solidFill>
              </a:rPr>
              <a:t> </a:t>
            </a: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eriod"/>
            </a:pPr>
            <a:r>
              <a:rPr lang="es-CO" sz="1800">
                <a:solidFill>
                  <a:schemeClr val="dk1"/>
                </a:solidFill>
              </a:rPr>
              <a:t>Ruptura, distanciamiento emocional o dificultades asociadas al proceso oncológico </a:t>
            </a:r>
            <a:endParaRPr sz="180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s-CO" sz="1800">
                <a:solidFill>
                  <a:schemeClr val="dk1"/>
                </a:solidFill>
              </a:rPr>
              <a:t>Puntaje </a:t>
            </a:r>
            <a:r>
              <a:rPr lang="es-CO" sz="1800" b="1">
                <a:solidFill>
                  <a:schemeClr val="dk1"/>
                </a:solidFill>
              </a:rPr>
              <a:t>FACT-Cx total </a:t>
            </a:r>
            <a:r>
              <a:rPr lang="es-CO" sz="1800">
                <a:solidFill>
                  <a:schemeClr val="dk1"/>
                </a:solidFill>
              </a:rPr>
              <a:t>→ mejora entre el dx y los 6 meses </a:t>
            </a: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eriod"/>
            </a:pPr>
            <a:r>
              <a:rPr lang="es-CO" sz="1800">
                <a:solidFill>
                  <a:schemeClr val="dk1"/>
                </a:solidFill>
              </a:rPr>
              <a:t>Recuperación funcional inicial </a:t>
            </a: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eriod"/>
            </a:pPr>
            <a:r>
              <a:rPr lang="es-CO" sz="1800">
                <a:solidFill>
                  <a:schemeClr val="dk1"/>
                </a:solidFill>
              </a:rPr>
              <a:t>Dimensiones más afectadas: dimensión emocional </a:t>
            </a:r>
            <a:endParaRPr sz="180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</a:rPr>
              <a:t>¿Es suficiente las estrategias implementadas para apoyar este ítem al momento del diagnóstico? </a:t>
            </a:r>
            <a:endParaRPr sz="180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s-CO" sz="1800">
                <a:solidFill>
                  <a:schemeClr val="dk1"/>
                </a:solidFill>
              </a:rPr>
              <a:t>Pendiente realizar análisis multivariados y pruebas de X2, actualmente por la n recolectada no es posible realizar esta asociación 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800">
              <a:solidFill>
                <a:schemeClr val="dk1"/>
              </a:solidFill>
            </a:endParaRPr>
          </a:p>
        </p:txBody>
      </p:sp>
      <p:sp>
        <p:nvSpPr>
          <p:cNvPr id="340" name="Google Shape;340;g38bf47c180f_0_66"/>
          <p:cNvSpPr txBox="1"/>
          <p:nvPr/>
        </p:nvSpPr>
        <p:spPr>
          <a:xfrm>
            <a:off x="-3000000" y="2755450"/>
            <a:ext cx="3000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g38600164cdd_0_6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6515" y="-15762"/>
            <a:ext cx="9216920" cy="688953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38600164cdd_0_61"/>
          <p:cNvSpPr/>
          <p:nvPr/>
        </p:nvSpPr>
        <p:spPr>
          <a:xfrm>
            <a:off x="2957991" y="2547556"/>
            <a:ext cx="9234000" cy="400230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g38600164cdd_0_61"/>
          <p:cNvSpPr txBox="1"/>
          <p:nvPr/>
        </p:nvSpPr>
        <p:spPr>
          <a:xfrm>
            <a:off x="947074" y="5665849"/>
            <a:ext cx="2023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FIGO  CANCER REPORT 2021 DOI: 10.1002/ijgo.13865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38600164cdd_0_61"/>
          <p:cNvSpPr/>
          <p:nvPr/>
        </p:nvSpPr>
        <p:spPr>
          <a:xfrm>
            <a:off x="2957991" y="593838"/>
            <a:ext cx="9234000" cy="1915500"/>
          </a:xfrm>
          <a:prstGeom prst="rect">
            <a:avLst/>
          </a:prstGeom>
          <a:noFill/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38600164cdd_0_61"/>
          <p:cNvSpPr txBox="1"/>
          <p:nvPr/>
        </p:nvSpPr>
        <p:spPr>
          <a:xfrm>
            <a:off x="174176" y="1462650"/>
            <a:ext cx="26703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 30% de las pacientes requerirán el uso de terapia adyuvante con radioterapia o quimiorradiación 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7"/>
          <p:cNvSpPr txBox="1">
            <a:spLocks noGrp="1"/>
          </p:cNvSpPr>
          <p:nvPr>
            <p:ph type="title"/>
          </p:nvPr>
        </p:nvSpPr>
        <p:spPr>
          <a:xfrm>
            <a:off x="552031" y="1260465"/>
            <a:ext cx="7636475" cy="64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600"/>
              <a:buFont typeface="Arial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Conclusiones</a:t>
            </a:r>
            <a:endParaRPr/>
          </a:p>
        </p:txBody>
      </p:sp>
      <p:sp>
        <p:nvSpPr>
          <p:cNvPr id="347" name="Google Shape;347;p37"/>
          <p:cNvSpPr txBox="1">
            <a:spLocks noGrp="1"/>
          </p:cNvSpPr>
          <p:nvPr>
            <p:ph type="body" idx="1"/>
          </p:nvPr>
        </p:nvSpPr>
        <p:spPr>
          <a:xfrm>
            <a:off x="552031" y="2255309"/>
            <a:ext cx="10745541" cy="3607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s-CO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Primer estudio </a:t>
            </a:r>
            <a:r>
              <a:rPr lang="es-CO" sz="2200" dirty="0">
                <a:latin typeface="Arial"/>
                <a:ea typeface="Arial"/>
                <a:cs typeface="Arial"/>
                <a:sym typeface="Arial"/>
              </a:rPr>
              <a:t>en evaluar situación laboral y relación de pareja en cáncer de cuello uterino en </a:t>
            </a:r>
            <a:r>
              <a:rPr lang="es-CO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Colombia/ Latinoamérica</a:t>
            </a:r>
            <a:endParaRPr dirty="0"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s-CO" sz="2200" dirty="0">
                <a:latin typeface="Arial"/>
                <a:ea typeface="Arial"/>
                <a:cs typeface="Arial"/>
                <a:sym typeface="Arial"/>
              </a:rPr>
              <a:t>73</a:t>
            </a:r>
            <a:r>
              <a:rPr lang="es-CO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casos </a:t>
            </a:r>
            <a:r>
              <a:rPr lang="es-CO" sz="2200" dirty="0">
                <a:latin typeface="Arial"/>
                <a:ea typeface="Arial"/>
                <a:cs typeface="Arial"/>
                <a:sym typeface="Arial"/>
              </a:rPr>
              <a:t>análisis preliminar </a:t>
            </a:r>
            <a:endParaRPr dirty="0"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s-CO" sz="2200" dirty="0">
                <a:latin typeface="Arial"/>
                <a:ea typeface="Arial"/>
                <a:cs typeface="Arial"/>
                <a:sym typeface="Arial"/>
              </a:rPr>
              <a:t>Población de nuestro entorno (INC) </a:t>
            </a:r>
            <a:r>
              <a:rPr lang="es-CO" sz="2200" b="1" dirty="0">
                <a:latin typeface="Arial"/>
                <a:ea typeface="Arial"/>
                <a:cs typeface="Arial"/>
                <a:sym typeface="Arial"/>
              </a:rPr>
              <a:t>vulnerable </a:t>
            </a:r>
            <a:endParaRPr b="1" dirty="0"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s-CO" sz="2200" dirty="0">
                <a:latin typeface="Arial"/>
                <a:ea typeface="Arial"/>
                <a:cs typeface="Arial"/>
                <a:sym typeface="Arial"/>
              </a:rPr>
              <a:t>Resultados finales </a:t>
            </a:r>
            <a:r>
              <a:rPr lang="es-CO" sz="2200" dirty="0">
                <a:latin typeface="Arial"/>
                <a:ea typeface="Arial"/>
                <a:cs typeface="Arial"/>
                <a:sym typeface="Wingdings" panose="05000000000000000000" pitchFamily="2" charset="2"/>
              </a:rPr>
              <a:t></a:t>
            </a:r>
            <a:r>
              <a:rPr lang="es-CO" sz="2200" dirty="0">
                <a:latin typeface="Arial"/>
                <a:ea typeface="Arial"/>
                <a:cs typeface="Arial"/>
                <a:sym typeface="Arial"/>
              </a:rPr>
              <a:t> generación de hipótesis y posibles cambios en escenario clínico </a:t>
            </a:r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s-CO" sz="2200" dirty="0">
                <a:latin typeface="Arial"/>
                <a:ea typeface="Arial"/>
                <a:cs typeface="Arial"/>
                <a:sym typeface="Arial"/>
              </a:rPr>
              <a:t>Vacío en el conocimiento </a:t>
            </a:r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s-CO" sz="2200" dirty="0">
                <a:latin typeface="Arial"/>
                <a:ea typeface="Arial"/>
                <a:cs typeface="Arial"/>
                <a:sym typeface="Arial"/>
              </a:rPr>
              <a:t>Alianza interinstitucional  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 txBox="1">
            <a:spLocks noGrp="1"/>
          </p:cNvSpPr>
          <p:nvPr>
            <p:ph type="body" idx="1"/>
          </p:nvPr>
        </p:nvSpPr>
        <p:spPr>
          <a:xfrm>
            <a:off x="894450" y="1908601"/>
            <a:ext cx="104031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88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s-CO" sz="2200">
                <a:latin typeface="Arial"/>
                <a:ea typeface="Arial"/>
                <a:cs typeface="Arial"/>
                <a:sym typeface="Arial"/>
              </a:rPr>
              <a:t>Relación de pareja y situación laboral → dimensiones clave de la calidad de vida 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s-CO" sz="2200">
                <a:latin typeface="Arial"/>
                <a:ea typeface="Arial"/>
                <a:cs typeface="Arial"/>
                <a:sym typeface="Arial"/>
              </a:rPr>
              <a:t>Afectación por  diagnóstico y tratamiento oncológico </a:t>
            </a:r>
            <a:endParaRPr sz="2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627518" y="1260465"/>
            <a:ext cx="109371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Introducción </a:t>
            </a:r>
            <a:endParaRPr sz="3600" b="1">
              <a:solidFill>
                <a:srgbClr val="1F386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4"/>
          <p:cNvSpPr txBox="1"/>
          <p:nvPr/>
        </p:nvSpPr>
        <p:spPr>
          <a:xfrm>
            <a:off x="561900" y="5692475"/>
            <a:ext cx="11068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Radical Hysterectomy Plus Concurrent Chemoradiation/Radiation Therapy Is Negatively Associated With Return to Work in Patients With Cervical Cancer. Int J Gynecol Cancer. 2017 Jan;27(1):117-122. doi: 10.1097/IGC.0000000000000840. PMID: 27668396.</a:t>
            </a:r>
            <a:endParaRPr/>
          </a:p>
        </p:txBody>
      </p:sp>
      <p:sp>
        <p:nvSpPr>
          <p:cNvPr id="120" name="Google Shape;120;p4"/>
          <p:cNvSpPr txBox="1"/>
          <p:nvPr/>
        </p:nvSpPr>
        <p:spPr>
          <a:xfrm>
            <a:off x="1483675" y="3289900"/>
            <a:ext cx="3940800" cy="1847100"/>
          </a:xfrm>
          <a:prstGeom prst="rect">
            <a:avLst/>
          </a:prstGeom>
          <a:solidFill>
            <a:srgbClr val="CFE2F3"/>
          </a:solidFill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/>
              <a:t>Pérdida laboral en el 13% de las pacientes, con una mayor proporción en las mujeres que reciben manejo quirúrgico seguido de adyuvancia comparado con solo manejo quirúrgico (</a:t>
            </a:r>
            <a:r>
              <a:rPr lang="es-CO" sz="1800" b="1"/>
              <a:t>P=0,012</a:t>
            </a:r>
            <a:r>
              <a:rPr lang="es-CO" sz="1800"/>
              <a:t>)</a:t>
            </a:r>
            <a:endParaRPr sz="1800"/>
          </a:p>
        </p:txBody>
      </p:sp>
      <p:sp>
        <p:nvSpPr>
          <p:cNvPr id="121" name="Google Shape;121;p4"/>
          <p:cNvSpPr txBox="1"/>
          <p:nvPr/>
        </p:nvSpPr>
        <p:spPr>
          <a:xfrm>
            <a:off x="6515325" y="3151438"/>
            <a:ext cx="4242000" cy="2124000"/>
          </a:xfrm>
          <a:prstGeom prst="rect">
            <a:avLst/>
          </a:prstGeom>
          <a:solidFill>
            <a:srgbClr val="FCE5CD"/>
          </a:solidFill>
          <a:ln w="762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/>
              <a:t>El 14% de las sobrevivientes de diferentes tipos de cáncer se divorciaron en comparación con el 9,6% de los controles y cuando se analizó por tipo de cáncer, los cáncer cervical tiene 2 veces más probabilidades de divorciarse.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8bf47c180f_0_11"/>
          <p:cNvSpPr txBox="1">
            <a:spLocks noGrp="1"/>
          </p:cNvSpPr>
          <p:nvPr>
            <p:ph type="body" idx="1"/>
          </p:nvPr>
        </p:nvSpPr>
        <p:spPr>
          <a:xfrm>
            <a:off x="894425" y="2150050"/>
            <a:ext cx="10182900" cy="3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88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s-CO" sz="2300">
                <a:highlight>
                  <a:srgbClr val="C9DAF8"/>
                </a:highlight>
                <a:latin typeface="Arial"/>
                <a:ea typeface="Arial"/>
                <a:cs typeface="Arial"/>
                <a:sym typeface="Arial"/>
              </a:rPr>
              <a:t>Evaluación integral del cáncer de cuello uterino debe incluir dimensiones sociales y afectivas que influyen directamente en la recuperación funcional y emocional.</a:t>
            </a:r>
            <a:endParaRPr sz="2300">
              <a:highlight>
                <a:srgbClr val="C9DAF8"/>
              </a:highlight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s-CO" sz="2300">
                <a:highlight>
                  <a:srgbClr val="FCE5CD"/>
                </a:highlight>
                <a:latin typeface="Arial"/>
                <a:ea typeface="Arial"/>
                <a:cs typeface="Arial"/>
                <a:sym typeface="Arial"/>
              </a:rPr>
              <a:t>Relación de pareja y situación laboral reflejan el entorno de soporte, condicionando el acceso a cuidados, adherencia al tratamiento y reinserción social. </a:t>
            </a:r>
            <a:endParaRPr sz="2300">
              <a:highlight>
                <a:srgbClr val="FCE5CD"/>
              </a:highlight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2300">
                <a:highlight>
                  <a:srgbClr val="D9EAD3"/>
                </a:highlight>
                <a:latin typeface="Arial"/>
                <a:ea typeface="Arial"/>
                <a:cs typeface="Arial"/>
                <a:sym typeface="Arial"/>
              </a:rPr>
              <a:t>Se diagnostica con más frecuencia en mujeres entre las edades de 35 y 44 años, la edad promedio al momento del diagnóstico es 50 años.</a:t>
            </a:r>
            <a:endParaRPr sz="2300">
              <a:highlight>
                <a:srgbClr val="D9EAD3"/>
              </a:highlight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300" b="1"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3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38bf47c180f_0_11"/>
          <p:cNvSpPr txBox="1">
            <a:spLocks noGrp="1"/>
          </p:cNvSpPr>
          <p:nvPr>
            <p:ph type="title"/>
          </p:nvPr>
        </p:nvSpPr>
        <p:spPr>
          <a:xfrm>
            <a:off x="552031" y="1260465"/>
            <a:ext cx="109371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Justificación </a:t>
            </a:r>
            <a:endParaRPr sz="3600" b="1">
              <a:solidFill>
                <a:srgbClr val="1F386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38bf47c180f_0_11"/>
          <p:cNvSpPr txBox="1"/>
          <p:nvPr/>
        </p:nvSpPr>
        <p:spPr>
          <a:xfrm>
            <a:off x="6210875" y="5695225"/>
            <a:ext cx="5858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/>
              <a:t>Sung, H.; Ferlay, J.; Siegel, R.L.; Laversanne, M.; Soerjomataram, I.; Jemal, A.; Bray, F. Global Cancer Statistics 2020: GLOBOCAN estimates of incidence and mortality Worldwide for 36 Cancers in 185 countries. CA Cancer J. Clin. 2021, 71, 209–249.</a:t>
            </a:r>
            <a:endParaRPr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8600164cdd_0_13"/>
          <p:cNvSpPr txBox="1">
            <a:spLocks noGrp="1"/>
          </p:cNvSpPr>
          <p:nvPr>
            <p:ph type="body" idx="1"/>
          </p:nvPr>
        </p:nvSpPr>
        <p:spPr>
          <a:xfrm>
            <a:off x="3713350" y="2236850"/>
            <a:ext cx="7775700" cy="27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O" sz="2300">
                <a:highlight>
                  <a:srgbClr val="FCE5CD"/>
                </a:highlight>
                <a:latin typeface="Arial"/>
                <a:ea typeface="Arial"/>
                <a:cs typeface="Arial"/>
                <a:sym typeface="Arial"/>
              </a:rPr>
              <a:t>Se diagnostican en estadios tempranos</a:t>
            </a:r>
            <a:endParaRPr sz="2300">
              <a:highlight>
                <a:srgbClr val="FCE5CD"/>
              </a:highlight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O" sz="2300">
                <a:highlight>
                  <a:srgbClr val="CFE2F3"/>
                </a:highlight>
                <a:latin typeface="Arial"/>
                <a:ea typeface="Arial"/>
                <a:cs typeface="Arial"/>
                <a:sym typeface="Arial"/>
              </a:rPr>
              <a:t>Localmente avanzados</a:t>
            </a:r>
            <a:r>
              <a:rPr lang="es-CO" sz="2300">
                <a:latin typeface="Arial"/>
                <a:ea typeface="Arial"/>
                <a:cs typeface="Arial"/>
                <a:sym typeface="Arial"/>
              </a:rPr>
              <a:t> 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O" sz="2300">
                <a:highlight>
                  <a:srgbClr val="FCE5CD"/>
                </a:highlight>
                <a:latin typeface="Arial"/>
                <a:ea typeface="Arial"/>
                <a:cs typeface="Arial"/>
                <a:sym typeface="Arial"/>
              </a:rPr>
              <a:t>Metástasis a distancia</a:t>
            </a:r>
            <a:endParaRPr sz="2300">
              <a:highlight>
                <a:srgbClr val="FCE5CD"/>
              </a:highlight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22860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O" sz="2300">
                <a:latin typeface="Arial"/>
                <a:ea typeface="Arial"/>
                <a:cs typeface="Arial"/>
                <a:sym typeface="Arial"/>
              </a:rPr>
              <a:t>Manejo con intención </a:t>
            </a:r>
            <a:r>
              <a:rPr lang="es-CO" sz="2300" b="1">
                <a:latin typeface="Arial"/>
                <a:ea typeface="Arial"/>
                <a:cs typeface="Arial"/>
                <a:sym typeface="Arial"/>
              </a:rPr>
              <a:t>curativa</a:t>
            </a:r>
            <a:endParaRPr sz="23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38600164cdd_0_13"/>
          <p:cNvSpPr txBox="1">
            <a:spLocks noGrp="1"/>
          </p:cNvSpPr>
          <p:nvPr>
            <p:ph type="title"/>
          </p:nvPr>
        </p:nvSpPr>
        <p:spPr>
          <a:xfrm>
            <a:off x="552031" y="1260465"/>
            <a:ext cx="109371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Justificación </a:t>
            </a:r>
            <a:endParaRPr sz="3600" b="1">
              <a:solidFill>
                <a:srgbClr val="1F386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g38600164cdd_0_13"/>
          <p:cNvSpPr txBox="1"/>
          <p:nvPr/>
        </p:nvSpPr>
        <p:spPr>
          <a:xfrm>
            <a:off x="6573925" y="5781250"/>
            <a:ext cx="51186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/>
              <a:t>Arbyn M, Weiderpass E, Bruni L, de Sanjose S, Saraiya M, Ferlay J, et al. Estimates of incidence and mortality of cervical cancer in 2018: a worldwide analysis. Lancet Glob Health. 2020;8(2):e191-e203.</a:t>
            </a:r>
            <a:endParaRPr sz="1200"/>
          </a:p>
        </p:txBody>
      </p:sp>
      <p:sp>
        <p:nvSpPr>
          <p:cNvPr id="138" name="Google Shape;138;g38600164cdd_0_13"/>
          <p:cNvSpPr txBox="1"/>
          <p:nvPr/>
        </p:nvSpPr>
        <p:spPr>
          <a:xfrm>
            <a:off x="1998850" y="2116975"/>
            <a:ext cx="9498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45%</a:t>
            </a: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38600164cdd_0_13"/>
          <p:cNvSpPr/>
          <p:nvPr/>
        </p:nvSpPr>
        <p:spPr>
          <a:xfrm>
            <a:off x="3206350" y="2313475"/>
            <a:ext cx="507000" cy="255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38100" cap="flat" cmpd="sng">
            <a:solidFill>
              <a:srgbClr val="C75F0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g38600164cdd_0_13"/>
          <p:cNvSpPr txBox="1"/>
          <p:nvPr/>
        </p:nvSpPr>
        <p:spPr>
          <a:xfrm>
            <a:off x="1998850" y="2764975"/>
            <a:ext cx="9498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37%</a:t>
            </a: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38600164cdd_0_13"/>
          <p:cNvSpPr/>
          <p:nvPr/>
        </p:nvSpPr>
        <p:spPr>
          <a:xfrm>
            <a:off x="3206350" y="2961475"/>
            <a:ext cx="507000" cy="255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5"/>
          </a:solidFill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g38600164cdd_0_13"/>
          <p:cNvSpPr txBox="1"/>
          <p:nvPr/>
        </p:nvSpPr>
        <p:spPr>
          <a:xfrm>
            <a:off x="1998850" y="3412975"/>
            <a:ext cx="9498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18%</a:t>
            </a: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g38600164cdd_0_13"/>
          <p:cNvSpPr/>
          <p:nvPr/>
        </p:nvSpPr>
        <p:spPr>
          <a:xfrm>
            <a:off x="3206350" y="3609475"/>
            <a:ext cx="507000" cy="255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38100" cap="flat" cmpd="sng">
            <a:solidFill>
              <a:srgbClr val="C75F0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38600164cdd_0_13"/>
          <p:cNvSpPr txBox="1"/>
          <p:nvPr/>
        </p:nvSpPr>
        <p:spPr>
          <a:xfrm>
            <a:off x="1871350" y="4212025"/>
            <a:ext cx="12048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80%</a:t>
            </a:r>
            <a:endParaRPr sz="3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38600164cdd_0_13"/>
          <p:cNvSpPr/>
          <p:nvPr/>
        </p:nvSpPr>
        <p:spPr>
          <a:xfrm>
            <a:off x="3206350" y="4453975"/>
            <a:ext cx="507000" cy="255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g38600164cdd_0_13"/>
          <p:cNvSpPr txBox="1"/>
          <p:nvPr/>
        </p:nvSpPr>
        <p:spPr>
          <a:xfrm>
            <a:off x="1737675" y="5114388"/>
            <a:ext cx="7999500" cy="50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lvl="0" indent="-88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300">
                <a:solidFill>
                  <a:schemeClr val="dk1"/>
                </a:solidFill>
              </a:rPr>
              <a:t>Tasa de supervivencia a 5 años oscilan entre 92% y 58%</a:t>
            </a:r>
            <a:endParaRPr sz="2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g38600164cdd_0_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3301" y="542875"/>
            <a:ext cx="5797975" cy="5772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g38600164cdd_0_40"/>
          <p:cNvSpPr txBox="1">
            <a:spLocks noGrp="1"/>
          </p:cNvSpPr>
          <p:nvPr>
            <p:ph type="title"/>
          </p:nvPr>
        </p:nvSpPr>
        <p:spPr>
          <a:xfrm>
            <a:off x="1001603" y="1086291"/>
            <a:ext cx="47865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Justificación </a:t>
            </a:r>
            <a:endParaRPr sz="3600" b="1">
              <a:solidFill>
                <a:srgbClr val="1F386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38600164cdd_0_40"/>
          <p:cNvSpPr txBox="1"/>
          <p:nvPr/>
        </p:nvSpPr>
        <p:spPr>
          <a:xfrm>
            <a:off x="6710188" y="1412538"/>
            <a:ext cx="3604200" cy="40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500"/>
              <a:t>El retorno a la actividad laboral y las relaciones de pareja son condiciones importantes para mantener la calidad de vida y seguridad financiera, además de la restauración de un entorno social estable.</a:t>
            </a:r>
            <a:endParaRPr sz="2500"/>
          </a:p>
        </p:txBody>
      </p:sp>
      <p:pic>
        <p:nvPicPr>
          <p:cNvPr id="155" name="Google Shape;155;g38600164cdd_0_40"/>
          <p:cNvPicPr preferRelativeResize="0"/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1368975" y="3158674"/>
            <a:ext cx="2500200" cy="25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6"/>
          <p:cNvPicPr preferRelativeResize="0"/>
          <p:nvPr/>
        </p:nvPicPr>
        <p:blipFill>
          <a:blip r:embed="rId4">
            <a:alphaModFix amt="35000"/>
          </a:blip>
          <a:stretch>
            <a:fillRect/>
          </a:stretch>
        </p:blipFill>
        <p:spPr>
          <a:xfrm>
            <a:off x="0" y="2568884"/>
            <a:ext cx="2554941" cy="255494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6"/>
          <p:cNvSpPr txBox="1">
            <a:spLocks noGrp="1"/>
          </p:cNvSpPr>
          <p:nvPr>
            <p:ph type="title"/>
          </p:nvPr>
        </p:nvSpPr>
        <p:spPr>
          <a:xfrm>
            <a:off x="1045531" y="1566790"/>
            <a:ext cx="76365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600"/>
              <a:buFont typeface="Arial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Objetivo general</a:t>
            </a:r>
            <a:endParaRPr/>
          </a:p>
        </p:txBody>
      </p:sp>
      <p:sp>
        <p:nvSpPr>
          <p:cNvPr id="163" name="Google Shape;163;p6"/>
          <p:cNvSpPr txBox="1">
            <a:spLocks noGrp="1"/>
          </p:cNvSpPr>
          <p:nvPr>
            <p:ph type="body" idx="1"/>
          </p:nvPr>
        </p:nvSpPr>
        <p:spPr>
          <a:xfrm>
            <a:off x="3033775" y="2722025"/>
            <a:ext cx="8355600" cy="2069100"/>
          </a:xfrm>
          <a:prstGeom prst="rect">
            <a:avLst/>
          </a:prstGeom>
          <a:noFill/>
          <a:ln w="28575" cap="flat" cmpd="sng">
            <a:solidFill>
              <a:srgbClr val="2F54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Establecer la asociación entre el tratamiento oncológico y la proporción de pacientes con cáncer de cérvix en estadios I-IVA que presentan disrupción en la relación de pareja o pérdida de la estabilidad laboral en 7 centros de referencia oncológicos en Colombia.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"/>
          <p:cNvSpPr txBox="1">
            <a:spLocks noGrp="1"/>
          </p:cNvSpPr>
          <p:nvPr>
            <p:ph type="title"/>
          </p:nvPr>
        </p:nvSpPr>
        <p:spPr>
          <a:xfrm>
            <a:off x="552031" y="1260465"/>
            <a:ext cx="7636475" cy="648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600"/>
              <a:buFont typeface="Arial"/>
              <a:buNone/>
            </a:pPr>
            <a:r>
              <a:rPr lang="es-CO" sz="36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Objetivos específicos</a:t>
            </a:r>
            <a:endParaRPr/>
          </a:p>
        </p:txBody>
      </p:sp>
      <p:pic>
        <p:nvPicPr>
          <p:cNvPr id="169" name="Google Shape;169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075975"/>
            <a:ext cx="11887200" cy="408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2941</Words>
  <Application>Microsoft Office PowerPoint</Application>
  <PresentationFormat>Panorámica</PresentationFormat>
  <Paragraphs>418</Paragraphs>
  <Slides>31</Slides>
  <Notes>31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6" baseType="lpstr">
      <vt:lpstr>Calibri</vt:lpstr>
      <vt:lpstr>Corbel</vt:lpstr>
      <vt:lpstr>Roboto</vt:lpstr>
      <vt:lpstr>Arial</vt:lpstr>
      <vt:lpstr>Tema de Office</vt:lpstr>
      <vt:lpstr>Presentación de PowerPoint</vt:lpstr>
      <vt:lpstr>Introducción</vt:lpstr>
      <vt:lpstr>Presentación de PowerPoint</vt:lpstr>
      <vt:lpstr>Introducción </vt:lpstr>
      <vt:lpstr>Justificación </vt:lpstr>
      <vt:lpstr>Justificación </vt:lpstr>
      <vt:lpstr>Justificación </vt:lpstr>
      <vt:lpstr>Objetivo general</vt:lpstr>
      <vt:lpstr>Objetivos específicos</vt:lpstr>
      <vt:lpstr>METODOLOGÍA</vt:lpstr>
      <vt:lpstr>Metodología</vt:lpstr>
      <vt:lpstr>Metodología - Hipótesis operativas:</vt:lpstr>
      <vt:lpstr>Criterios de inclusión</vt:lpstr>
      <vt:lpstr>Criterios de exclusión</vt:lpstr>
      <vt:lpstr>Plan de Análisis</vt:lpstr>
      <vt:lpstr>RESULTADOS</vt:lpstr>
      <vt:lpstr>Resultados</vt:lpstr>
      <vt:lpstr>CARACTERÍSTICAS SOCIO-  DEMOGRÁFICAS </vt:lpstr>
      <vt:lpstr>SITUACIÓN LABORAL </vt:lpstr>
      <vt:lpstr>RELACIÓN DE PAREJA </vt:lpstr>
      <vt:lpstr>DATOS ONCOLÓGICOS </vt:lpstr>
      <vt:lpstr>DATOS ONCOLÓGICOS </vt:lpstr>
      <vt:lpstr>ENFERMEDAD PERSISTENTE</vt:lpstr>
      <vt:lpstr>ESCALA FACT-Cx </vt:lpstr>
      <vt:lpstr>Presentación de PowerPoint</vt:lpstr>
      <vt:lpstr>DISCUSIÓN</vt:lpstr>
      <vt:lpstr>Presentación de PowerPoint</vt:lpstr>
      <vt:lpstr>Presentación de PowerPoint</vt:lpstr>
      <vt:lpstr>Presentación de PowerPoint</vt:lpstr>
      <vt:lpstr>Conclusiones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Armando Bohorquez Aparicio</dc:creator>
  <cp:lastModifiedBy>Carolina Morante C</cp:lastModifiedBy>
  <cp:revision>1</cp:revision>
  <dcterms:created xsi:type="dcterms:W3CDTF">2023-08-23T16:27:47Z</dcterms:created>
  <dcterms:modified xsi:type="dcterms:W3CDTF">2025-10-17T13:45:38Z</dcterms:modified>
</cp:coreProperties>
</file>